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30" r:id="rId5"/>
    <p:sldId id="932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57" dt="2021-05-16T17:37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15" d="100"/>
          <a:sy n="115" d="100"/>
        </p:scale>
        <p:origin x="18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6T17:38:21.816" v="734" actId="6549"/>
      <pc:docMkLst>
        <pc:docMk/>
      </pc:docMkLst>
      <pc:sldChg chg="addSp modSp mod">
        <pc:chgData name="Chervyakov, Andrey" userId="dbdfc4e7-c505-4785-a117-c03dfe609c52" providerId="ADAL" clId="{D80B5B25-7261-4633-8F94-93A6D6B24A20}" dt="2021-05-16T17:38:21.816" v="734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6T17:10:47.608" v="716" actId="14100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6T17:38:21.816" v="734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RAN4#101-e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0900042"/>
              </p:ext>
            </p:extLst>
          </p:nvPr>
        </p:nvGraphicFramePr>
        <p:xfrm>
          <a:off x="593146" y="1754942"/>
          <a:ext cx="11166633" cy="20795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4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294699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Week </a:t>
                      </a:r>
                      <a:r>
                        <a:rPr lang="en-US" sz="1000" dirty="0" smtClean="0">
                          <a:effectLst/>
                        </a:rPr>
                        <a:t>1</a:t>
                      </a:r>
                      <a:r>
                        <a:rPr lang="en-US" sz="1000" dirty="0">
                          <a:effectLst/>
                        </a:rPr>
                        <a:t/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 smtClean="0">
                          <a:effectLst/>
                        </a:rPr>
                        <a:t>(13:00</a:t>
                      </a:r>
                      <a:r>
                        <a:rPr lang="en-US" altLang="zh-CN" sz="1000" dirty="0" smtClean="0">
                          <a:effectLst/>
                        </a:rPr>
                        <a:t>-16:00</a:t>
                      </a:r>
                      <a:r>
                        <a:rPr lang="en-US" altLang="zh-CN" sz="1000" baseline="0" dirty="0" smtClean="0">
                          <a:effectLst/>
                        </a:rPr>
                        <a:t> </a:t>
                      </a:r>
                      <a:r>
                        <a:rPr lang="en-US" sz="1000" dirty="0" err="1" smtClean="0">
                          <a:effectLst/>
                        </a:rPr>
                        <a:t>UTC</a:t>
                      </a:r>
                      <a:r>
                        <a:rPr lang="en-US" sz="1000" dirty="0">
                          <a:effectLst/>
                        </a:rPr>
                        <a:t>)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164294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Tuesday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</a:t>
                      </a:r>
                      <a:r>
                        <a:rPr lang="en-US" altLang="zh-CN" sz="1000" kern="1200" dirty="0" smtClean="0">
                          <a:effectLst/>
                        </a:rPr>
                        <a:t>BS </a:t>
                      </a:r>
                      <a:r>
                        <a:rPr lang="en-US" altLang="zh-CN" sz="1000" kern="1200" dirty="0" err="1" smtClean="0">
                          <a:effectLst/>
                        </a:rPr>
                        <a:t>RF</a:t>
                      </a:r>
                      <a:r>
                        <a:rPr lang="en-US" sz="1000" kern="1200" dirty="0" smtClean="0">
                          <a:effectLst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</a:rPr>
                        <a:t> round)</a:t>
                      </a:r>
                      <a:endParaRPr lang="en-US" sz="1000" b="1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[309] NTN general : NTN BS type/class, Spec drafting</a:t>
                      </a:r>
                      <a:endParaRPr lang="zh-CN" altLang="en-US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60 minutes</a:t>
                      </a:r>
                      <a:endParaRPr lang="zh-CN" alt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15943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[311] NTN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120</a:t>
                      </a:r>
                      <a:r>
                        <a:rPr lang="en-US" altLang="zh-CN" sz="1000" baseline="0" dirty="0" smtClean="0"/>
                        <a:t> </a:t>
                      </a:r>
                      <a:r>
                        <a:rPr lang="en-US" altLang="zh-CN" sz="1000" dirty="0" smtClean="0"/>
                        <a:t>minutes</a:t>
                      </a:r>
                      <a:endParaRPr lang="zh-CN" altLang="en-US" sz="1000" dirty="0" smtClean="0">
                        <a:solidFill>
                          <a:schemeClr val="bg1">
                            <a:lumMod val="65000"/>
                          </a:schemeClr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20521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</a:t>
                      </a:r>
                      <a:r>
                        <a:rPr lang="en-US" sz="1000" kern="1200" dirty="0" err="1" smtClean="0">
                          <a:effectLst/>
                        </a:rPr>
                        <a:t>RF</a:t>
                      </a:r>
                      <a:r>
                        <a:rPr lang="en-US" sz="1000" kern="1200" dirty="0" smtClean="0">
                          <a:effectLst/>
                        </a:rPr>
                        <a:t> + </a:t>
                      </a:r>
                      <a:r>
                        <a:rPr lang="en-US" sz="1000" kern="1200" dirty="0" err="1" smtClean="0">
                          <a:effectLst/>
                        </a:rPr>
                        <a:t>Demod</a:t>
                      </a:r>
                      <a:r>
                        <a:rPr lang="en-US" sz="1000" kern="1200" dirty="0" smtClean="0">
                          <a:effectLst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</a:rPr>
                        <a:t>st</a:t>
                      </a:r>
                      <a:r>
                        <a:rPr lang="en-US" sz="1000" kern="1200" baseline="0" dirty="0" smtClean="0">
                          <a:effectLst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</a:rPr>
                        <a:t>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[308] DL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1024QAM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Tx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EVM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60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13908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[322] CRS-IM: NWA, [Receiver assumption]</a:t>
                      </a:r>
                      <a:endParaRPr lang="zh-CN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120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23232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Thursday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(BS </a:t>
                      </a:r>
                      <a:r>
                        <a:rPr lang="en-US" sz="1000" kern="1200" dirty="0" err="1" smtClean="0">
                          <a:effectLst/>
                        </a:rPr>
                        <a:t>RF</a:t>
                      </a:r>
                      <a:r>
                        <a:rPr lang="en-US" sz="1000" kern="1200" baseline="0" dirty="0" smtClean="0">
                          <a:effectLst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</a:rPr>
                        <a:t>st</a:t>
                      </a:r>
                      <a:r>
                        <a:rPr lang="en-US" sz="1000" kern="1200" baseline="0" dirty="0" smtClean="0">
                          <a:effectLst/>
                        </a:rPr>
                        <a:t>  round</a:t>
                      </a:r>
                      <a:r>
                        <a:rPr lang="en-US" sz="1000" kern="1200" dirty="0" smtClean="0">
                          <a:effectLst/>
                        </a:rPr>
                        <a:t>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[305] NR repeater general : Repeater Class, [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TDD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DL/UL switching requirements]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16810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[306]/[307] NR repeater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Power related requirements;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ACLR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OBUE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EVM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NF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120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  <a:tr h="208355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Friday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</a:t>
                      </a:r>
                      <a:r>
                        <a:rPr lang="en-US" sz="1000" kern="1200" dirty="0" err="1" smtClean="0">
                          <a:effectLst/>
                        </a:rPr>
                        <a:t>Demod</a:t>
                      </a:r>
                      <a:r>
                        <a:rPr lang="en-US" sz="1000" kern="1200" dirty="0" smtClean="0">
                          <a:effectLst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</a:rPr>
                        <a:t> 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[321]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81922502"/>
                  </a:ext>
                </a:extLst>
              </a:tr>
              <a:tr h="16587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[320]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FR1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70264740"/>
                  </a:ext>
                </a:extLst>
              </a:tr>
              <a:tr h="25833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[323] </a:t>
                      </a:r>
                      <a:r>
                        <a:rPr lang="en-US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MMSE</a:t>
                      </a:r>
                      <a:r>
                        <a:rPr lang="en-US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-IRC: </a:t>
                      </a:r>
                      <a:endParaRPr lang="en-US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minutes</a:t>
                      </a:r>
                      <a:endParaRPr lang="zh-CN" altLang="en-US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447981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439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RAN4#101-e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6" name="内容占位符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5420192"/>
              </p:ext>
            </p:extLst>
          </p:nvPr>
        </p:nvGraphicFramePr>
        <p:xfrm>
          <a:off x="477429" y="1679971"/>
          <a:ext cx="11152876" cy="30074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9381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116574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416921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48679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Week </a:t>
                      </a:r>
                      <a:r>
                        <a:rPr lang="en-US" sz="1000" dirty="0" smtClean="0">
                          <a:effectLst/>
                        </a:rPr>
                        <a:t>2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182248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Monday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13:00-16:00 </a:t>
                      </a:r>
                      <a:r>
                        <a:rPr lang="en-US" sz="1000" kern="1200" baseline="0" dirty="0" err="1" smtClean="0">
                          <a:effectLst/>
                        </a:rPr>
                        <a:t>UTC</a:t>
                      </a:r>
                      <a:endParaRPr lang="en-US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(BS </a:t>
                      </a:r>
                      <a:r>
                        <a:rPr lang="en-US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sz="1000" kern="1200" baseline="0" dirty="0" smtClean="0">
                          <a:effectLst/>
                        </a:rPr>
                        <a:t> area)</a:t>
                      </a:r>
                      <a:endParaRPr lang="en-US" sz="1000" kern="1200" baseline="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[313]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eIAB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</a:t>
                      </a:r>
                      <a:endParaRPr lang="en-US" altLang="zh-CN" sz="1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90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500458750"/>
                  </a:ext>
                </a:extLst>
              </a:tr>
              <a:tr h="18872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[312]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-2 BS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</a:t>
                      </a:r>
                      <a:endParaRPr lang="zh-CN" altLang="zh-CN" sz="1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90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54981718"/>
                  </a:ext>
                </a:extLst>
              </a:tr>
              <a:tr h="267860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Tuesday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4:00-7:00 </a:t>
                      </a:r>
                      <a:r>
                        <a:rPr lang="en-US" sz="1000" kern="1200" baseline="0" dirty="0" err="1" smtClean="0">
                          <a:effectLst/>
                        </a:rPr>
                        <a:t>UTC</a:t>
                      </a:r>
                      <a:endParaRPr lang="en-US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(Test area)</a:t>
                      </a:r>
                      <a:endParaRPr lang="en-US" sz="1000" kern="1200" baseline="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[328]/[329]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Test enhancement: </a:t>
                      </a:r>
                      <a:endParaRPr lang="en-US" altLang="zh-CN" sz="1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16156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[327] </a:t>
                      </a:r>
                      <a:r>
                        <a:rPr lang="en-US" altLang="zh-CN" sz="10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FR1_TRP_TRS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endParaRPr lang="zh-CN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07725730"/>
                  </a:ext>
                </a:extLst>
              </a:tr>
              <a:tr h="15153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[325]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MIMO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OTA:</a:t>
                      </a:r>
                      <a:endParaRPr lang="en-US" altLang="zh-CN" sz="1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242192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Wednesday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4:00-7:00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(Return  to)</a:t>
                      </a:r>
                      <a:endParaRPr lang="en-US" sz="1000" kern="1200" baseline="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[310]: NTN Co-existence </a:t>
                      </a:r>
                      <a:endParaRPr lang="en-GB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25045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Demod return to [320], [322]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120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253445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Thursday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4:00-7:00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(Return to )</a:t>
                      </a:r>
                      <a:endParaRPr lang="en-US" sz="1000" kern="1200" baseline="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Repeater return to [306],[307],[308]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altLang="zh-CN" sz="1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黑体" panose="02010609060101010101" pitchFamily="49" charset="-122"/>
                          <a:cs typeface="+mn-cs"/>
                        </a:rPr>
                        <a:t>90 minutes</a:t>
                      </a:r>
                      <a:endParaRPr kumimoji="0" lang="zh-CN" altLang="zh-CN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23022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NTN return to [309],[311]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altLang="zh-CN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黑体" panose="02010609060101010101" pitchFamily="49" charset="-122"/>
                          <a:cs typeface="+mn-cs"/>
                        </a:rPr>
                        <a:t>90 minutes</a:t>
                      </a:r>
                      <a:endParaRPr kumimoji="0" lang="zh-CN" altLang="zh-CN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917595998"/>
                  </a:ext>
                </a:extLst>
              </a:tr>
              <a:tr h="560149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Friday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(Final round checking)</a:t>
                      </a:r>
                      <a:endParaRPr lang="en-US" altLang="zh-CN" sz="1000" kern="1200" baseline="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Final round checking </a:t>
                      </a:r>
                      <a:endParaRPr lang="en-US" sz="10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180 minutes </a:t>
                      </a:r>
                      <a:endParaRPr lang="zh-CN" alt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834138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22345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23d77754-4ccc-4c57-9291-cab09e81894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340890</TotalTime>
  <Words>283</Words>
  <Application>Microsoft Office PowerPoint</Application>
  <PresentationFormat>宽屏</PresentationFormat>
  <Paragraphs>65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Arial Black</vt:lpstr>
      <vt:lpstr>Calibri</vt:lpstr>
      <vt:lpstr>Calibri Light</vt:lpstr>
      <vt:lpstr>Times New Roman</vt:lpstr>
      <vt:lpstr>Wingdings</vt:lpstr>
      <vt:lpstr>3gpp</vt:lpstr>
      <vt:lpstr>RAN4#101-e BSRF_Demod_Test session GTW schedule </vt:lpstr>
      <vt:lpstr>RAN4#101-e BSRF_Demod_Test session GTW schedule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Haijie Qiu_Samsung</cp:lastModifiedBy>
  <cp:revision>635</cp:revision>
  <cp:lastPrinted>2016-09-15T08:31:35Z</cp:lastPrinted>
  <dcterms:created xsi:type="dcterms:W3CDTF">2009-11-27T05:15:11Z</dcterms:created>
  <dcterms:modified xsi:type="dcterms:W3CDTF">2021-11-01T01:14:10Z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5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6" name="_2015_ms_pID_7253432">
    <vt:lpwstr>NA==</vt:lpwstr>
  </property>
</Properties>
</file>