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5"/>
  </p:notesMasterIdLst>
  <p:handoutMasterIdLst>
    <p:handoutMasterId r:id="rId16"/>
  </p:handoutMasterIdLst>
  <p:sldIdLst>
    <p:sldId id="934" r:id="rId5"/>
    <p:sldId id="928" r:id="rId6"/>
    <p:sldId id="970" r:id="rId7"/>
    <p:sldId id="978" r:id="rId8"/>
    <p:sldId id="972" r:id="rId9"/>
    <p:sldId id="973" r:id="rId10"/>
    <p:sldId id="974" r:id="rId11"/>
    <p:sldId id="975" r:id="rId12"/>
    <p:sldId id="976" r:id="rId13"/>
    <p:sldId id="977" r:id="rId14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CC"/>
    <a:srgbClr val="0000FF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4" d="100"/>
          <a:sy n="114" d="100"/>
        </p:scale>
        <p:origin x="138" y="33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RAN/RAN4/Election_August_2021/votingList_mtg-RAN4-100-e.htm" TargetMode="External"/><Relationship Id="rId2" Type="http://schemas.openxmlformats.org/officeDocument/2006/relationships/hyperlink" Target="https://www.3gpp.org/news-events/elections/220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s://support.goto.com/webinar/help/how-do-i-contact-gotowebinar-customer-support-g2w090151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>
                <a:latin typeface="+mj-ea"/>
              </a:rPr>
              <a:t>RAN4#100-e 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#100-e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August 16-27, 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R4-21xxxxx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The e-meeting will take place during </a:t>
            </a:r>
            <a:r>
              <a:rPr lang="en-US" sz="1400" dirty="0">
                <a:solidFill>
                  <a:srgbClr val="FF0000"/>
                </a:solidFill>
              </a:rPr>
              <a:t>August 16~27, 2021</a:t>
            </a:r>
            <a:r>
              <a:rPr lang="en-US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6 (Friday) 2021, 23:59 UTC</a:t>
            </a:r>
            <a:r>
              <a:rPr lang="en-US" altLang="zh-CN" sz="1400" dirty="0" smtClean="0"/>
              <a:t>. </a:t>
            </a: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which is submitted after deadline may not be treated.</a:t>
            </a:r>
            <a:endParaRPr lang="en-US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refer to RAN4 Meeting Efficiency Improvements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R4-2114691</a:t>
            </a:r>
            <a:r>
              <a:rPr lang="en-US" altLang="zh-CN" sz="1200" dirty="0" smtClean="0"/>
              <a:t>) </a:t>
            </a:r>
            <a:r>
              <a:rPr lang="en-US" altLang="zh-CN" sz="1200" dirty="0"/>
              <a:t>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August </a:t>
            </a:r>
            <a:r>
              <a:rPr lang="en-US" altLang="zh-CN" sz="1400" dirty="0" smtClean="0">
                <a:solidFill>
                  <a:srgbClr val="FF0000"/>
                </a:solidFill>
              </a:rPr>
              <a:t>13 (Friday) </a:t>
            </a:r>
            <a:r>
              <a:rPr lang="en-US" altLang="zh-CN" sz="1400" dirty="0">
                <a:solidFill>
                  <a:srgbClr val="FF0000"/>
                </a:solidFill>
              </a:rPr>
              <a:t>2021, 23:59 UTC</a:t>
            </a:r>
            <a:r>
              <a:rPr lang="en-US" altLang="zh-CN" sz="1400" dirty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Please register timely to be eligible to take part in the GTW conference calls and RAN4 Vice chairs election, if needed.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session.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In 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</a:t>
            </a:r>
            <a:r>
              <a:rPr lang="en-US" altLang="zh-CN" sz="1200" dirty="0" smtClean="0"/>
              <a:t>draft/formal WF</a:t>
            </a:r>
            <a:r>
              <a:rPr lang="en-US" sz="1200" dirty="0" smtClean="0"/>
              <a:t> </a:t>
            </a:r>
            <a:r>
              <a:rPr lang="en-US" sz="1200" dirty="0"/>
              <a:t>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000" dirty="0" smtClean="0"/>
              <a:t>It is encouraged to provide clean version of final formal WF </a:t>
            </a:r>
            <a:r>
              <a:rPr lang="en-US" sz="1000" dirty="0" err="1" smtClean="0"/>
              <a:t>Tdoc</a:t>
            </a:r>
            <a:r>
              <a:rPr lang="en-US" sz="1000" dirty="0" smtClean="0"/>
              <a:t> without change marks </a:t>
            </a:r>
            <a:endParaRPr lang="en-US" sz="1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/>
              <a:t>In 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In order to facilitate preparation for potential ballot(s), it is highly encouraged to provide your candidacy for RAN4 Vice Chair positions, if any, by </a:t>
            </a:r>
            <a:r>
              <a:rPr lang="en-US" sz="1400" dirty="0" smtClean="0">
                <a:solidFill>
                  <a:srgbClr val="FF0000"/>
                </a:solidFill>
              </a:rPr>
              <a:t>August 13 (Friday) 17:00 UTC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In </a:t>
            </a:r>
            <a:r>
              <a:rPr lang="en-US" sz="1400" dirty="0"/>
              <a:t>the first GTW session </a:t>
            </a:r>
            <a:r>
              <a:rPr lang="en-US" sz="1400" dirty="0" smtClean="0"/>
              <a:t>on </a:t>
            </a:r>
            <a:r>
              <a:rPr lang="en-US" sz="1400" dirty="0" smtClean="0">
                <a:solidFill>
                  <a:srgbClr val="FF0000"/>
                </a:solidFill>
              </a:rPr>
              <a:t>August 17</a:t>
            </a:r>
            <a:r>
              <a:rPr lang="en-US" sz="1400" baseline="30000" dirty="0" smtClean="0">
                <a:solidFill>
                  <a:srgbClr val="FF0000"/>
                </a:solidFill>
              </a:rPr>
              <a:t>th</a:t>
            </a:r>
            <a:r>
              <a:rPr lang="en-US" sz="1400" dirty="0" smtClean="0">
                <a:solidFill>
                  <a:srgbClr val="FF0000"/>
                </a:solidFill>
              </a:rPr>
              <a:t> (Tuesday) </a:t>
            </a:r>
            <a:r>
              <a:rPr lang="en-US" altLang="zh-CN" sz="1400" dirty="0">
                <a:solidFill>
                  <a:srgbClr val="FF0000"/>
                </a:solidFill>
              </a:rPr>
              <a:t>3:00-3:30 </a:t>
            </a:r>
            <a:r>
              <a:rPr lang="en-US" altLang="zh-CN" sz="1400" dirty="0" smtClean="0">
                <a:solidFill>
                  <a:srgbClr val="FF0000"/>
                </a:solidFill>
              </a:rPr>
              <a:t>UTC</a:t>
            </a:r>
            <a:r>
              <a:rPr lang="en-US" sz="1400" dirty="0" smtClean="0"/>
              <a:t>, RAN4 Chair will check the candidacies for RAN4 Vice Chairs, and open the ballot(s) if needed. 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Please find below the list of candidatures </a:t>
            </a:r>
            <a:r>
              <a:rPr lang="en-US" sz="1200" dirty="0"/>
              <a:t>received (</a:t>
            </a:r>
            <a:r>
              <a:rPr lang="en-US" sz="1200" dirty="0">
                <a:hlinkClick r:id="rId2"/>
              </a:rPr>
              <a:t>https://</a:t>
            </a:r>
            <a:r>
              <a:rPr lang="en-US" sz="1200" dirty="0" smtClean="0">
                <a:hlinkClick r:id="rId2"/>
              </a:rPr>
              <a:t>www.3gpp.org/news-events/elections/2206</a:t>
            </a:r>
            <a:r>
              <a:rPr lang="en-US" sz="1200" dirty="0" smtClean="0"/>
              <a:t>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Voting list: </a:t>
            </a:r>
            <a:r>
              <a:rPr lang="en-US" sz="1200" dirty="0">
                <a:hlinkClick r:id="rId3"/>
              </a:rPr>
              <a:t>https://</a:t>
            </a:r>
            <a:r>
              <a:rPr lang="en-US" sz="1200" dirty="0" smtClean="0">
                <a:hlinkClick r:id="rId3"/>
              </a:rPr>
              <a:t>www.3gpp.org/ftp/webExtensions/elections/RAN/RAN4/Election_August_2021/votingList_mtg-RAN4-100-e.htm</a:t>
            </a:r>
            <a:endParaRPr lang="en-US" sz="12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For potential ballot, please find the information below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Deadline for checking the registrations: </a:t>
            </a:r>
            <a:r>
              <a:rPr lang="en-US" sz="1200" dirty="0" smtClean="0">
                <a:solidFill>
                  <a:srgbClr val="FF0000"/>
                </a:solidFill>
              </a:rPr>
              <a:t>August 17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smtClean="0">
                <a:solidFill>
                  <a:srgbClr val="FF0000"/>
                </a:solidFill>
              </a:rPr>
              <a:t>(Tuesday) 16:00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Ballot: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Announcement of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 candidates on RAN4 reflector: </a:t>
            </a:r>
            <a:r>
              <a:rPr lang="en-US" sz="1200" dirty="0" smtClean="0">
                <a:solidFill>
                  <a:srgbClr val="FF0000"/>
                </a:solidFill>
              </a:rPr>
              <a:t>August 17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 smtClean="0">
                <a:solidFill>
                  <a:srgbClr val="FF0000"/>
                </a:solidFill>
              </a:rPr>
              <a:t> (Tuesday) 17:00 UTC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Voting in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Ballot: </a:t>
            </a:r>
            <a:r>
              <a:rPr lang="en-US" sz="1200" dirty="0" smtClean="0">
                <a:solidFill>
                  <a:srgbClr val="FF0000"/>
                </a:solidFill>
              </a:rPr>
              <a:t>August 17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 smtClean="0">
                <a:solidFill>
                  <a:srgbClr val="FF0000"/>
                </a:solidFill>
              </a:rPr>
              <a:t> (Tuesday) 18:00 UTC ~ August 18</a:t>
            </a:r>
            <a:r>
              <a:rPr lang="en-US" sz="1200" baseline="30000" dirty="0" smtClean="0">
                <a:solidFill>
                  <a:srgbClr val="FF0000"/>
                </a:solidFill>
              </a:rPr>
              <a:t>th</a:t>
            </a:r>
            <a:r>
              <a:rPr lang="en-US" sz="1200" dirty="0" smtClean="0">
                <a:solidFill>
                  <a:srgbClr val="FF0000"/>
                </a:solidFill>
              </a:rPr>
              <a:t> (Wednesday) 12:00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Multiple ballots will be scheduled in a similar way as for 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Ballot, if needed</a:t>
            </a: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Vice Chair elections</a:t>
            </a:r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674" y="2624203"/>
            <a:ext cx="6538181" cy="1486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7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6601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7"/>
            <a:ext cx="914400" cy="510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853733" y="618265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53460" y="6182656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856902" y="6182656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="" xmlns:a16="http://schemas.microsoft.com/office/drawing/2014/main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 flipV="1">
            <a:off x="685664" y="4728378"/>
            <a:ext cx="11370693" cy="58975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(August 16~20)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(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August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23~27)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5964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19978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9467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1271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38032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6216458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8738170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revisions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290787" y="4853243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3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3666513" y="2187754"/>
            <a:ext cx="786133" cy="787778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800" b="1" kern="0" noProof="0" dirty="0" smtClean="0">
              <a:solidFill>
                <a:srgbClr val="FFFFFF"/>
              </a:solidFill>
              <a:latin typeface="+mj-ea"/>
              <a:ea typeface="+mj-ea"/>
              <a:cs typeface="+mn-cs"/>
              <a:sym typeface="Wingdings" panose="05000000000000000000" pitchFamily="2" charset="2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chemeClr val="bg1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Vice Chairs election 3:00-3:30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4510798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3:00-6:00 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="" xmlns:a16="http://schemas.microsoft.com/office/drawing/2014/main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="" xmlns:a16="http://schemas.microsoft.com/office/drawing/2014/main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386570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12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:00-15:00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2988415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1225369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4853243"/>
            <a:ext cx="786133" cy="587309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formal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  <a:endParaRPr lang="en-US" sz="800" b="1" kern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17:00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5367353" y="4853243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="" xmlns:a16="http://schemas.microsoft.com/office/drawing/2014/main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4853243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9576643" y="5457372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draft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57084" y="2114058"/>
            <a:ext cx="907198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(check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agreeable)</a:t>
            </a:r>
          </a:p>
          <a:p>
            <a:pPr algn="ctr"/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9407" y="5457372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872513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855087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: Rounded Corners 201">
            <a:extLst>
              <a:ext uri="{FF2B5EF4-FFF2-40B4-BE49-F238E27FC236}">
                <a16:creationId xmlns="" xmlns:a16="http://schemas.microsoft.com/office/drawing/2014/main" id="{B6CDA6FF-6740-49E7-B14C-1831ED62E0F8}"/>
              </a:ext>
            </a:extLst>
          </p:cNvPr>
          <p:cNvSpPr/>
          <p:nvPr/>
        </p:nvSpPr>
        <p:spPr>
          <a:xfrm>
            <a:off x="10407957" y="4513006"/>
            <a:ext cx="786133" cy="288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Window</a:t>
            </a: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16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98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11.1–11.5 for LTE, AI 8.7–8.24 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Procedures and timelines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10 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13 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buNone/>
            </a:pPr>
            <a:r>
              <a:rPr lang="en-US" altLang="zh-CN" sz="1200" dirty="0"/>
              <a:t>	</a:t>
            </a:r>
          </a:p>
          <a:p>
            <a:pPr marL="0" indent="0">
              <a:buNone/>
            </a:pPr>
            <a:endParaRPr lang="en-US" altLang="zh-CN" sz="1200" dirty="0"/>
          </a:p>
          <a:p>
            <a:pPr marL="0" indent="0">
              <a:buNone/>
            </a:pPr>
            <a:endParaRPr lang="en-US" altLang="zh-CN" sz="12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16 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19 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rgbClr val="FF0000"/>
                </a:solidFill>
              </a:rPr>
              <a:t>August 20 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24 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August 30 (Monday), 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459463"/>
              </p:ext>
            </p:extLst>
          </p:nvPr>
        </p:nvGraphicFramePr>
        <p:xfrm>
          <a:off x="1955089" y="2864660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email discussions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952561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Notes on </a:t>
            </a:r>
            <a:r>
              <a:rPr lang="en-US" sz="1400" dirty="0" err="1"/>
              <a:t>GoToWebinar</a:t>
            </a:r>
            <a:r>
              <a:rPr lang="en-US" sz="1400" dirty="0"/>
              <a:t> </a:t>
            </a:r>
            <a:r>
              <a:rPr lang="en-US" altLang="zh-CN" sz="1400" dirty="0"/>
              <a:t>(GTW) sessions</a:t>
            </a:r>
            <a:endParaRPr lang="en-US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GTW session and TOHRU invites will be sent to delegates registered to the RAN4#99-e meeting only. No invitations for GTW sessions and TOHRU will be sent to RAN4 reflector.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Please make sure your name in GTW is shown as “company name-first name last name”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dial-in numbers and TOHRU passcode will be provided in the invitations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GTW phone customer support number at URL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  <a:hlinkClick r:id="rId2"/>
              </a:rPr>
              <a:t>https://support.goto.com/webinar/help/how-do-i-contact-gotowebinar-customer-support-g2w090151</a:t>
            </a:r>
            <a:endParaRPr lang="en-US" altLang="zh-CN" sz="900" dirty="0"/>
          </a:p>
          <a:p>
            <a:pPr marL="342882" lvl="2" indent="-34288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400" dirty="0">
                <a:cs typeface="+mn-cs"/>
              </a:rPr>
              <a:t>Role of moderators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5C68143-B530-4487-9EA7-5BCC5970B48F}">
  <ds:schemaRefs>
    <ds:schemaRef ds:uri="http://purl.org/dc/dcmitype/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a915fe38-2618-47b6-8303-829fb71466d5"/>
    <ds:schemaRef ds:uri="23d77754-4ccc-4c57-9291-cab09e81894a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334898</TotalTime>
  <Words>1673</Words>
  <Application>Microsoft Office PowerPoint</Application>
  <PresentationFormat>宽屏</PresentationFormat>
  <Paragraphs>214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RAN4#100-e E-meeting Arrangements and Guidelines</vt:lpstr>
      <vt:lpstr>General Aspects </vt:lpstr>
      <vt:lpstr>General Aspects </vt:lpstr>
      <vt:lpstr>Vice Chair elections </vt:lpstr>
      <vt:lpstr>Email discussion procedures/timelines</vt:lpstr>
      <vt:lpstr>Basket WIs Email discussion procedures/timelines 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640</cp:revision>
  <cp:lastPrinted>2016-09-15T08:31:35Z</cp:lastPrinted>
  <dcterms:created xsi:type="dcterms:W3CDTF">2009-11-27T05:15:11Z</dcterms:created>
  <dcterms:modified xsi:type="dcterms:W3CDTF">2021-08-10T13:21:24Z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6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7" name="_2015_ms_pID_7253432">
    <vt:lpwstr>AA==</vt:lpwstr>
  </property>
</Properties>
</file>