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5"/>
  </p:notesMasterIdLst>
  <p:handoutMasterIdLst>
    <p:handoutMasterId r:id="rId16"/>
  </p:handoutMasterIdLst>
  <p:sldIdLst>
    <p:sldId id="934" r:id="rId5"/>
    <p:sldId id="928" r:id="rId6"/>
    <p:sldId id="970" r:id="rId7"/>
    <p:sldId id="978" r:id="rId8"/>
    <p:sldId id="972" r:id="rId9"/>
    <p:sldId id="973" r:id="rId10"/>
    <p:sldId id="974" r:id="rId11"/>
    <p:sldId id="975" r:id="rId12"/>
    <p:sldId id="976" r:id="rId13"/>
    <p:sldId id="977" r:id="rId14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0000FF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EA3096-1F1D-461D-ACEB-84C3340AE11B}" v="1" dt="2021-08-01T13:08:49.4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67" d="100"/>
          <a:sy n="67" d="100"/>
        </p:scale>
        <p:origin x="476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webExtensions/elections/RAN/RAN4/Election_August_2021/votingList_mtg-RAN4-100-e.htm" TargetMode="External"/><Relationship Id="rId2" Type="http://schemas.openxmlformats.org/officeDocument/2006/relationships/hyperlink" Target="https://www.3gpp.org/news-events/elections/220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xtendoffice.com/documents/outlook/4495-outlook-reply-subject-prefix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support.goto.com/webinar/help/how-do-i-contact-gotowebinar-customer-support-g2w09015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+mj-ea"/>
              </a:rPr>
              <a:t>RAN4#100-e E-meeting Arrangements and Guidelines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RAN4 Chair: </a:t>
            </a:r>
            <a:r>
              <a:rPr lang="en-US" dirty="0"/>
              <a:t>Xizeng</a:t>
            </a:r>
            <a:r>
              <a:rPr lang="en-US" dirty="0">
                <a:latin typeface="+mj-ea"/>
                <a:ea typeface="+mj-ea"/>
              </a:rPr>
              <a:t> Dai</a:t>
            </a:r>
          </a:p>
          <a:p>
            <a:r>
              <a:rPr lang="en-US" dirty="0">
                <a:latin typeface="+mj-ea"/>
                <a:ea typeface="+mj-ea"/>
              </a:rPr>
              <a:t>Vice Chairs: Haijie Qiu, Andrey Chervyakov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2" y="274551"/>
            <a:ext cx="430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WG4 Meeting #100-e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August 16-27, 2021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2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7742490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R4-21xxxxx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Thanks!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2400" dirty="0"/>
              <a:t>Wish a successful RAN4 meeting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75011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699193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 e-meeting will take place during </a:t>
            </a:r>
            <a:r>
              <a:rPr lang="en-US" sz="1400" dirty="0">
                <a:solidFill>
                  <a:srgbClr val="FF0000"/>
                </a:solidFill>
              </a:rPr>
              <a:t>August 16~27, 2021</a:t>
            </a:r>
            <a:r>
              <a:rPr lang="en-US" sz="1400" dirty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Email discussions consisting of a number of email threads moderated by designated moderators </a:t>
            </a:r>
            <a:r>
              <a:rPr lang="en-US" altLang="zh-CN" sz="1200" dirty="0"/>
              <a:t>on RAN4 email reflector 3GPP_TSG_RAN_WG4@LIST.ETSI.ORG </a:t>
            </a:r>
            <a:r>
              <a:rPr lang="en-US" sz="1200" dirty="0"/>
              <a:t>will be the main means.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err="1"/>
              <a:t>GoToWebinar</a:t>
            </a:r>
            <a:r>
              <a:rPr lang="en-US" sz="1200" dirty="0"/>
              <a:t> (GTW) conference calls will be used and are considered online sessions.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During GTW conference calls, TOHRU (Trace Online Hand Raising Utility) will be used.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</a:t>
            </a:r>
            <a:r>
              <a:rPr lang="en-US" altLang="zh-CN" sz="1400" dirty="0" err="1"/>
              <a:t>tdoc</a:t>
            </a:r>
            <a:r>
              <a:rPr lang="en-US" altLang="zh-CN" sz="1400" dirty="0"/>
              <a:t> submission deadline is </a:t>
            </a:r>
            <a:r>
              <a:rPr lang="en-US" altLang="zh-CN" sz="1400" dirty="0">
                <a:solidFill>
                  <a:srgbClr val="FF0000"/>
                </a:solidFill>
              </a:rPr>
              <a:t>August 6 (Friday) 2021, 23:59 UTC</a:t>
            </a:r>
            <a:r>
              <a:rPr lang="en-US" altLang="zh-CN" sz="1400" dirty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Please refer to RAN4 Meeting Efficiency Improvements (R4-2105235) for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submission and handling.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CRs/Big CRs/Revised WIDs are allowed this meeting. Please follow additional restrictions in frozen agenda.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For Rel-15/16 maintenance, draft CR approach will be used.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Companies need to request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numbers for both Cat-F and Cat-A draft CRs, submit Cat-F draft CR before the meeting, and upload Cat-A draft CR(s) after Cat-F draft CR is endorsed.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After the meeting, Chairs will ask some delegates to merge the endorsed draft CRs into one or a limited number of formal CRs per specification, which may cover one or multiple WIs and will be formally agreed during post meeting email approval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For Rel-17 WIs, please use title starting with "Big CRs …”or "Draft Big CR" when you reserve a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 for a big CRs to facilitate work of MCC.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registration deadline is </a:t>
            </a:r>
            <a:r>
              <a:rPr lang="en-US" altLang="zh-CN" sz="1400" dirty="0">
                <a:solidFill>
                  <a:srgbClr val="FF0000"/>
                </a:solidFill>
              </a:rPr>
              <a:t>August 13 (Friday) 2021, 23:59 UTC</a:t>
            </a:r>
            <a:r>
              <a:rPr lang="en-US" altLang="zh-CN" sz="1400" dirty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Please register timely to be eligible to take part in the GTW conference calls and RAN4 Vice chairs election, if needed.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This e-meeting shall have full decision power.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Note that "Annex I: Special procedures for exceptional situations restricting travel</a:t>
            </a:r>
            <a:r>
              <a:rPr lang="en-US" altLang="zh-CN" sz="1200" dirty="0"/>
              <a:t>" </a:t>
            </a:r>
            <a:r>
              <a:rPr lang="en-US" sz="1200" dirty="0"/>
              <a:t>of the 3GPP Working Procedures has been activated.</a:t>
            </a:r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Before e-meeting, meeting arrangement will be shared in RAN4 email reflector, including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Assignment of moderators for email threads.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discussion procedure/timelines.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Initial GTW conference calls schedule.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Moderator may be requested to recommend 1~2 critical issue(s) for the GTW conference call for an email thread.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In e-meeting, chairs announcement on meeting management will be shared on a dedicated email thread.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Including </a:t>
            </a:r>
            <a:r>
              <a:rPr lang="en-US" sz="1200" dirty="0" err="1"/>
              <a:t>tdoc</a:t>
            </a:r>
            <a:r>
              <a:rPr lang="en-US" sz="1200" dirty="0"/>
              <a:t> request and assignment, meeting report update, update of GTW schedule and agenda.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thread [100] for Main session, [200] for RRM session, [300] for BS/Testing/Demodulation session.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>
                <a:cs typeface="+mn-cs"/>
              </a:rPr>
              <a:t>In email discussion, it is recommended for moderator and delegates to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Use e</a:t>
            </a:r>
            <a:r>
              <a:rPr lang="en-US" sz="1200" dirty="0"/>
              <a:t>mail summary to collect comments/responses and recommend the tentative agreements for a email thread during the meeting.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Use WORD document</a:t>
            </a:r>
            <a:r>
              <a:rPr lang="en-US" altLang="zh-CN" sz="1200" dirty="0"/>
              <a:t> for draft/formal WF</a:t>
            </a:r>
            <a:r>
              <a:rPr lang="en-US" sz="1200" dirty="0"/>
              <a:t> rather than PPT in order to </a:t>
            </a:r>
            <a:r>
              <a:rPr lang="en-US" altLang="zh-CN" sz="1200" dirty="0"/>
              <a:t>facilitate others to comment and easily track the changes</a:t>
            </a:r>
            <a:r>
              <a:rPr lang="en-US" sz="1200" dirty="0"/>
              <a:t>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000" dirty="0"/>
              <a:t>It is encouraged to provide clean version of final formal WF </a:t>
            </a:r>
            <a:r>
              <a:rPr lang="en-US" sz="1000" dirty="0" err="1"/>
              <a:t>Tdoc</a:t>
            </a:r>
            <a:r>
              <a:rPr lang="en-US" sz="1000" dirty="0"/>
              <a:t> without change marks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Provide comments for CRs by adding </a:t>
            </a:r>
            <a:r>
              <a:rPr lang="en-US" sz="1200" i="1" dirty="0"/>
              <a:t>New </a:t>
            </a:r>
            <a:r>
              <a:rPr lang="en-US" altLang="zh-CN" sz="1200" i="1" dirty="0"/>
              <a:t>comments</a:t>
            </a:r>
            <a:r>
              <a:rPr lang="en-US" altLang="zh-CN" sz="1200" dirty="0"/>
              <a:t> and suggested changes with </a:t>
            </a:r>
            <a:r>
              <a:rPr lang="en-US" altLang="zh-CN" sz="1200" i="1" dirty="0"/>
              <a:t>Markup </a:t>
            </a:r>
            <a:r>
              <a:rPr lang="en-US" altLang="zh-CN" sz="1200" dirty="0"/>
              <a:t>in revised CRs for being easily understood. In 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round, please also add comments in summary referring to revised CRs, e.g., referring to Rev_R4-21xxxxx_1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round_v0x_companyB_companyC</a:t>
            </a:r>
            <a:r>
              <a:rPr lang="en-US" altLang="zh-CN" sz="1200" i="1" dirty="0"/>
              <a:t>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Provide information on the delegates contacts (Name / Company / E-mail) in the dedicated section of email summary document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/>
              <a:t>In GTW conference calls, session chairs will mainly treat critical issues, and WF/LS.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Update of schedule will be formally announced about 16 hours before GTW pending session chairs arrangement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Moderator is expected to upload email summary (or document) for critical issues in a dedicated folder before GTW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400" dirty="0">
                <a:cs typeface="+mn-cs"/>
              </a:rPr>
              <a:t>After e-meeting, only Big CRs/updated TRs/draft TSs will be email approved post-meeting.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 technique discussions are expected during post-meeting approval.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2891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In order to facilitate preparation for potential ballot(s), it is highly encouraged to provide your candidacy for RAN4 Vice Chair positions, if any, by </a:t>
            </a:r>
            <a:r>
              <a:rPr lang="en-US" sz="1400" dirty="0">
                <a:solidFill>
                  <a:srgbClr val="FF0000"/>
                </a:solidFill>
              </a:rPr>
              <a:t>August 13 (Friday) 17:00 UTC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In the first GTW session on </a:t>
            </a:r>
            <a:r>
              <a:rPr lang="en-US" sz="1400" dirty="0">
                <a:solidFill>
                  <a:srgbClr val="FF0000"/>
                </a:solidFill>
              </a:rPr>
              <a:t>August 17</a:t>
            </a:r>
            <a:r>
              <a:rPr lang="en-US" sz="1400" baseline="30000" dirty="0">
                <a:solidFill>
                  <a:srgbClr val="FF0000"/>
                </a:solidFill>
              </a:rPr>
              <a:t>th</a:t>
            </a:r>
            <a:r>
              <a:rPr lang="en-US" sz="1400" dirty="0">
                <a:solidFill>
                  <a:srgbClr val="FF0000"/>
                </a:solidFill>
              </a:rPr>
              <a:t> (Tuesday) </a:t>
            </a:r>
            <a:r>
              <a:rPr lang="en-US" altLang="zh-CN" sz="1400" dirty="0">
                <a:solidFill>
                  <a:srgbClr val="FF0000"/>
                </a:solidFill>
              </a:rPr>
              <a:t>3:00-3:30 UTC</a:t>
            </a:r>
            <a:r>
              <a:rPr lang="en-US" sz="1400" dirty="0"/>
              <a:t>, RAN4 Chair will check the candidacies for RAN4 Vice Chairs, and open the ballot(s) if needed. 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Please find below the list of candidatures received (</a:t>
            </a:r>
            <a:r>
              <a:rPr lang="en-US" sz="1200" dirty="0">
                <a:hlinkClick r:id="rId2"/>
              </a:rPr>
              <a:t>https://www.3gpp.org/news-events/elections/2206</a:t>
            </a:r>
            <a:r>
              <a:rPr lang="en-US" sz="1200" dirty="0"/>
              <a:t>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Voting list: </a:t>
            </a:r>
            <a:r>
              <a:rPr lang="en-US" sz="1200" dirty="0">
                <a:hlinkClick r:id="rId3"/>
              </a:rPr>
              <a:t>https://www.3gpp.org/ftp/webExtensions/elections/RAN/RAN4/Election_August_2021/votingList_mtg-RAN4-100-e.htm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For potential ballot, please find the information below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Deadline for checking the registrations: </a:t>
            </a:r>
            <a:r>
              <a:rPr lang="en-US" sz="1200" dirty="0">
                <a:solidFill>
                  <a:srgbClr val="FF0000"/>
                </a:solidFill>
              </a:rPr>
              <a:t>August 17</a:t>
            </a:r>
            <a:r>
              <a:rPr lang="en-US" sz="1200" baseline="30000" dirty="0">
                <a:solidFill>
                  <a:srgbClr val="FF0000"/>
                </a:solidFill>
              </a:rPr>
              <a:t>th</a:t>
            </a:r>
            <a:r>
              <a:rPr lang="en-US" sz="1200" dirty="0">
                <a:solidFill>
                  <a:srgbClr val="FF0000"/>
                </a:solidFill>
              </a:rPr>
              <a:t> (Tuesday) 16:00 UTC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1</a:t>
            </a:r>
            <a:r>
              <a:rPr lang="en-US" sz="1200" baseline="30000" dirty="0"/>
              <a:t>st</a:t>
            </a:r>
            <a:r>
              <a:rPr lang="en-US" sz="1200" dirty="0"/>
              <a:t> Ballot: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Announcement of 1</a:t>
            </a:r>
            <a:r>
              <a:rPr lang="en-US" sz="1200" baseline="30000" dirty="0"/>
              <a:t>st</a:t>
            </a:r>
            <a:r>
              <a:rPr lang="en-US" sz="1200" dirty="0"/>
              <a:t> ballot candidates on RAN4 reflector: </a:t>
            </a:r>
            <a:r>
              <a:rPr lang="en-US" sz="1200" dirty="0">
                <a:solidFill>
                  <a:srgbClr val="FF0000"/>
                </a:solidFill>
              </a:rPr>
              <a:t>August 17</a:t>
            </a:r>
            <a:r>
              <a:rPr lang="en-US" sz="1200" baseline="30000" dirty="0">
                <a:solidFill>
                  <a:srgbClr val="FF0000"/>
                </a:solidFill>
              </a:rPr>
              <a:t>th</a:t>
            </a:r>
            <a:r>
              <a:rPr lang="en-US" sz="1200" dirty="0">
                <a:solidFill>
                  <a:srgbClr val="FF0000"/>
                </a:solidFill>
              </a:rPr>
              <a:t> (Tuesday) 17:00 UTC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Voting in 1</a:t>
            </a:r>
            <a:r>
              <a:rPr lang="en-US" sz="1200" baseline="30000" dirty="0"/>
              <a:t>st</a:t>
            </a:r>
            <a:r>
              <a:rPr lang="en-US" sz="1200" dirty="0"/>
              <a:t> Ballot: </a:t>
            </a:r>
            <a:r>
              <a:rPr lang="en-US" sz="1200" dirty="0">
                <a:solidFill>
                  <a:srgbClr val="FF0000"/>
                </a:solidFill>
              </a:rPr>
              <a:t>August 17</a:t>
            </a:r>
            <a:r>
              <a:rPr lang="en-US" sz="1200" baseline="30000" dirty="0">
                <a:solidFill>
                  <a:srgbClr val="FF0000"/>
                </a:solidFill>
              </a:rPr>
              <a:t>th</a:t>
            </a:r>
            <a:r>
              <a:rPr lang="en-US" sz="1200" dirty="0">
                <a:solidFill>
                  <a:srgbClr val="FF0000"/>
                </a:solidFill>
              </a:rPr>
              <a:t> (Tuesday) 18:00 UTC ~ August 18</a:t>
            </a:r>
            <a:r>
              <a:rPr lang="en-US" sz="1200" baseline="30000" dirty="0">
                <a:solidFill>
                  <a:srgbClr val="FF0000"/>
                </a:solidFill>
              </a:rPr>
              <a:t>th</a:t>
            </a:r>
            <a:r>
              <a:rPr lang="en-US" sz="1200" dirty="0">
                <a:solidFill>
                  <a:srgbClr val="FF0000"/>
                </a:solidFill>
              </a:rPr>
              <a:t> (Wednesday) 12:00 UTC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Multiple ballots will be scheduled in a similar way as for 1</a:t>
            </a:r>
            <a:r>
              <a:rPr lang="en-US" sz="1200" baseline="30000" dirty="0"/>
              <a:t>st</a:t>
            </a:r>
            <a:r>
              <a:rPr lang="en-US" sz="1200" dirty="0"/>
              <a:t> Ballot, if needed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Vice Chair elections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9674" y="2624203"/>
            <a:ext cx="6538181" cy="148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275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 bwMode="auto">
          <a:xfrm flipV="1">
            <a:off x="10357992" y="2081332"/>
            <a:ext cx="914400" cy="26601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" name="矩形 2"/>
          <p:cNvSpPr/>
          <p:nvPr/>
        </p:nvSpPr>
        <p:spPr bwMode="auto">
          <a:xfrm flipV="1">
            <a:off x="9527237" y="5578527"/>
            <a:ext cx="914400" cy="5101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86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285942" y="1882970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Email discussion procedures/timelines</a:t>
            </a:r>
            <a:endParaRPr lang="ru-RU" dirty="0"/>
          </a:p>
        </p:txBody>
      </p:sp>
      <p:sp>
        <p:nvSpPr>
          <p:cNvPr id="209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853733" y="6182656"/>
            <a:ext cx="882000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Time</a:t>
            </a:r>
            <a:r>
              <a:rPr lang="en-US" altLang="zh-CN" sz="900" b="1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line for moderator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0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53460" y="6182656"/>
            <a:ext cx="882000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Deadline for comments and </a:t>
            </a:r>
            <a:r>
              <a:rPr lang="en-US" sz="900" b="1" kern="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tdoc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1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856902" y="6182656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session</a:t>
            </a:r>
          </a:p>
        </p:txBody>
      </p:sp>
      <p:sp>
        <p:nvSpPr>
          <p:cNvPr id="213" name="TextBox 1">
            <a:extLst>
              <a:ext uri="{FF2B5EF4-FFF2-40B4-BE49-F238E27FC236}">
                <a16:creationId xmlns:a16="http://schemas.microsoft.com/office/drawing/2014/main" id="{E151FB97-9B3A-4312-805C-6B499B697A34}"/>
              </a:ext>
            </a:extLst>
          </p:cNvPr>
          <p:cNvSpPr txBox="1"/>
          <p:nvPr/>
        </p:nvSpPr>
        <p:spPr>
          <a:xfrm>
            <a:off x="490102" y="5863337"/>
            <a:ext cx="59276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1: Comments and </a:t>
            </a:r>
            <a:r>
              <a:rPr lang="en-US" sz="10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tdocs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submitted after the deadlines will not be considered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Note 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1000" b="1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Basket WIs Email discussion procedures/timelines are not included. </a:t>
            </a:r>
          </a:p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 3: During</a:t>
            </a:r>
            <a:r>
              <a:rPr kumimoji="0" lang="en-US" sz="10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quiet periods, no email should be sent out.</a:t>
            </a:r>
          </a:p>
        </p:txBody>
      </p:sp>
      <p:sp>
        <p:nvSpPr>
          <p:cNvPr id="75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122655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6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967367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7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2812079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3656790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0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4501502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kern="0" noProof="0" dirty="0">
                <a:solidFill>
                  <a:srgbClr val="FFFFFF"/>
                </a:solidFill>
                <a:latin typeface="+mj-ea"/>
                <a:ea typeface="+mj-ea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1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5346213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2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6190925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3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7035637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4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7880348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5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8725060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6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9569771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7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0414479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203" y="205644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0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936171" y="2046468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2787999" y="2053586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3632211" y="2060704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4484041" y="204218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5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5328251" y="2049305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6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6172458" y="2047879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7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016664" y="205499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860876" y="205357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8705086" y="2060689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9549297" y="2050718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0393507" y="205783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0098" y="2047863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19"/>
          <p:cNvCxnSpPr/>
          <p:nvPr/>
        </p:nvCxnSpPr>
        <p:spPr bwMode="auto">
          <a:xfrm>
            <a:off x="670431" y="2069587"/>
            <a:ext cx="10552050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3" name="直接连接符 172"/>
          <p:cNvCxnSpPr/>
          <p:nvPr/>
        </p:nvCxnSpPr>
        <p:spPr bwMode="auto">
          <a:xfrm>
            <a:off x="685665" y="5730028"/>
            <a:ext cx="11326783" cy="14254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4" name="直接连接符 173"/>
          <p:cNvCxnSpPr/>
          <p:nvPr/>
        </p:nvCxnSpPr>
        <p:spPr bwMode="auto">
          <a:xfrm>
            <a:off x="685664" y="3865831"/>
            <a:ext cx="10552050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5" name="直接连接符 174"/>
          <p:cNvCxnSpPr/>
          <p:nvPr/>
        </p:nvCxnSpPr>
        <p:spPr bwMode="auto">
          <a:xfrm flipV="1">
            <a:off x="685664" y="4728378"/>
            <a:ext cx="11370693" cy="58975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6" name="直接连接符 175"/>
          <p:cNvCxnSpPr/>
          <p:nvPr/>
        </p:nvCxnSpPr>
        <p:spPr bwMode="auto">
          <a:xfrm flipV="1">
            <a:off x="676775" y="2965671"/>
            <a:ext cx="11366577" cy="1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7" name="Rectangle 67">
            <a:extLst>
              <a:ext uri="{FF2B5EF4-FFF2-40B4-BE49-F238E27FC236}">
                <a16:creationId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269010" y="1383540"/>
            <a:ext cx="1655822" cy="44226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Pre-meeting</a:t>
            </a:r>
          </a:p>
        </p:txBody>
      </p:sp>
      <p:sp>
        <p:nvSpPr>
          <p:cNvPr id="178" name="Rectangle 67">
            <a:extLst>
              <a:ext uri="{FF2B5EF4-FFF2-40B4-BE49-F238E27FC236}">
                <a16:creationId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2787999" y="1383540"/>
            <a:ext cx="4205103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1</a:t>
            </a:r>
            <a:r>
              <a:rPr lang="en-GB" sz="800" kern="0" baseline="30000" dirty="0">
                <a:solidFill>
                  <a:srgbClr val="FFFFFF"/>
                </a:solidFill>
                <a:latin typeface="+mj-ea"/>
                <a:ea typeface="+mj-ea"/>
              </a:rPr>
              <a:t>st</a:t>
            </a: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 round (August 16~20)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79" name="Rectangle 67">
            <a:extLst>
              <a:ext uri="{FF2B5EF4-FFF2-40B4-BE49-F238E27FC236}">
                <a16:creationId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7880347" y="1383540"/>
            <a:ext cx="4176009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2</a:t>
            </a:r>
            <a:r>
              <a:rPr lang="en-GB" sz="800" kern="0" baseline="30000" noProof="0" dirty="0">
                <a:solidFill>
                  <a:srgbClr val="FFFFFF"/>
                </a:solidFill>
                <a:latin typeface="+mj-ea"/>
                <a:ea typeface="+mj-ea"/>
              </a:rPr>
              <a:t>nd</a:t>
            </a: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 round (</a:t>
            </a: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August</a:t>
            </a: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 23~27)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80" name="Rectangle 67">
            <a:extLst>
              <a:ext uri="{FF2B5EF4-FFF2-40B4-BE49-F238E27FC236}">
                <a16:creationId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7035637" y="1383540"/>
            <a:ext cx="802177" cy="442269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585" y="2113860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00:00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52554" y="2760088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08:00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52554" y="3621792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12:00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52554" y="4509131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16:00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52554" y="5481926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24:00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5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5359647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3:00-6:00 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6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199781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3:00-6:00 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7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94673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8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731271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9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576643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0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9407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1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2814339" y="2965671"/>
            <a:ext cx="786133" cy="598781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Meeting starts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8:00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2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38032" y="4853243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Comments on initial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5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216458" y="4853243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st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round formal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7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037724" y="2185116"/>
            <a:ext cx="786133" cy="3526396"/>
          </a:xfrm>
          <a:prstGeom prst="roundRect">
            <a:avLst/>
          </a:prstGeom>
          <a:solidFill>
            <a:schemeClr val="accent4">
              <a:lumMod val="65000"/>
              <a:lumOff val="3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Quiet period 3:00 Sat-23:00 Sun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8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86105" y="2965671"/>
            <a:ext cx="786133" cy="584038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Chair update report &amp;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number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8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9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738170" y="4853243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round initial drafts &amp; revisions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7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290787" y="4853243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Initial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8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963781" y="2175460"/>
            <a:ext cx="786133" cy="3526396"/>
          </a:xfrm>
          <a:prstGeom prst="roundRect">
            <a:avLst/>
          </a:prstGeom>
          <a:solidFill>
            <a:schemeClr val="accent3">
              <a:lumMod val="6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8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85887" y="2187754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Moderator kicks off 2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no later than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3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" name="矩形标注 1"/>
          <p:cNvSpPr/>
          <p:nvPr/>
        </p:nvSpPr>
        <p:spPr bwMode="auto">
          <a:xfrm>
            <a:off x="5292543" y="4276117"/>
            <a:ext cx="815011" cy="612648"/>
          </a:xfrm>
          <a:prstGeom prst="wedgeRectCallout">
            <a:avLst>
              <a:gd name="adj1" fmla="val 76363"/>
              <a:gd name="adj2" fmla="val 2065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87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3666513" y="2187754"/>
            <a:ext cx="786133" cy="787778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3:00-6:00  UTC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800" b="1" kern="0" noProof="0" dirty="0">
              <a:solidFill>
                <a:srgbClr val="FFFFFF"/>
              </a:solidFill>
              <a:latin typeface="+mj-ea"/>
              <a:ea typeface="+mj-ea"/>
              <a:cs typeface="+mn-cs"/>
              <a:sym typeface="Wingdings" panose="05000000000000000000" pitchFamily="2" charset="2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chemeClr val="bg1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Vice Chairs election 3:00-3:30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8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4510798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3:00-6:00 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9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1257565" y="1877631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91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6357" y="2021910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225369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3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225369" y="3265252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formal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11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:59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4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225369" y="4853243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Meeting closes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8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9407" y="4853243"/>
            <a:ext cx="786133" cy="587309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final formal </a:t>
            </a:r>
            <a:r>
              <a:rPr lang="en-US" sz="800" b="1" kern="0" dirty="0" err="1">
                <a:solidFill>
                  <a:schemeClr val="bg1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submission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0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5367353" y="4853243"/>
            <a:ext cx="786133" cy="577054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st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comments &amp; responses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4" name="Rectangle 67">
            <a:extLst>
              <a:ext uri="{FF2B5EF4-FFF2-40B4-BE49-F238E27FC236}">
                <a16:creationId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1944412" y="1383540"/>
            <a:ext cx="802177" cy="442269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0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576643" y="4853243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 comments &amp; responses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2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576643" y="5457372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Share 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final draft </a:t>
            </a:r>
            <a:r>
              <a:rPr lang="en-US" sz="800" b="1" kern="0" dirty="0" err="1">
                <a:solidFill>
                  <a:schemeClr val="bg1"/>
                </a:solidFill>
                <a:latin typeface="+mj-ea"/>
                <a:ea typeface="+mj-ea"/>
                <a:cs typeface="+mn-cs"/>
              </a:rPr>
              <a:t>Tdoc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19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57084" y="2114058"/>
            <a:ext cx="907198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Final checking window (check if final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Tdoc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is agreeable)</a:t>
            </a:r>
          </a:p>
          <a:p>
            <a:pPr algn="ctr"/>
            <a:endParaRPr lang="en-US" altLang="zh-CN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Wed 19:00 ~ Thu 16:00 UTC   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9407" y="3265252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draft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11:59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0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9407" y="5457372"/>
            <a:ext cx="786133" cy="584038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Chair announce which topics will continue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19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408913" y="4872513"/>
            <a:ext cx="90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Companies need provide comments as early as possible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838336" y="4855087"/>
            <a:ext cx="90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Companies need provide drafts &amp;  revisions as early as possible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7957" y="4513006"/>
            <a:ext cx="786133" cy="288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Window</a:t>
            </a: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closes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16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4984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Draft CRs/TPs for b</a:t>
            </a:r>
            <a:r>
              <a:rPr lang="en-US" altLang="zh-CN" sz="1400" dirty="0"/>
              <a:t>asket WIs (AI 11.1–11.5 for LTE, AI 8.7–8.24 for NR)</a:t>
            </a:r>
            <a:r>
              <a:rPr lang="en-US" sz="1400" dirty="0"/>
              <a:t> will be handled following procedures/timelines below.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Note: there is only one round of email discussion for basket </a:t>
            </a:r>
            <a:r>
              <a:rPr lang="en-US" sz="1200" dirty="0" err="1"/>
              <a:t>WIs.</a:t>
            </a:r>
            <a:endParaRPr lang="en-US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Procedures and timelines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10 (Tuesday)</a:t>
            </a:r>
            <a:r>
              <a:rPr lang="en-US" sz="1200" dirty="0"/>
              <a:t>: B</a:t>
            </a:r>
            <a:r>
              <a:rPr lang="en-US" altLang="zh-CN" sz="1200" dirty="0"/>
              <a:t>asket WI moderator will provide a list of contributions for flagging.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13 (Friday</a:t>
            </a:r>
            <a:r>
              <a:rPr lang="en-US" altLang="zh-CN" sz="1200" dirty="0">
                <a:solidFill>
                  <a:srgbClr val="FF0000"/>
                </a:solidFill>
              </a:rPr>
              <a:t>), 17:00 UTC</a:t>
            </a:r>
            <a:r>
              <a:rPr lang="en-US" altLang="zh-CN" sz="1200" dirty="0"/>
              <a:t>: Flag deadline. Companies can use the basket email thread title and specific reason(s) for flag in the email, e.g., </a:t>
            </a:r>
          </a:p>
          <a:p>
            <a:pPr marL="0" indent="0">
              <a:buNone/>
            </a:pPr>
            <a:r>
              <a:rPr lang="en-US" altLang="zh-CN" sz="1200" dirty="0"/>
              <a:t>	</a:t>
            </a:r>
          </a:p>
          <a:p>
            <a:pPr marL="0" indent="0">
              <a:buNone/>
            </a:pPr>
            <a:endParaRPr lang="en-US" altLang="zh-CN" sz="1200" dirty="0"/>
          </a:p>
          <a:p>
            <a:pPr marL="0" indent="0">
              <a:buNone/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16 (Monday)</a:t>
            </a:r>
            <a:r>
              <a:rPr lang="en-US" sz="1200" dirty="0"/>
              <a:t>: Basket WI moderator will provide the updated list of contributions in which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Those that </a:t>
            </a:r>
            <a:r>
              <a:rPr lang="en-US" altLang="zh-CN" sz="1200" dirty="0"/>
              <a:t>were not flagged will be considered as "agreeable”.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Those that were flagged will be revised. The authors are encouraged to share the revisions as soon as possible for further comments.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19 (Thursday), 17:00 UTC</a:t>
            </a:r>
            <a:r>
              <a:rPr lang="en-US" sz="1200" dirty="0"/>
              <a:t>: all the revised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need be available and final comments will be received.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20 (Friday), 17:00 UTC</a:t>
            </a:r>
            <a:r>
              <a:rPr lang="en-US" sz="1200" dirty="0"/>
              <a:t>: basket WI moderators will provide a summary of status of those flagged and revised </a:t>
            </a:r>
            <a:r>
              <a:rPr lang="en-US" sz="1200" dirty="0" err="1"/>
              <a:t>tdocs</a:t>
            </a:r>
            <a:r>
              <a:rPr lang="en-US" sz="1200" dirty="0"/>
              <a:t>, including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the reason for flagging.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if the revision is available.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if the revision is agreeable by addressing received comments).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FF0000"/>
                </a:solidFill>
              </a:rPr>
              <a:t>August 24 (Tuesday), 17:00 UTC</a:t>
            </a:r>
            <a:r>
              <a:rPr lang="en-US" altLang="zh-CN" sz="1200" dirty="0"/>
              <a:t>: Based on the summary, session chair will announce decisions.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FF0000"/>
                </a:solidFill>
              </a:rPr>
              <a:t>August 30 (Monday), 17:00 UTC</a:t>
            </a:r>
            <a:r>
              <a:rPr lang="en-US" altLang="zh-CN" sz="1200" dirty="0"/>
              <a:t>: Updated TRs/draft TSs need be available for email approval.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technique discussions are expected during post-meeting approval.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Basket WIs Email discussion procedures/timelines </a:t>
            </a:r>
            <a:endParaRPr lang="ru-RU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459463"/>
              </p:ext>
            </p:extLst>
          </p:nvPr>
        </p:nvGraphicFramePr>
        <p:xfrm>
          <a:off x="1955089" y="2864660"/>
          <a:ext cx="7359828" cy="548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532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3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32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Reason for discussion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R4-21xxxxx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0015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Notes on email discussions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Delegates are strongly encouraged to provide comments asap. Silence within a reasonable timeframe means no objection.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It is strongly encouraged that each company/delegate consolidate their comments/views and send them out in one email for each email thread.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Each email thread needs to use a clear and consistent thread title for easy tracking (the thread title will be announced)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E.g., if not done appropriately, after a while an email thread may become something like: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RE: 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/>
              <a:t>回复</a:t>
            </a:r>
            <a:r>
              <a:rPr lang="en-US" altLang="zh-CN" sz="1200" dirty="0"/>
              <a:t>:RE: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[External] RE: </a:t>
            </a:r>
            <a:r>
              <a:rPr lang="en-US" altLang="zh-CN" sz="1200" dirty="0" err="1"/>
              <a:t>xxxx</a:t>
            </a:r>
            <a:r>
              <a:rPr lang="en-US" altLang="zh-CN" sz="1200" dirty="0"/>
              <a:t> … etc.</a:t>
            </a:r>
          </a:p>
          <a:p>
            <a:pPr marL="1371532" lvl="3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200" dirty="0"/>
              <a:t>which makes it very hard to track. </a:t>
            </a:r>
            <a:r>
              <a:rPr lang="en-US" altLang="zh-CN" sz="1200" dirty="0">
                <a:solidFill>
                  <a:srgbClr val="FF0000"/>
                </a:solidFill>
              </a:rPr>
              <a:t>PLEASE fix it to RE: </a:t>
            </a:r>
            <a:r>
              <a:rPr lang="en-US" altLang="zh-CN" sz="1200" dirty="0" err="1">
                <a:solidFill>
                  <a:srgbClr val="FF0000"/>
                </a:solidFill>
              </a:rPr>
              <a:t>xxxx</a:t>
            </a:r>
            <a:r>
              <a:rPr lang="en-US" altLang="zh-CN" sz="1200" dirty="0"/>
              <a:t>!</a:t>
            </a:r>
            <a:endParaRPr lang="en-US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Some instruction how to </a:t>
            </a:r>
            <a:r>
              <a:rPr lang="en-US" sz="1200" dirty="0" err="1"/>
              <a:t>get“RE:”in</a:t>
            </a:r>
            <a:r>
              <a:rPr lang="en-US" sz="1200" dirty="0"/>
              <a:t> word: 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u="sng" dirty="0">
                <a:hlinkClick r:id="rId2"/>
              </a:rPr>
              <a:t>https://www.extendoffice.com/documents/outlook/4495-outlook-reply-subject-prefix.html</a:t>
            </a:r>
            <a:r>
              <a:rPr lang="en-US" altLang="zh-CN" sz="1200" dirty="0"/>
              <a:t> 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It is encouraged NOT to send the email just to indicate the comment is uploaded. But the moderator needs indicate the upload of summary by the deadline, and authors of WF/LS/CRs in 2nd round needs indicate the upload by the deadline.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Technique comments/responses for summary and WF/LS/CRs in RAN4 email reflector are allowed.</a:t>
            </a:r>
          </a:p>
          <a:p>
            <a:pPr marL="914354" lvl="2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285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Notes on email discussions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Please upload your drafts or formal </a:t>
            </a:r>
            <a:r>
              <a:rPr lang="en-US" sz="1200" dirty="0" err="1"/>
              <a:t>tdocs</a:t>
            </a:r>
            <a:r>
              <a:rPr lang="en-US" sz="1200" dirty="0"/>
              <a:t> to the online server. Avoid using email attachment (especially large attachments) for sharing drafts, which may cause email problems. In Draft folder, each email thread will have its own sub-folder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Note if delegates experience persistent problems or issues when uploading the drafts, they can email it to Carolyn.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Length of file names shall be reduced, e.g.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At the beginning of the first round, moderators share /ftp/</a:t>
            </a:r>
            <a:r>
              <a:rPr lang="en-US" sz="1200" dirty="0" err="1"/>
              <a:t>tsg_ran</a:t>
            </a:r>
            <a:r>
              <a:rPr lang="en-US" sz="1200" dirty="0"/>
              <a:t>/WG4_Radio/TSGR4_99_e/Inbox/Drafts/[99e][101]</a:t>
            </a:r>
            <a:r>
              <a:rPr lang="en-US" sz="1200" dirty="0" err="1"/>
              <a:t>NR_New</a:t>
            </a:r>
            <a:r>
              <a:rPr lang="en-US" altLang="zh-CN" sz="1200" dirty="0" err="1"/>
              <a:t>RAT_SysParameters</a:t>
            </a:r>
            <a:r>
              <a:rPr lang="en-US" altLang="zh-CN" sz="1200" dirty="0"/>
              <a:t>\Summary_101_1st round_v01.docx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After update by company A: Summary_101_1st round_v02_companyA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After update by company B: Summary_101_1st round_v03_companyA_companyB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After update by company C: Summary_101_1st round_v04_company</a:t>
            </a:r>
            <a:r>
              <a:rPr lang="en-US" altLang="zh-CN" sz="1200" dirty="0"/>
              <a:t>B</a:t>
            </a:r>
            <a:r>
              <a:rPr lang="en-US" sz="1200" dirty="0"/>
              <a:t>_companyC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Please follow above naming nomenclature when providing your comments on </a:t>
            </a:r>
            <a:r>
              <a:rPr lang="en-US" sz="1200" dirty="0" err="1"/>
              <a:t>Tdoc</a:t>
            </a:r>
            <a:r>
              <a:rPr lang="en-US" sz="1200" dirty="0"/>
              <a:t> for summary, revised WFs/CRs/LS, …for other easy tracking.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For CR/draft CR, provide comments for CRs by adding </a:t>
            </a:r>
            <a:r>
              <a:rPr lang="en-US" altLang="zh-CN" sz="1200" i="1" dirty="0"/>
              <a:t>New comments</a:t>
            </a:r>
            <a:r>
              <a:rPr lang="en-US" altLang="zh-CN" sz="1200" dirty="0"/>
              <a:t> and suggested changes with </a:t>
            </a:r>
            <a:r>
              <a:rPr lang="en-US" altLang="zh-CN" sz="1200" i="1" dirty="0"/>
              <a:t>Markup </a:t>
            </a:r>
            <a:r>
              <a:rPr lang="en-US" altLang="zh-CN" sz="1200" dirty="0"/>
              <a:t>in revised CRs for being easily understood. One example is given below: Rev_R4-21xxxxx_1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round_v0x_companyB_companyC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 (cont.)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129" y="4952561"/>
            <a:ext cx="9904576" cy="141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573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Notes on </a:t>
            </a:r>
            <a:r>
              <a:rPr lang="en-US" sz="1400" dirty="0" err="1"/>
              <a:t>GoToWebinar</a:t>
            </a:r>
            <a:r>
              <a:rPr lang="en-US" sz="1400" dirty="0"/>
              <a:t> </a:t>
            </a:r>
            <a:r>
              <a:rPr lang="en-US" altLang="zh-CN" sz="1400" dirty="0"/>
              <a:t>(GTW) sessions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GTW session and TOHRU invites will be sent to delegates registered to the RAN4#99-e meeting only. No invitations for GTW sessions and TOHRU will be sent to RAN4 reflector.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Please make sure your name in GTW is shown as “company name-first name last name”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GTW phone dial-in numbers and TOHRU passcode will be provided in the invitations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GTW phone customer support number at URL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FF0000"/>
                </a:solidFill>
                <a:hlinkClick r:id="rId2"/>
              </a:rPr>
              <a:t>https://support.goto.com/webinar/help/how-do-i-contact-gotowebinar-customer-support-g2w090151</a:t>
            </a:r>
            <a:endParaRPr lang="en-US" altLang="zh-CN" sz="900" dirty="0"/>
          </a:p>
          <a:p>
            <a:pPr marL="342882" lvl="2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>
                <a:cs typeface="+mn-cs"/>
              </a:rPr>
              <a:t>Role of moderators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Moderator is a neutral technical competent facilitator of discussion and is expected to provide summaries timely and impartially, and try their best way to drive progress.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Feedback on moderator performance is expected to be given privately to the Chair.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/>
              <a:t>Tdoc</a:t>
            </a:r>
            <a:r>
              <a:rPr lang="en-US" altLang="zh-CN" sz="1200" dirty="0"/>
              <a:t> of a moderator summary is sourced as “Moderator (company name)”.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 (cont.)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5805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C68143-B530-4487-9EA7-5BCC5970B48F}">
  <ds:schemaRefs>
    <ds:schemaRef ds:uri="http://schemas.microsoft.com/office/2006/metadata/properties"/>
    <ds:schemaRef ds:uri="http://schemas.microsoft.com/office/2006/documentManagement/types"/>
    <ds:schemaRef ds:uri="http://purl.org/dc/elements/1.1/"/>
    <ds:schemaRef ds:uri="23d77754-4ccc-4c57-9291-cab09e81894a"/>
    <ds:schemaRef ds:uri="http://purl.org/dc/terms/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a915fe38-2618-47b6-8303-829fb71466d5"/>
  </ds:schemaRefs>
</ds:datastoreItem>
</file>

<file path=customXml/itemProps3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334895</TotalTime>
  <Words>2119</Words>
  <Application>Microsoft Office PowerPoint</Application>
  <PresentationFormat>Widescreen</PresentationFormat>
  <Paragraphs>214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微软雅黑</vt:lpstr>
      <vt:lpstr>Arial</vt:lpstr>
      <vt:lpstr>Arial Black</vt:lpstr>
      <vt:lpstr>Calibri</vt:lpstr>
      <vt:lpstr>Times New Roman</vt:lpstr>
      <vt:lpstr>3gpp</vt:lpstr>
      <vt:lpstr>RAN4#100-e E-meeting Arrangements and Guidelines</vt:lpstr>
      <vt:lpstr>General Aspects </vt:lpstr>
      <vt:lpstr>General Aspects </vt:lpstr>
      <vt:lpstr>Vice Chair elections </vt:lpstr>
      <vt:lpstr>Email discussion procedures/timelines</vt:lpstr>
      <vt:lpstr>Basket WIs Email discussion procedures/timelines </vt:lpstr>
      <vt:lpstr>Other guidelines</vt:lpstr>
      <vt:lpstr>Other guidelines (cont.) </vt:lpstr>
      <vt:lpstr>Other guidelines (cont.) </vt:lpstr>
      <vt:lpstr>Thanks!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MCC</cp:lastModifiedBy>
  <cp:revision>637</cp:revision>
  <cp:lastPrinted>2016-09-15T08:31:35Z</cp:lastPrinted>
  <dcterms:created xsi:type="dcterms:W3CDTF">2009-11-27T05:15:11Z</dcterms:created>
  <dcterms:modified xsi:type="dcterms:W3CDTF">2021-08-06T09:00:48Z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  <property fmtid="{D5CDD505-2E9C-101B-9397-08002B2CF9AE}" pid="8" name="TitusGUID">
    <vt:lpwstr>6f9c0495-a83c-462b-8664-67016d5bf2d5</vt:lpwstr>
  </property>
  <property fmtid="{D5CDD505-2E9C-101B-9397-08002B2CF9AE}" pid="9" name="CTP_TimeStamp">
    <vt:lpwstr>2020-06-04 10:01:06Z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  <property fmtid="{D5CDD505-2E9C-101B-9397-08002B2CF9AE}" pid="14" name="ContentTypeId">
    <vt:lpwstr>0x010100F2552158F8185D44A8848B98AEA319AF</vt:lpwstr>
  </property>
  <property fmtid="{D5CDD505-2E9C-101B-9397-08002B2CF9AE}" pid="15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6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7" name="_2015_ms_pID_7253432">
    <vt:lpwstr>AA==</vt:lpwstr>
  </property>
</Properties>
</file>