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934" r:id="rId5"/>
    <p:sldId id="928" r:id="rId6"/>
    <p:sldId id="970" r:id="rId7"/>
    <p:sldId id="978" r:id="rId8"/>
    <p:sldId id="972" r:id="rId9"/>
    <p:sldId id="973" r:id="rId10"/>
    <p:sldId id="974" r:id="rId11"/>
    <p:sldId id="975" r:id="rId12"/>
    <p:sldId id="976" r:id="rId13"/>
    <p:sldId id="977" r:id="rId1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67" d="100"/>
          <a:sy n="67" d="100"/>
        </p:scale>
        <p:origin x="47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RAN/RAN4/Election_August_2021/votingList_mtg-RAN4-100-e.htm" TargetMode="External"/><Relationship Id="rId2" Type="http://schemas.openxmlformats.org/officeDocument/2006/relationships/hyperlink" Target="https://www.3gpp.org/news-events/elections/220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support.goto.com/webinar/help/how-do-i-contact-gotowebinar-customer-support-g2w09015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+mj-ea"/>
              </a:rPr>
              <a:t>RAN4#100-e 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#100-e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August 16-27,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R4-21xxxxx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e-meeting will take place during </a:t>
            </a:r>
            <a:r>
              <a:rPr lang="en-US" sz="1400" dirty="0">
                <a:solidFill>
                  <a:srgbClr val="FF0000"/>
                </a:solidFill>
              </a:rPr>
              <a:t>August 16~27, 2021</a:t>
            </a:r>
            <a:r>
              <a:rPr lang="en-US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6 (Friday) 2021, 23:59 UTC</a:t>
            </a:r>
            <a:r>
              <a:rPr lang="en-US" altLang="zh-CN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refer to RAN4 Meeting Efficiency Improvements (R4-2105235) 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13 (Friday) 2021, 23:59 UTC</a:t>
            </a:r>
            <a:r>
              <a:rPr lang="en-US" altLang="zh-CN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register timely to be eligible to take part in the GTW conference calls and RAN4 Vice chairs election, if needed.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session.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In 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draft/formal WF</a:t>
            </a:r>
            <a:r>
              <a:rPr lang="en-US" sz="1200" dirty="0"/>
              <a:t> 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000" dirty="0"/>
              <a:t>It is encouraged to provide clean version of final formal WF </a:t>
            </a:r>
            <a:r>
              <a:rPr lang="en-US" sz="1000" dirty="0" err="1"/>
              <a:t>Tdoc</a:t>
            </a:r>
            <a:r>
              <a:rPr lang="en-US" sz="1000" dirty="0"/>
              <a:t> without change marks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/>
              <a:t>In 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order to facilitate preparation for potential ballot(s), it is highly encouraged to provide your candidacy for RAN4 Vice Chair positions, if any, by </a:t>
            </a:r>
            <a:r>
              <a:rPr lang="en-US" sz="1400" dirty="0">
                <a:solidFill>
                  <a:srgbClr val="FF0000"/>
                </a:solidFill>
              </a:rPr>
              <a:t>August 13 (Friday) 17:00 UTC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the first GTW session on </a:t>
            </a:r>
            <a:r>
              <a:rPr lang="en-US" sz="1400" dirty="0">
                <a:solidFill>
                  <a:srgbClr val="FF0000"/>
                </a:solidFill>
              </a:rPr>
              <a:t>August 17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 (Tuesday) </a:t>
            </a:r>
            <a:r>
              <a:rPr lang="en-US" altLang="zh-CN" sz="1400" dirty="0">
                <a:solidFill>
                  <a:srgbClr val="FF0000"/>
                </a:solidFill>
              </a:rPr>
              <a:t>3:00-3:30 UTC</a:t>
            </a:r>
            <a:r>
              <a:rPr lang="en-US" sz="1400" dirty="0"/>
              <a:t>, RAN4 Chair will check the candidacies for RAN4 Vice Chairs, and open the ballot(s) if needed. 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find below the list of candidatures received (</a:t>
            </a:r>
            <a:r>
              <a:rPr lang="en-US" sz="1200" dirty="0">
                <a:hlinkClick r:id="rId2"/>
              </a:rPr>
              <a:t>https://www.3gpp.org/news-events/elections/2206</a:t>
            </a:r>
            <a:r>
              <a:rPr lang="en-US" sz="1200" dirty="0"/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Voting list: </a:t>
            </a:r>
            <a:r>
              <a:rPr lang="en-US" sz="1200" dirty="0">
                <a:hlinkClick r:id="rId3"/>
              </a:rPr>
              <a:t>https://www.3gpp.org/ftp/webExtensions/elections/RAN/RAN4/Election_August_2021/votingList_mtg-RAN4-100-e.htm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For potential ballot, please find the information below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Deadline for checking the registrations: </a:t>
            </a:r>
            <a:r>
              <a:rPr lang="en-US" sz="1200" dirty="0">
                <a:solidFill>
                  <a:srgbClr val="FF0000"/>
                </a:solidFill>
              </a:rPr>
              <a:t>August 17</a:t>
            </a:r>
            <a:r>
              <a:rPr lang="en-US" sz="1200" baseline="30000" dirty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(Tuesday) 16:00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1</a:t>
            </a:r>
            <a:r>
              <a:rPr lang="en-US" sz="1200" baseline="30000" dirty="0"/>
              <a:t>st</a:t>
            </a:r>
            <a:r>
              <a:rPr lang="en-US" sz="1200" dirty="0"/>
              <a:t> Ballot: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Announcement of 1</a:t>
            </a:r>
            <a:r>
              <a:rPr lang="en-US" sz="1200" baseline="30000" dirty="0"/>
              <a:t>st</a:t>
            </a:r>
            <a:r>
              <a:rPr lang="en-US" sz="1200" dirty="0"/>
              <a:t> ballot candidates on RAN4 reflector: </a:t>
            </a:r>
            <a:r>
              <a:rPr lang="en-US" sz="1200" dirty="0">
                <a:solidFill>
                  <a:srgbClr val="FF0000"/>
                </a:solidFill>
              </a:rPr>
              <a:t>August 17</a:t>
            </a:r>
            <a:r>
              <a:rPr lang="en-US" sz="1200" baseline="30000" dirty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(Tuesday) 17:00 UTC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Voting in 1</a:t>
            </a:r>
            <a:r>
              <a:rPr lang="en-US" sz="1200" baseline="30000" dirty="0"/>
              <a:t>st</a:t>
            </a:r>
            <a:r>
              <a:rPr lang="en-US" sz="1200" dirty="0"/>
              <a:t> Ballot: </a:t>
            </a:r>
            <a:r>
              <a:rPr lang="en-US" sz="1200" dirty="0">
                <a:solidFill>
                  <a:srgbClr val="FF0000"/>
                </a:solidFill>
              </a:rPr>
              <a:t>August 17</a:t>
            </a:r>
            <a:r>
              <a:rPr lang="en-US" sz="1200" baseline="30000" dirty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(Tuesday) 18:00 UTC ~ August 18</a:t>
            </a:r>
            <a:r>
              <a:rPr lang="en-US" sz="1200" baseline="30000" dirty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(Wednesday) 12:00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Multiple ballots will be scheduled in a similar way as for 1</a:t>
            </a:r>
            <a:r>
              <a:rPr lang="en-US" sz="1200" baseline="30000" dirty="0"/>
              <a:t>st</a:t>
            </a:r>
            <a:r>
              <a:rPr lang="en-US" sz="1200" dirty="0"/>
              <a:t> Ballot, if needed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Vice Chair elections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674" y="2624203"/>
            <a:ext cx="6538181" cy="148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7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8074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8"/>
            <a:ext cx="914400" cy="3384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925777" y="6094435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925504" y="6094435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928946" y="6094435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:a16="http://schemas.microsoft.com/office/drawing/2014/main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 flipV="1">
            <a:off x="685664" y="4728378"/>
            <a:ext cx="11370693" cy="58975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(August 16~20)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(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August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23~27)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5964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19978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9467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1271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67867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144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38032" y="4736861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216458" y="4736861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8170" y="4736861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revisions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90787" y="4736861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3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666513" y="2187754"/>
            <a:ext cx="786133" cy="787778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b="1" kern="0" noProof="0" dirty="0">
              <a:solidFill>
                <a:srgbClr val="FFFFFF"/>
              </a:solidFill>
              <a:latin typeface="+mj-ea"/>
              <a:ea typeface="+mj-ea"/>
              <a:cs typeface="+mn-cs"/>
              <a:sym typeface="Wingdings" panose="05000000000000000000" pitchFamily="2" charset="2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Vice Chairs election 3:00-3:30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510798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7702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3035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:59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6315" y="4736861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25307" y="4736861"/>
            <a:ext cx="786133" cy="587309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final formal </a:t>
            </a:r>
            <a:r>
              <a:rPr lang="en-US" sz="800" b="1" kern="0" dirty="0" err="1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67353" y="4736861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85419" y="4736861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85419" y="5340990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final draft </a:t>
            </a:r>
            <a:r>
              <a:rPr lang="en-US" sz="800" b="1" kern="0" dirty="0" err="1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7084" y="2114058"/>
            <a:ext cx="907198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(check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agreeable)</a:t>
            </a:r>
          </a:p>
          <a:p>
            <a:pPr algn="ctr"/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17:00 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3935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13570" y="5340990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756131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738705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498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11.1–11.5 for LTE, AI 8.7–8.24 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Procedures and timelines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10 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13 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buNone/>
            </a:pPr>
            <a:r>
              <a:rPr lang="en-US" altLang="zh-CN" sz="1200" dirty="0"/>
              <a:t>	</a:t>
            </a:r>
          </a:p>
          <a:p>
            <a:pPr marL="0" indent="0">
              <a:buNone/>
            </a:pPr>
            <a:endParaRPr lang="en-US" altLang="zh-CN" sz="1200" dirty="0"/>
          </a:p>
          <a:p>
            <a:pPr marL="0" indent="0">
              <a:buNone/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16 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19 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20 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24 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30 (Monday), 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59463"/>
              </p:ext>
            </p:extLst>
          </p:nvPr>
        </p:nvGraphicFramePr>
        <p:xfrm>
          <a:off x="1955089" y="2864660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952561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</a:t>
            </a:r>
            <a:r>
              <a:rPr lang="en-US" sz="1400" dirty="0" err="1"/>
              <a:t>GoToWebinar</a:t>
            </a:r>
            <a:r>
              <a:rPr lang="en-US" sz="1400" dirty="0"/>
              <a:t> </a:t>
            </a:r>
            <a:r>
              <a:rPr lang="en-US" altLang="zh-CN" sz="1400" dirty="0"/>
              <a:t>(GTW) sessions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GTW session and TOHRU invites will be sent to delegates registered to the RAN4#99-e meeting only. No invitations for GTW sessions and TOHRU will be sent to RAN4 reflector.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make sure your name in GTW is shown as “company name-first name last name”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dial-in numbers and TOHRU passcode will be provided in the invitations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customer support number at URL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  <a:hlinkClick r:id="rId2"/>
              </a:rPr>
              <a:t>https://support.goto.com/webinar/help/how-do-i-contact-gotowebinar-customer-support-g2w090151</a:t>
            </a:r>
            <a:endParaRPr lang="en-US" altLang="zh-CN" sz="900" dirty="0"/>
          </a:p>
          <a:p>
            <a:pPr marL="34288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Role of moderators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http://www.w3.org/XML/1998/namespace"/>
    <ds:schemaRef ds:uri="http://purl.org/dc/elements/1.1/"/>
    <ds:schemaRef ds:uri="23d77754-4ccc-4c57-9291-cab09e81894a"/>
    <ds:schemaRef ds:uri="http://purl.org/dc/terms/"/>
    <ds:schemaRef ds:uri="a915fe38-2618-47b6-8303-829fb71466d5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334892</TotalTime>
  <Words>2115</Words>
  <Application>Microsoft Office PowerPoint</Application>
  <PresentationFormat>Widescreen</PresentationFormat>
  <Paragraphs>212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微软雅黑</vt:lpstr>
      <vt:lpstr>Arial</vt:lpstr>
      <vt:lpstr>Arial Black</vt:lpstr>
      <vt:lpstr>Calibri</vt:lpstr>
      <vt:lpstr>Times New Roman</vt:lpstr>
      <vt:lpstr>3gpp</vt:lpstr>
      <vt:lpstr>RAN4#100-e E-meeting Arrangements and Guidelines</vt:lpstr>
      <vt:lpstr>General Aspects </vt:lpstr>
      <vt:lpstr>General Aspects </vt:lpstr>
      <vt:lpstr>Vice Chair elections </vt:lpstr>
      <vt:lpstr>Email discussion procedures/timelines</vt:lpstr>
      <vt:lpstr>Basket WIs Email discussion procedures/timelines 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</cp:lastModifiedBy>
  <cp:revision>636</cp:revision>
  <cp:lastPrinted>2016-09-15T08:31:35Z</cp:lastPrinted>
  <dcterms:created xsi:type="dcterms:W3CDTF">2009-11-27T05:15:11Z</dcterms:created>
  <dcterms:modified xsi:type="dcterms:W3CDTF">2021-08-03T12:46:14Z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(3)OPfVjHG5zpxYfXIZNkz1mqraoY/kPYoPlOOD2JSgTxeijXGfNTVzzskjBQ9WBZt0/CxUiWnQ
t34e8sJ475KAtINmXTKOCvIwgGJbuXMAWbd7YMrNLd8gW6gRAOQu4l1Dz7k03/FFyn9GJTyj
v58EjmiFvUp82e0N9tUohuTAWdLnp2f0RBKw0IkkQ6hU0AdCsUp+1ogIehBQzsr0PW0J0PTv
7UkPHdXvvfMNrvA9qX</vt:lpwstr>
  </property>
  <property fmtid="{D5CDD505-2E9C-101B-9397-08002B2CF9AE}" pid="16" name="_2015_ms_pID_7253431">
    <vt:lpwstr>aHPR8tKJpxCd8jhDIRzf5ylj0btNyJvxxjovvQ0QBhbU/kGJpCMW1V
7pNUUoI15tw9pVUtIjptzsW4RZ7bgvByLqzcH7UxU7u20Mo8t9WBo/8BIQ02Q4x2z0vKmfiF
5irbWfM7hqOoJB3g7lskw7ugavQfoJKgQpWyfNJKQgeZRIxlOyVbUySRFJq1lozN9n4IyBZ8
9AZoI2Ukowa5ujPQtiBiF6WlPDkDoOzicDMu</vt:lpwstr>
  </property>
  <property fmtid="{D5CDD505-2E9C-101B-9397-08002B2CF9AE}" pid="17" name="_2015_ms_pID_7253432">
    <vt:lpwstr>lQ==</vt:lpwstr>
  </property>
</Properties>
</file>