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60" r:id="rId2"/>
    <p:sldId id="273" r:id="rId3"/>
    <p:sldId id="270" r:id="rId4"/>
    <p:sldId id="267" r:id="rId5"/>
    <p:sldId id="271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912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BAE04-DAD3-4309-8540-602B8B797272}" type="datetimeFigureOut">
              <a:rPr lang="en-GB" smtClean="0"/>
              <a:t>09/08/2013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4094C-3DB2-4879-AE04-A1205BD9E8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5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F4EA-7A77-4B9B-9268-14BCC3727383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1966B-678B-4E8E-B9EA-F8ECFA578E8D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045A-E266-4855-B112-E12A956DE647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A17A-0DA3-4EE4-8BD8-06AE755C8D4C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5326-AC1C-49A8-9C7B-D04600D536D1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39C5F-FFFD-45B3-BAD3-3AC7FDA8CC74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426A-247D-43FE-AB84-235D802175AF}" type="datetime1">
              <a:rPr lang="en-US" smtClean="0"/>
              <a:t>8/9/2013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0EB4B-6314-42D8-875A-61EAB6236E69}" type="datetime1">
              <a:rPr lang="en-US" smtClean="0"/>
              <a:t>8/9/2013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E757-C5FA-4DEF-8798-C42E1827F325}" type="datetime1">
              <a:rPr lang="en-US" smtClean="0"/>
              <a:t>8/9/2013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208F-1561-4AB5-A33F-16B2C85733E5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37A2-A196-44E1-8FA8-2AF1EFB4A77D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399F-A642-4B13-A66A-8D0DAE11D70D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2_Arch/Latest_SA2_Specs/Latest_draft_S2_Specs/23705-06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3_Iu/TSGR3_81/Docs/R3-131207.zip" TargetMode="External"/><Relationship Id="rId2" Type="http://schemas.openxmlformats.org/officeDocument/2006/relationships/hyperlink" Target="http://www.3gpp.org/ftp/tsg_ran/WG2_RL2/TSGR2_83/Docs/R2-132280.zip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 Item Proposal for User Plane Congestion Management (UPCON)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NEC, ...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3GPP TSG </a:t>
            </a:r>
            <a:r>
              <a:rPr lang="de-DE" dirty="0" smtClean="0">
                <a:solidFill>
                  <a:schemeClr val="tx1"/>
                </a:solidFill>
              </a:rPr>
              <a:t>RAN3#81,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en-US" altLang="ja-JP" dirty="0"/>
              <a:t>Barcelona, Spain, 19-23 August 2013</a:t>
            </a:r>
            <a:endParaRPr lang="en-GB" altLang="ja-JP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679174" y="685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 smtClean="0"/>
              <a:t>R3-131462</a:t>
            </a:r>
          </a:p>
        </p:txBody>
      </p:sp>
    </p:spTree>
    <p:extLst>
      <p:ext uri="{BB962C8B-B14F-4D97-AF65-F5344CB8AC3E}">
        <p14:creationId xmlns:p14="http://schemas.microsoft.com/office/powerpoint/2010/main" val="585583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de-DE" sz="3200" b="1" dirty="0" smtClean="0"/>
              <a:t>Current scope of UPCON WI in SA2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sz="2800" dirty="0" smtClean="0"/>
              <a:t>The </a:t>
            </a:r>
            <a:r>
              <a:rPr lang="en-GB" sz="2800" dirty="0"/>
              <a:t>SA2 </a:t>
            </a:r>
            <a:r>
              <a:rPr lang="en-GB" sz="2800" dirty="0" smtClean="0"/>
              <a:t>objectives of the UPCON WI are </a:t>
            </a:r>
            <a:r>
              <a:rPr lang="en-GB" sz="2800" dirty="0"/>
              <a:t>as follows:</a:t>
            </a:r>
            <a:endParaRPr lang="en-US" sz="28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As part of the TR phase, define the architectural requirements (based on the SA1 normative requirements) in order to scope/guide the work;</a:t>
            </a:r>
            <a:endParaRPr lang="en-US" sz="24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Develop solutions for user plane congestion mitigation based on objective 1; and</a:t>
            </a:r>
            <a:endParaRPr lang="en-US" sz="24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Determine which solution(s) from the TR phase to document in normative specifications, and specify them accordingly</a:t>
            </a:r>
            <a:r>
              <a:rPr lang="en-GB" sz="2400" dirty="0" smtClean="0"/>
              <a:t>.</a:t>
            </a:r>
          </a:p>
          <a:p>
            <a:pPr marL="971550" lvl="1" indent="-514350" hangingPunct="0">
              <a:buFont typeface="+mj-lt"/>
              <a:buAutoNum type="arabicPeriod"/>
            </a:pPr>
            <a:endParaRPr lang="en-GB" sz="2400" dirty="0" smtClean="0"/>
          </a:p>
          <a:p>
            <a:pPr marL="360363" indent="-360363" hangingPunct="0"/>
            <a:r>
              <a:rPr lang="en-GB" sz="2800" u="sng" dirty="0" smtClean="0"/>
              <a:t>Due to limited time budget in Rel-12, prioritization of features is required .</a:t>
            </a:r>
          </a:p>
          <a:p>
            <a:pPr marL="360363" indent="-360363" hangingPunct="0"/>
            <a:endParaRPr lang="en-US" sz="2800" dirty="0"/>
          </a:p>
          <a:p>
            <a:r>
              <a:rPr lang="de-DE" sz="2800" dirty="0" smtClean="0"/>
              <a:t>The latest TR 23.705 V0.6.0 can be found at</a:t>
            </a:r>
            <a:br>
              <a:rPr lang="de-DE" sz="2800" dirty="0" smtClean="0"/>
            </a:br>
            <a:r>
              <a:rPr lang="en-US" sz="2800" u="sng" dirty="0">
                <a:hlinkClick r:id="rId2"/>
              </a:rPr>
              <a:t>http://www.3gpp.org/ftp/tsg_sa/WG2_Arch/Latest_SA2_Specs/Latest_draft_S2_Specs/23705-060.zip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75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-27601" y="4618"/>
            <a:ext cx="6753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UPCON feature component and dependency analysis (based on SP-130335)</a:t>
            </a:r>
            <a:endParaRPr lang="en-GB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91462" y="96951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i="1">
                <a:solidFill>
                  <a:srgbClr val="FF0000"/>
                </a:solidFill>
              </a:defRPr>
            </a:lvl1pPr>
          </a:lstStyle>
          <a:p>
            <a:r>
              <a:rPr lang="de-DE" b="1" dirty="0" smtClean="0"/>
              <a:t>(NOTE: Red </a:t>
            </a:r>
            <a:r>
              <a:rPr lang="de-DE" b="1" dirty="0"/>
              <a:t>text indicates RAN </a:t>
            </a:r>
            <a:r>
              <a:rPr lang="de-DE" b="1" dirty="0" smtClean="0"/>
              <a:t>dependency; red arrow indicates some solutions for the feature may have RAN dependency)</a:t>
            </a:r>
            <a:endParaRPr lang="en-US" b="1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5" name="Group 1"/>
          <p:cNvGrpSpPr>
            <a:grpSpLocks noChangeAspect="1"/>
          </p:cNvGrpSpPr>
          <p:nvPr/>
        </p:nvGrpSpPr>
        <p:grpSpPr bwMode="auto">
          <a:xfrm>
            <a:off x="992101" y="975075"/>
            <a:ext cx="5926138" cy="3911600"/>
            <a:chOff x="1134" y="2854"/>
            <a:chExt cx="9333" cy="6161"/>
          </a:xfrm>
        </p:grpSpPr>
        <p:sp>
          <p:nvSpPr>
            <p:cNvPr id="16" name="AutoShape 29"/>
            <p:cNvSpPr>
              <a:spLocks noChangeAspect="1" noChangeArrowheads="1" noTextEdit="1"/>
            </p:cNvSpPr>
            <p:nvPr/>
          </p:nvSpPr>
          <p:spPr bwMode="auto">
            <a:xfrm>
              <a:off x="1134" y="2854"/>
              <a:ext cx="9333" cy="6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AutoShape 28"/>
            <p:cNvSpPr>
              <a:spLocks noChangeArrowheads="1"/>
            </p:cNvSpPr>
            <p:nvPr/>
          </p:nvSpPr>
          <p:spPr bwMode="auto">
            <a:xfrm>
              <a:off x="6770" y="3056"/>
              <a:ext cx="2174" cy="72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(I) Service/best effort UP prioritization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8181" y="6253"/>
              <a:ext cx="1929" cy="71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(D) RAN Congestion Reporting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AutoShape 26"/>
            <p:cNvSpPr>
              <a:spLocks noChangeArrowheads="1"/>
            </p:cNvSpPr>
            <p:nvPr/>
          </p:nvSpPr>
          <p:spPr bwMode="auto">
            <a:xfrm>
              <a:off x="2646" y="3078"/>
              <a:ext cx="2088" cy="72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(G) Content specific UP prioritization (Video)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>
              <a:off x="4861" y="3078"/>
              <a:ext cx="1763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(H) App specific UP prioritization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AutoShape 24"/>
            <p:cNvSpPr>
              <a:spLocks noChangeShapeType="1"/>
            </p:cNvSpPr>
            <p:nvPr/>
          </p:nvSpPr>
          <p:spPr bwMode="auto">
            <a:xfrm>
              <a:off x="5743" y="3785"/>
              <a:ext cx="3402" cy="7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AutoShape 23"/>
            <p:cNvSpPr>
              <a:spLocks noChangeShapeType="1"/>
            </p:cNvSpPr>
            <p:nvPr/>
          </p:nvSpPr>
          <p:spPr bwMode="auto">
            <a:xfrm>
              <a:off x="3690" y="3807"/>
              <a:ext cx="5455" cy="7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AutoShape 22"/>
            <p:cNvSpPr>
              <a:spLocks noChangeShapeType="1"/>
            </p:cNvSpPr>
            <p:nvPr/>
          </p:nvSpPr>
          <p:spPr bwMode="auto">
            <a:xfrm>
              <a:off x="7857" y="3785"/>
              <a:ext cx="1288" cy="7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AutoShape 21"/>
            <p:cNvSpPr>
              <a:spLocks noChangeShapeType="1"/>
            </p:cNvSpPr>
            <p:nvPr/>
          </p:nvSpPr>
          <p:spPr bwMode="auto">
            <a:xfrm>
              <a:off x="9145" y="5972"/>
              <a:ext cx="1" cy="2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AutoShape 20"/>
            <p:cNvSpPr>
              <a:spLocks noChangeArrowheads="1"/>
            </p:cNvSpPr>
            <p:nvPr/>
          </p:nvSpPr>
          <p:spPr bwMode="auto">
            <a:xfrm>
              <a:off x="1212" y="7268"/>
              <a:ext cx="1865" cy="1151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(ext1) RAN feedback on solutions with RAN impact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AutoShape 19"/>
            <p:cNvSpPr>
              <a:spLocks noChangeArrowheads="1"/>
            </p:cNvSpPr>
            <p:nvPr/>
          </p:nvSpPr>
          <p:spPr bwMode="auto">
            <a:xfrm>
              <a:off x="8169" y="7266"/>
              <a:ext cx="1940" cy="711"/>
            </a:xfrm>
            <a:prstGeom prst="roundRect">
              <a:avLst>
                <a:gd name="adj" fmla="val 1288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(C) RAN Congestion Detection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AutoShape 18"/>
            <p:cNvSpPr>
              <a:spLocks noChangeShapeType="1"/>
            </p:cNvSpPr>
            <p:nvPr/>
          </p:nvSpPr>
          <p:spPr bwMode="auto">
            <a:xfrm flipH="1">
              <a:off x="9139" y="6967"/>
              <a:ext cx="7" cy="29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>
              <a:off x="5769" y="7266"/>
              <a:ext cx="2088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(B) Uplink Congestion Management</a:t>
              </a:r>
              <a:endPara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AutoShape 16"/>
            <p:cNvSpPr>
              <a:spLocks noChangeArrowheads="1"/>
            </p:cNvSpPr>
            <p:nvPr/>
          </p:nvSpPr>
          <p:spPr bwMode="auto">
            <a:xfrm>
              <a:off x="8051" y="4531"/>
              <a:ext cx="2188" cy="14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(F) CN Congestion Mitigation with dynamic PCC control, per subscriber policies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AutoShape 15"/>
            <p:cNvSpPr>
              <a:spLocks noChangeShapeType="1"/>
            </p:cNvSpPr>
            <p:nvPr/>
          </p:nvSpPr>
          <p:spPr bwMode="auto">
            <a:xfrm>
              <a:off x="2160" y="5814"/>
              <a:ext cx="2252" cy="14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AutoShape 14"/>
            <p:cNvSpPr>
              <a:spLocks noChangeArrowheads="1"/>
            </p:cNvSpPr>
            <p:nvPr/>
          </p:nvSpPr>
          <p:spPr bwMode="auto">
            <a:xfrm>
              <a:off x="3530" y="7268"/>
              <a:ext cx="1763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(A) RAN Traffic Differentiation</a:t>
              </a:r>
              <a:endPara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AutoShape 13"/>
            <p:cNvSpPr>
              <a:spLocks noChangeArrowheads="1"/>
            </p:cNvSpPr>
            <p:nvPr/>
          </p:nvSpPr>
          <p:spPr bwMode="auto">
            <a:xfrm>
              <a:off x="1331" y="4636"/>
              <a:ext cx="1658" cy="117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(E) Dynamic PCC control, Per Subscriber Policies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AutoShape 12"/>
            <p:cNvSpPr>
              <a:spLocks noChangeShapeType="1"/>
            </p:cNvSpPr>
            <p:nvPr/>
          </p:nvSpPr>
          <p:spPr bwMode="auto">
            <a:xfrm>
              <a:off x="3690" y="3807"/>
              <a:ext cx="722" cy="3461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AutoShape 11"/>
            <p:cNvSpPr>
              <a:spLocks noChangeShapeType="1"/>
            </p:cNvSpPr>
            <p:nvPr/>
          </p:nvSpPr>
          <p:spPr bwMode="auto">
            <a:xfrm flipH="1">
              <a:off x="4412" y="3785"/>
              <a:ext cx="1331" cy="3483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AutoShape 10"/>
            <p:cNvSpPr>
              <a:spLocks noChangeShapeType="1"/>
            </p:cNvSpPr>
            <p:nvPr/>
          </p:nvSpPr>
          <p:spPr bwMode="auto">
            <a:xfrm flipH="1">
              <a:off x="4412" y="3785"/>
              <a:ext cx="3445" cy="3483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AutoShape 9"/>
            <p:cNvSpPr>
              <a:spLocks noChangeShapeType="1"/>
            </p:cNvSpPr>
            <p:nvPr/>
          </p:nvSpPr>
          <p:spPr bwMode="auto">
            <a:xfrm flipH="1">
              <a:off x="5293" y="7620"/>
              <a:ext cx="476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AutoShape 8"/>
            <p:cNvSpPr>
              <a:spLocks noChangeShapeType="1"/>
            </p:cNvSpPr>
            <p:nvPr/>
          </p:nvSpPr>
          <p:spPr bwMode="auto">
            <a:xfrm flipH="1">
              <a:off x="3077" y="7622"/>
              <a:ext cx="453" cy="22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AutoShape 6"/>
            <p:cNvSpPr>
              <a:spLocks noChangeShapeType="1"/>
            </p:cNvSpPr>
            <p:nvPr/>
          </p:nvSpPr>
          <p:spPr bwMode="auto">
            <a:xfrm rot="5400000">
              <a:off x="4844" y="6436"/>
              <a:ext cx="632" cy="3685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AutoShape 5"/>
            <p:cNvSpPr>
              <a:spLocks noChangeShapeType="1"/>
            </p:cNvSpPr>
            <p:nvPr/>
          </p:nvSpPr>
          <p:spPr bwMode="auto">
            <a:xfrm rot="5400000" flipH="1">
              <a:off x="2821" y="8100"/>
              <a:ext cx="751" cy="240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AutoShape 4"/>
            <p:cNvSpPr>
              <a:spLocks noChangeShapeType="1"/>
            </p:cNvSpPr>
            <p:nvPr/>
          </p:nvSpPr>
          <p:spPr bwMode="auto">
            <a:xfrm rot="5400000">
              <a:off x="5205" y="4917"/>
              <a:ext cx="873" cy="6994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AutoShape 3"/>
            <p:cNvSpPr>
              <a:spLocks noChangeShapeType="1"/>
            </p:cNvSpPr>
            <p:nvPr/>
          </p:nvSpPr>
          <p:spPr bwMode="auto">
            <a:xfrm flipV="1">
              <a:off x="2144" y="8419"/>
              <a:ext cx="1" cy="4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Arc 2"/>
            <p:cNvSpPr>
              <a:spLocks/>
            </p:cNvSpPr>
            <p:nvPr/>
          </p:nvSpPr>
          <p:spPr bwMode="auto">
            <a:xfrm>
              <a:off x="2989" y="5162"/>
              <a:ext cx="3834" cy="2077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21748" y="5029200"/>
            <a:ext cx="9144000" cy="178322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hangingPunct="0">
              <a:buAutoNum type="alphaUcParenBoth"/>
            </a:pPr>
            <a:r>
              <a:rPr lang="en-GB" sz="1400" dirty="0" smtClean="0"/>
              <a:t>Includes </a:t>
            </a:r>
            <a:r>
              <a:rPr lang="en-GB" sz="1400" dirty="0"/>
              <a:t>traffic differentiation enhancements (e.g. marking, priority, etc.) and considerations for shared </a:t>
            </a:r>
            <a:r>
              <a:rPr lang="en-GB" sz="1400" dirty="0" smtClean="0"/>
              <a:t>networks.</a:t>
            </a:r>
          </a:p>
          <a:p>
            <a:pPr marL="342900" indent="-342900" hangingPunct="0">
              <a:buAutoNum type="alphaUcParenBoth"/>
            </a:pPr>
            <a:r>
              <a:rPr lang="en-GB" sz="1400" dirty="0" smtClean="0"/>
              <a:t>Identification</a:t>
            </a:r>
            <a:r>
              <a:rPr lang="en-GB" sz="1400" dirty="0"/>
              <a:t>, differentiating and prioritization of uplink traffic, either by per-flow or per user (e.g. depending on subscription characteristics) </a:t>
            </a:r>
            <a:r>
              <a:rPr lang="en-GB" sz="1400" dirty="0" smtClean="0"/>
              <a:t>policies.</a:t>
            </a:r>
          </a:p>
          <a:p>
            <a:pPr marL="342900" indent="-342900" hangingPunct="0">
              <a:buAutoNum type="alphaUcParenBoth"/>
            </a:pPr>
            <a:r>
              <a:rPr lang="en-GB" sz="1400" dirty="0" smtClean="0"/>
              <a:t>Determine </a:t>
            </a:r>
            <a:r>
              <a:rPr lang="en-GB" sz="1400" dirty="0"/>
              <a:t>if the RAN is congested. This includes considerations of ‘what’ congestion is, ‘when’ (to distinguish between transient and sufficiently long periods to take action, e.g. to report congestion</a:t>
            </a:r>
            <a:r>
              <a:rPr lang="en-GB" sz="1400" dirty="0" smtClean="0"/>
              <a:t>.)</a:t>
            </a:r>
          </a:p>
          <a:p>
            <a:pPr marL="360363" indent="-360363" hangingPunct="0"/>
            <a:r>
              <a:rPr lang="en-GB" sz="1400" i="1" dirty="0" smtClean="0"/>
              <a:t>(G)	Includes </a:t>
            </a:r>
            <a:r>
              <a:rPr lang="en-GB" sz="1400" i="1" dirty="0"/>
              <a:t>handling of video streams more efficiently either for RAN-based </a:t>
            </a:r>
            <a:r>
              <a:rPr lang="en-GB" sz="1400" i="1" dirty="0" smtClean="0"/>
              <a:t>solutions.</a:t>
            </a:r>
          </a:p>
          <a:p>
            <a:pPr marL="360363" indent="-360363" hangingPunct="0"/>
            <a:r>
              <a:rPr lang="en-US" sz="1400" i="1" dirty="0" smtClean="0"/>
              <a:t>(H)	Includes </a:t>
            </a:r>
            <a:r>
              <a:rPr lang="en-US" sz="1400" i="1" dirty="0"/>
              <a:t>how App specific UP prioritization works in the RAN and standardized identification of applications. </a:t>
            </a:r>
            <a:endParaRPr lang="en-US" sz="1400" i="1" dirty="0" smtClean="0"/>
          </a:p>
          <a:p>
            <a:pPr marL="360363" indent="-360363" hangingPunct="0"/>
            <a:r>
              <a:rPr lang="en-US" sz="1400" i="1" dirty="0" smtClean="0"/>
              <a:t>(I)	Includes </a:t>
            </a:r>
            <a:r>
              <a:rPr lang="en-US" sz="1400" i="1" dirty="0"/>
              <a:t>discriminating between attended and unattended data traffic.</a:t>
            </a:r>
          </a:p>
          <a:p>
            <a:pPr marL="342900" indent="-342900" hangingPunct="0">
              <a:buAutoNum type="alphaUcParenBoth"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46682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067800" cy="563562"/>
          </a:xfrm>
        </p:spPr>
        <p:txBody>
          <a:bodyPr>
            <a:noAutofit/>
          </a:bodyPr>
          <a:lstStyle/>
          <a:p>
            <a:r>
              <a:rPr lang="de-DE" sz="2800" b="1" dirty="0" smtClean="0"/>
              <a:t>Summary of core specification work in working groups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de-DE" sz="2800" u="sng" dirty="0" smtClean="0"/>
              <a:t>Impacts to RAN2:</a:t>
            </a:r>
          </a:p>
          <a:p>
            <a:pPr lvl="1"/>
            <a:r>
              <a:rPr lang="de-DE" sz="2000" dirty="0" smtClean="0"/>
              <a:t>Description of detection of RAN user plane congestion levels based on RAN measurements </a:t>
            </a:r>
            <a:r>
              <a:rPr lang="de-DE" sz="2000" b="1" dirty="0" smtClean="0"/>
              <a:t>(C)</a:t>
            </a:r>
          </a:p>
          <a:p>
            <a:pPr lvl="1"/>
            <a:r>
              <a:rPr lang="de-DE" sz="2000" dirty="0" smtClean="0"/>
              <a:t>Develop solutions for the following features:</a:t>
            </a:r>
          </a:p>
          <a:p>
            <a:pPr lvl="2"/>
            <a:r>
              <a:rPr lang="de-DE" sz="1800" dirty="0" smtClean="0"/>
              <a:t>RAN DL traffic prioritization based on packet markings in CN </a:t>
            </a:r>
            <a:r>
              <a:rPr lang="de-DE" sz="1800" b="1" dirty="0" smtClean="0"/>
              <a:t>(A)</a:t>
            </a:r>
          </a:p>
          <a:p>
            <a:pPr lvl="2"/>
            <a:r>
              <a:rPr lang="de-DE" sz="1800" dirty="0" smtClean="0"/>
              <a:t>Uplink congestion management, including uplink traffic prioritization </a:t>
            </a:r>
            <a:r>
              <a:rPr lang="de-DE" sz="1800" b="1" dirty="0" smtClean="0"/>
              <a:t>(C)</a:t>
            </a:r>
          </a:p>
          <a:p>
            <a:pPr lvl="2"/>
            <a:r>
              <a:rPr lang="de-DE" sz="1800" dirty="0" smtClean="0"/>
              <a:t>Depending on the SA2 outcome, potentially for video, app, and un/attended traffic </a:t>
            </a:r>
            <a:r>
              <a:rPr lang="de-DE" sz="1800" b="1" dirty="0" smtClean="0"/>
              <a:t>(G), (H), (i)</a:t>
            </a:r>
          </a:p>
          <a:p>
            <a:pPr lvl="2"/>
            <a:endParaRPr lang="de-DE" sz="1600" dirty="0"/>
          </a:p>
          <a:p>
            <a:r>
              <a:rPr lang="de-DE" sz="2800" u="sng" dirty="0"/>
              <a:t>Impacts to RAN3</a:t>
            </a:r>
            <a:r>
              <a:rPr lang="de-DE" sz="2800" u="sng" dirty="0" smtClean="0"/>
              <a:t>:</a:t>
            </a:r>
          </a:p>
          <a:p>
            <a:pPr lvl="1"/>
            <a:r>
              <a:rPr lang="de-DE" sz="2000" dirty="0" smtClean="0"/>
              <a:t>Specification/indication of RAN user plane congestion levels </a:t>
            </a:r>
            <a:r>
              <a:rPr lang="de-DE" sz="2000" b="1" dirty="0" smtClean="0"/>
              <a:t>(A)</a:t>
            </a:r>
          </a:p>
          <a:p>
            <a:pPr lvl="1"/>
            <a:r>
              <a:rPr lang="de-DE" sz="2000" dirty="0" smtClean="0"/>
              <a:t>Potential impacts on RAN interfaces (all features with RAN impact)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62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28600" y="193810"/>
            <a:ext cx="8545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Estimated RAN Work Load for all feature components </a:t>
            </a:r>
            <a:endParaRPr lang="en-US" sz="2800" dirty="0"/>
          </a:p>
          <a:p>
            <a:pPr algn="ctr"/>
            <a:r>
              <a:rPr lang="en-US" sz="2800" b="1" dirty="0"/>
              <a:t>(not </a:t>
            </a:r>
            <a:r>
              <a:rPr lang="en-US" sz="2800" b="1" dirty="0" smtClean="0"/>
              <a:t>prioritized)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5051"/>
              </p:ext>
            </p:extLst>
          </p:nvPr>
        </p:nvGraphicFramePr>
        <p:xfrm>
          <a:off x="251691" y="1371267"/>
          <a:ext cx="8633532" cy="465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204532"/>
                <a:gridCol w="8382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Open Issue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RAN2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RAN3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(A) RAN Traffic Differentiation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Intra-bearer</a:t>
                      </a:r>
                      <a:r>
                        <a:rPr lang="en-US" sz="1300" baseline="0" dirty="0" smtClean="0"/>
                        <a:t> DL traffic prioritization based on packet markings. May impact </a:t>
                      </a:r>
                      <a:r>
                        <a:rPr lang="en-US" sz="1300" baseline="0" dirty="0" err="1" smtClean="0"/>
                        <a:t>Uu</a:t>
                      </a:r>
                      <a:r>
                        <a:rPr lang="en-US" sz="1300" baseline="0" dirty="0" smtClean="0"/>
                        <a:t> protocol stack and </a:t>
                      </a:r>
                      <a:r>
                        <a:rPr lang="en-US" sz="1300" baseline="0" dirty="0" err="1" smtClean="0"/>
                        <a:t>eNB</a:t>
                      </a:r>
                      <a:r>
                        <a:rPr lang="en-US" sz="1300" baseline="0" dirty="0" smtClean="0"/>
                        <a:t> interfaces. </a:t>
                      </a:r>
                      <a:r>
                        <a:rPr lang="en-US" sz="1300" i="1" baseline="0" dirty="0" smtClean="0"/>
                        <a:t>NOTE: DL is deemed more pressing than UL due to observed traffic statistics.</a:t>
                      </a:r>
                      <a:endParaRPr lang="en-US" sz="1300" i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3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2 TU</a:t>
                      </a:r>
                      <a:endParaRPr lang="en-GB" sz="13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(B) Uplink Congestion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 and intra-bearer UL traffic differentiation</a:t>
                      </a:r>
                      <a:endParaRPr lang="en-US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4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1 TU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(C) RAN</a:t>
                      </a:r>
                      <a:r>
                        <a:rPr lang="en-GB" sz="1300" baseline="0" dirty="0" smtClean="0"/>
                        <a:t> </a:t>
                      </a:r>
                      <a:r>
                        <a:rPr lang="en-GB" sz="1300" dirty="0" smtClean="0"/>
                        <a:t>Congestion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 smtClean="0"/>
                        <a:t>Implementation-independent,</a:t>
                      </a:r>
                      <a:r>
                        <a:rPr lang="de-DE" sz="1300" baseline="0" dirty="0" smtClean="0"/>
                        <a:t> configurable congestion detection (also see SA2 LS to </a:t>
                      </a:r>
                      <a:r>
                        <a:rPr lang="en-US" sz="1300" baseline="0" dirty="0" smtClean="0"/>
                        <a:t>RAN2 and RAN3 / </a:t>
                      </a:r>
                      <a:r>
                        <a:rPr lang="en-US" sz="1300" baseline="0" dirty="0" smtClean="0">
                          <a:hlinkClick r:id="rId2"/>
                        </a:rPr>
                        <a:t>R2-132280</a:t>
                      </a:r>
                      <a:r>
                        <a:rPr lang="en-US" sz="1300" baseline="0" dirty="0" smtClean="0"/>
                        <a:t> = </a:t>
                      </a:r>
                      <a:r>
                        <a:rPr lang="en-US" sz="1300" baseline="0" dirty="0" smtClean="0">
                          <a:hlinkClick r:id="rId3"/>
                        </a:rPr>
                        <a:t>R3-131207</a:t>
                      </a:r>
                      <a:r>
                        <a:rPr lang="de-DE" sz="1300" baseline="0" dirty="0" smtClean="0"/>
                        <a:t>). Without  congestion detection, CN control of mitigation is not possible.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1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2 TU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(G) </a:t>
                      </a:r>
                      <a:r>
                        <a:rPr lang="en-US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  <a:r>
                        <a:rPr lang="en-US" sz="130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 UP prioritization (Video)</a:t>
                      </a: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3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 efficient handling of video streams for RAN-based solutions.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in SA2, there was no solution proposed yet with RAN dependency.</a:t>
                      </a:r>
                      <a:endParaRPr lang="de-DE" sz="1300" i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?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?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(H)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 specific UP prioritization</a:t>
                      </a:r>
                    </a:p>
                    <a:p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i="0" baseline="0" dirty="0" smtClean="0"/>
                        <a:t>App specific UP prioritization in the RAN 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in SA2, there was no solution proposed yet with RAN dependency.</a:t>
                      </a:r>
                      <a:endParaRPr lang="de-DE" sz="1300" i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300" i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?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?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(I) Un/Attended UE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Discrimination in RAN between attended and unattended traffic.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300" i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3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1 TU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Total</a:t>
                      </a:r>
                      <a:endParaRPr lang="en-GB" sz="13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&gt;= 11 TU</a:t>
                      </a:r>
                      <a:endParaRPr lang="en-GB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&gt;= 6 TU</a:t>
                      </a:r>
                      <a:endParaRPr lang="en-GB" sz="13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782" y="5980837"/>
            <a:ext cx="5516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NOTE: The numbers </a:t>
            </a:r>
            <a:r>
              <a:rPr lang="en-US" sz="1600" dirty="0" smtClean="0">
                <a:solidFill>
                  <a:srgbClr val="FF0000"/>
                </a:solidFill>
              </a:rPr>
              <a:t>are estimates for work in E-UTRA. Additional work may be necessary for UMTS, GERAN).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7293598" y="981248"/>
            <a:ext cx="1423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TU = Time Unit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71360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de-DE" sz="3600" b="1" dirty="0" smtClean="0"/>
              <a:t>Proposed Way Forward</a:t>
            </a: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105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de-DE" b="1" u="sng" dirty="0" smtClean="0"/>
              <a:t>PROPOSAL</a:t>
            </a:r>
            <a:r>
              <a:rPr lang="de-DE" b="1" dirty="0" smtClean="0"/>
              <a:t>: </a:t>
            </a:r>
            <a:r>
              <a:rPr lang="en-US" b="1" dirty="0"/>
              <a:t>Approve new RAN3-led UPCON work item in RAN to do the normative work necessary to support SA2. </a:t>
            </a:r>
            <a:endParaRPr lang="en-US" dirty="0"/>
          </a:p>
          <a:p>
            <a:endParaRPr lang="de-DE" dirty="0" smtClean="0"/>
          </a:p>
          <a:p>
            <a:pPr lvl="0"/>
            <a:r>
              <a:rPr lang="en-US" dirty="0"/>
              <a:t>Following the operators' request in RP-13xxxx, the following </a:t>
            </a:r>
            <a:r>
              <a:rPr lang="en-US" dirty="0" smtClean="0"/>
              <a:t>priorities </a:t>
            </a:r>
            <a:r>
              <a:rPr lang="en-US" dirty="0"/>
              <a:t>for </a:t>
            </a:r>
            <a:r>
              <a:rPr lang="en-US" u="sng" dirty="0"/>
              <a:t>work in E-UTRA in Rel-12</a:t>
            </a:r>
            <a:r>
              <a:rPr lang="en-US" dirty="0"/>
              <a:t> are proposed and documented in the WID:</a:t>
            </a:r>
            <a:endParaRPr lang="en-US" sz="4000" dirty="0"/>
          </a:p>
          <a:p>
            <a:pPr lvl="1"/>
            <a:r>
              <a:rPr lang="de-DE" u="sng" dirty="0"/>
              <a:t>Priority 1:</a:t>
            </a:r>
            <a:endParaRPr lang="en-US" sz="3600" dirty="0"/>
          </a:p>
          <a:p>
            <a:pPr lvl="2"/>
            <a:r>
              <a:rPr lang="en-US" dirty="0"/>
              <a:t>Congestion </a:t>
            </a:r>
            <a:r>
              <a:rPr lang="en-US" dirty="0" smtClean="0"/>
              <a:t>detection </a:t>
            </a:r>
            <a:r>
              <a:rPr lang="en-US" b="1" dirty="0" smtClean="0"/>
              <a:t>(C)</a:t>
            </a:r>
            <a:r>
              <a:rPr lang="en-US" dirty="0" smtClean="0"/>
              <a:t>. </a:t>
            </a:r>
            <a:r>
              <a:rPr lang="en-US" dirty="0"/>
              <a:t>Without congestion detection and indication, CN control of mitigation is not possible</a:t>
            </a:r>
            <a:r>
              <a:rPr lang="en-US" dirty="0" smtClean="0"/>
              <a:t>.</a:t>
            </a:r>
          </a:p>
          <a:p>
            <a:pPr lvl="2"/>
            <a:endParaRPr lang="en-US" sz="3200" dirty="0"/>
          </a:p>
          <a:p>
            <a:pPr lvl="1"/>
            <a:r>
              <a:rPr lang="en-US" u="sng" dirty="0"/>
              <a:t>Priority 2:</a:t>
            </a:r>
            <a:endParaRPr lang="en-US" sz="3600" dirty="0"/>
          </a:p>
          <a:p>
            <a:pPr lvl="2"/>
            <a:r>
              <a:rPr lang="en-US" dirty="0"/>
              <a:t>DL RAN traffic </a:t>
            </a:r>
            <a:r>
              <a:rPr lang="en-US" dirty="0" smtClean="0"/>
              <a:t>differentiation </a:t>
            </a:r>
            <a:r>
              <a:rPr lang="en-US" b="1" dirty="0" smtClean="0"/>
              <a:t>(A)</a:t>
            </a:r>
            <a:r>
              <a:rPr lang="en-US" dirty="0" smtClean="0"/>
              <a:t>. </a:t>
            </a:r>
            <a:r>
              <a:rPr lang="en-US" dirty="0"/>
              <a:t>DL is deemed more pressing than UL due to observed traffic statistics</a:t>
            </a:r>
            <a:r>
              <a:rPr lang="en-US" dirty="0" smtClean="0"/>
              <a:t>.</a:t>
            </a:r>
          </a:p>
          <a:p>
            <a:pPr lvl="2"/>
            <a:endParaRPr lang="en-US" sz="3200" dirty="0"/>
          </a:p>
          <a:p>
            <a:pPr lvl="1"/>
            <a:r>
              <a:rPr lang="en-US" u="sng" dirty="0"/>
              <a:t>Priority 3:</a:t>
            </a:r>
            <a:endParaRPr lang="en-US" sz="3600" dirty="0"/>
          </a:p>
          <a:p>
            <a:pPr lvl="2"/>
            <a:r>
              <a:rPr lang="en-GB" dirty="0"/>
              <a:t>Uplink congestion </a:t>
            </a:r>
            <a:r>
              <a:rPr lang="en-GB" dirty="0" smtClean="0"/>
              <a:t>management, and all other features with RAN dependencies. </a:t>
            </a:r>
            <a:r>
              <a:rPr lang="en-GB" dirty="0"/>
              <a:t>RAN2 is too busy to spend the required </a:t>
            </a:r>
            <a:r>
              <a:rPr lang="en-GB" dirty="0" smtClean="0"/>
              <a:t> &gt;= 7 </a:t>
            </a:r>
            <a:r>
              <a:rPr lang="en-GB" dirty="0"/>
              <a:t>TU.</a:t>
            </a:r>
            <a:endParaRPr lang="en-US" sz="32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931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797</Words>
  <Application>Microsoft Office PowerPoint</Application>
  <PresentationFormat>画面に合わせる (4:3)</PresentationFormat>
  <Paragraphs>97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Work Item Proposal for User Plane Congestion Management (UPCON)</vt:lpstr>
      <vt:lpstr>Current scope of UPCON WI in SA2</vt:lpstr>
      <vt:lpstr>PowerPoint プレゼンテーション</vt:lpstr>
      <vt:lpstr>Summary of core specification work in working groups</vt:lpstr>
      <vt:lpstr>PowerPoint プレゼンテーション</vt:lpstr>
      <vt:lpstr>Proposed 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Schmid</dc:creator>
  <cp:lastModifiedBy>NEC</cp:lastModifiedBy>
  <cp:revision>57</cp:revision>
  <dcterms:created xsi:type="dcterms:W3CDTF">2006-08-16T00:00:00Z</dcterms:created>
  <dcterms:modified xsi:type="dcterms:W3CDTF">2013-08-09T11:50:24Z</dcterms:modified>
</cp:coreProperties>
</file>