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hyperlink" Target="https://www.3gpp.org/ftp/Information/Working_Procedures/3GPP_WP.htm#Article_22"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50003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27bis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28</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19-23 May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Malta, MT</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5xxxx</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 (To be confirmed).</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NOT be used in 1</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RAN3#128 is a F2F Meeting with 1-way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#128</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8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lang="en-US" altLang="en-US" sz="2400" noProof="0" dirty="0">
                <a:ln>
                  <a:noFill/>
                </a:ln>
                <a:effectLst/>
                <a:uLnTx/>
                <a:uFillTx/>
                <a:ea typeface="Arial" panose="020B0604020202020204" pitchFamily="34" charset="0"/>
                <a:cs typeface="+mn-ea"/>
                <a:sym typeface="+mn-ea"/>
              </a:rPr>
              <a:t>SP-250020: TSG/WG Leadership Elections</a:t>
            </a:r>
            <a:endParaRPr lang="en-US" altLang="en-US" sz="24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indent="0">
              <a:lnSpc>
                <a:spcPct val="107000"/>
              </a:lnSpc>
              <a:spcAft>
                <a:spcPts val="1800"/>
              </a:spcAft>
              <a:buNone/>
            </a:pPr>
            <a:r>
              <a:rPr lang="en-GB" sz="2400" b="1" u="sng" kern="100" dirty="0">
                <a:latin typeface="Calibri" panose="020F0502020204030204" pitchFamily="34" charset="0"/>
                <a:cs typeface="Times New Roman" panose="02020603050405020304" pitchFamily="18" charset="0"/>
                <a:sym typeface="+mn-ea"/>
              </a:rPr>
              <a:t>Working Groups leadership balance Rules:</a:t>
            </a:r>
            <a:endParaRPr lang="en-GB" sz="2400" kern="100" dirty="0">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latin typeface="Calibri" panose="020F0502020204030204" pitchFamily="34" charset="0"/>
                <a:cs typeface="Times New Roman" panose="02020603050405020304" pitchFamily="18" charset="0"/>
                <a:sym typeface="+mn-ea"/>
              </a:rPr>
              <a:t>Within a WG, the number of elected leaders (WG Chair and WG Vice Chairs) from IMs with the same Corporate OP Designation shall not exceed 2, unless no other candidate is available.</a:t>
            </a:r>
            <a:endParaRPr lang="en-GB" sz="2400" kern="100" dirty="0">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latin typeface="Calibri" panose="020F0502020204030204" pitchFamily="34" charset="0"/>
                <a:cs typeface="Times New Roman" panose="02020603050405020304" pitchFamily="18" charset="0"/>
                <a:sym typeface="+mn-ea"/>
              </a:rPr>
              <a:t>A WG shall not have more than 1 elected leader (WG Chair or WG Vice Chair) from IMs with the same Corporate OP designation for more than 4 consecutive years [See </a:t>
            </a:r>
            <a:r>
              <a:rPr lang="en-US" sz="2400" kern="100" dirty="0">
                <a:latin typeface="Calibri" panose="020F0502020204030204" pitchFamily="34" charset="0"/>
                <a:cs typeface="Times New Roman" panose="02020603050405020304" pitchFamily="18" charset="0"/>
                <a:sym typeface="+mn-ea"/>
                <a:hlinkClick r:id="rId1" action="ppaction://hlinkfile"/>
              </a:rPr>
              <a:t>Article 22.2, Note 1</a:t>
            </a:r>
            <a:r>
              <a:rPr lang="en-US" sz="2400" kern="100" dirty="0">
                <a:latin typeface="Calibri" panose="020F0502020204030204" pitchFamily="34" charset="0"/>
                <a:cs typeface="Times New Roman" panose="02020603050405020304" pitchFamily="18" charset="0"/>
                <a:sym typeface="+mn-ea"/>
              </a:rPr>
              <a:t>], unless no other candidate is available.  Once a WG has had more than 1 elected leader from IMs with “Corporate OP designation-X” for 4 consecutive years [see </a:t>
            </a:r>
            <a:r>
              <a:rPr lang="en-US" sz="2400" kern="100" dirty="0">
                <a:latin typeface="Calibri" panose="020F0502020204030204" pitchFamily="34" charset="0"/>
                <a:cs typeface="Times New Roman" panose="02020603050405020304" pitchFamily="18" charset="0"/>
                <a:sym typeface="+mn-ea"/>
                <a:hlinkClick r:id="rId1"/>
              </a:rPr>
              <a:t>Article 22.2, Note 1</a:t>
            </a:r>
            <a:r>
              <a:rPr lang="en-US" sz="2400" kern="100" dirty="0">
                <a:latin typeface="Calibri" panose="020F0502020204030204" pitchFamily="34" charset="0"/>
                <a:cs typeface="Times New Roman" panose="02020603050405020304" pitchFamily="18" charset="0"/>
                <a:sym typeface="+mn-ea"/>
              </a:rPr>
              <a:t>], this WG shall not have more than 1 elected leader from IMs with “Corporate OP designation-X” for the subsequent 4 years [see </a:t>
            </a:r>
            <a:r>
              <a:rPr lang="en-US" sz="2400" kern="100" dirty="0">
                <a:latin typeface="Calibri" panose="020F0502020204030204" pitchFamily="34" charset="0"/>
                <a:cs typeface="Times New Roman" panose="02020603050405020304" pitchFamily="18" charset="0"/>
                <a:sym typeface="+mn-ea"/>
                <a:hlinkClick r:id="rId1"/>
              </a:rPr>
              <a:t>Article 22.2, Note 2</a:t>
            </a:r>
            <a:r>
              <a:rPr lang="en-US" sz="2400" kern="100" dirty="0">
                <a:latin typeface="Calibri" panose="020F0502020204030204" pitchFamily="34" charset="0"/>
                <a:cs typeface="Times New Roman" panose="02020603050405020304" pitchFamily="18" charset="0"/>
                <a:sym typeface="+mn-ea"/>
              </a:rPr>
              <a:t>], unless no other candidate is available.</a:t>
            </a:r>
            <a:endParaRPr kumimoji="0" lang="en-US" altLang="en-US" sz="2400" b="0" i="0" u="none" strike="noStrike" kern="100" cap="none" spc="0" normalizeH="0" baseline="0" noProof="0" dirty="0">
              <a:ln>
                <a:noFill/>
              </a:ln>
              <a:solidFill>
                <a:schemeClr val="tx1"/>
              </a:solidFill>
              <a:effectLst/>
              <a:uLnTx/>
              <a:uFillTx/>
              <a:latin typeface="Calibri" panose="020F0502020204030204" pitchFamily="34" charset="0"/>
              <a:ea typeface="Arial" panose="020B0604020202020204" pitchFamily="34" charset="0"/>
              <a:cs typeface="Times New Roman" panose="02020603050405020304" pitchFamily="18" charset="0"/>
              <a:sym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#128</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#128 takes place on 19 - 23 May</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19 - 23 May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8610</Words>
  <Application>WPS 演示</Application>
  <PresentationFormat/>
  <Paragraphs>189</Paragraphs>
  <Slides>12</Slides>
  <Notes>3</Notes>
  <HiddenSlides>0</HiddenSlides>
  <MMClips>0</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8" baseType="lpstr">
      <vt:lpstr>Arial</vt:lpstr>
      <vt:lpstr>宋体</vt:lpstr>
      <vt:lpstr>Wingdings</vt:lpstr>
      <vt:lpstr>MS PGothic</vt:lpstr>
      <vt:lpstr>Calibri</vt:lpstr>
      <vt:lpstr>MS PMincho</vt:lpstr>
      <vt:lpstr>Yu Gothic</vt:lpstr>
      <vt:lpstr>Times New Roman</vt:lpstr>
      <vt:lpstr>微软雅黑</vt:lpstr>
      <vt:lpstr>Arial Unicode MS</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7579</cp:revision>
  <dcterms:created xsi:type="dcterms:W3CDTF">2009-06-02T04:11:00Z</dcterms:created>
  <dcterms:modified xsi:type="dcterms:W3CDTF">2025-04-16T00:44:27Z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