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1" r:id="rId5"/>
    <p:sldId id="288" r:id="rId6"/>
    <p:sldId id="268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F26"/>
    <a:srgbClr val="000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54" autoAdjust="0"/>
  </p:normalViewPr>
  <p:slideViewPr>
    <p:cSldViewPr snapToGrid="0">
      <p:cViewPr varScale="1">
        <p:scale>
          <a:sx n="112" d="100"/>
          <a:sy n="112" d="100"/>
        </p:scale>
        <p:origin x="5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3D24-6083-4546-8C6D-DEE86BAAAE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>
            <a:endParaRPr lang="en-GB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>
            <a:endParaRPr lang="en-GB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/>
          </p:nvPr>
        </p:nvSpPr>
        <p:spPr/>
        <p:txBody>
          <a:bodyPr/>
          <a:lstStyle/>
          <a:p>
            <a:endParaRPr lang="en-GB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 r="44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占位符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7225" y="5848350"/>
            <a:ext cx="1400175" cy="276225"/>
          </a:xfrm>
          <a:prstGeom prst="rect">
            <a:avLst/>
          </a:prstGeom>
        </p:spPr>
        <p:txBody>
          <a:bodyPr vert="horz" wrap="none" lIns="91441" tIns="47549" rIns="91441" bIns="47549" rtlCol="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OfficePLUS.cn</a:t>
            </a:r>
            <a:endParaRPr lang="en-US" altLang="zh-CN" dirty="0"/>
          </a:p>
        </p:txBody>
      </p:sp>
      <p:sp>
        <p:nvSpPr>
          <p:cNvPr id="18" name="副标题 17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02600" y="4517580"/>
            <a:ext cx="3232150" cy="342248"/>
          </a:xfrm>
          <a:prstGeom prst="rect">
            <a:avLst/>
          </a:prstGeom>
        </p:spPr>
        <p:txBody>
          <a:bodyPr wrap="square" lIns="91441" tIns="47549" rIns="91441" bIns="47549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You can enter subtitle here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63125" y="5866493"/>
            <a:ext cx="1752600" cy="276225"/>
          </a:xfrm>
          <a:prstGeom prst="rect">
            <a:avLst/>
          </a:prstGeom>
        </p:spPr>
        <p:txBody>
          <a:bodyPr vert="horz" wrap="none" lIns="91441" tIns="47549" rIns="91441" bIns="47549" rtlCol="0" anchor="b">
            <a:spAutoFit/>
          </a:bodyPr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Speaker name and title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 userDrawn="1">
            <p:ph type="title" hasCustomPrompt="1"/>
          </p:nvPr>
        </p:nvSpPr>
        <p:spPr>
          <a:xfrm>
            <a:off x="6096000" y="1503745"/>
            <a:ext cx="5419726" cy="203132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4200" b="1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OfficePLUS PowerPoint Standard Template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ïsľîḑè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"/>
                </a:schemeClr>
              </a:gs>
              <a:gs pos="100000">
                <a:schemeClr val="accent2">
                  <a:alpha val="5000"/>
                </a:schemeClr>
              </a:gs>
            </a:gsLst>
            <a:lin ang="27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email"/>
            <a:srcRect t="10111" r="1411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íṧlíḓê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47000">
                  <a:schemeClr val="accent2">
                    <a:lumMod val="50000"/>
                    <a:alpha val="0"/>
                  </a:schemeClr>
                </a:gs>
                <a:gs pos="0">
                  <a:srgbClr val="080F2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email"/>
          <a:srcRect r="4449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ïš1íḍê"/>
          <p:cNvSpPr/>
          <p:nvPr userDrawn="1"/>
        </p:nvSpPr>
        <p:spPr>
          <a:xfrm rot="5400000">
            <a:off x="736752" y="833744"/>
            <a:ext cx="1600200" cy="3073706"/>
          </a:xfrm>
          <a:prstGeom prst="round2SameRect">
            <a:avLst>
              <a:gd name="adj1" fmla="val 8333"/>
              <a:gd name="adj2" fmla="val 0"/>
            </a:avLst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6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60400" y="1790700"/>
            <a:ext cx="1210590" cy="1204022"/>
          </a:xfrm>
          <a:prstGeom prst="rect">
            <a:avLst/>
          </a:prstGeom>
        </p:spPr>
        <p:txBody>
          <a:bodyPr vert="horz" wrap="none" lIns="91441" tIns="47549" rIns="91441" bIns="47549" rtlCol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7200" b="1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en-US" altLang="zh-CN" dirty="0"/>
          </a:p>
        </p:txBody>
      </p:sp>
      <p:sp>
        <p:nvSpPr>
          <p:cNvPr id="18" name="文本占位符 17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60401" y="4443174"/>
            <a:ext cx="4803965" cy="342248"/>
          </a:xfrm>
          <a:prstGeom prst="rect">
            <a:avLst/>
          </a:prstGeom>
        </p:spPr>
        <p:txBody>
          <a:bodyPr vert="horz" wrap="square" lIns="91441" tIns="47549" rIns="91441" bIns="47549" rtlCol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6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Click to edit text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 userDrawn="1">
            <p:ph type="title" hasCustomPrompt="1"/>
          </p:nvPr>
        </p:nvSpPr>
        <p:spPr>
          <a:xfrm>
            <a:off x="660401" y="3852624"/>
            <a:ext cx="4803965" cy="58102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3200" b="1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email"/>
            <a:srcRect r="4449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íṧḻiďè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bg1">
                    <a:alpha val="82000"/>
                  </a:schemeClr>
                </a:gs>
                <a:gs pos="0">
                  <a:srgbClr val="080F2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日期占位符 1"/>
          <p:cNvSpPr>
            <a:spLocks noGrp="1"/>
          </p:cNvSpPr>
          <p:nvPr userDrawn="1">
            <p:ph type="dt" sz="half" idx="10" hasCustomPrompt="1"/>
          </p:nvPr>
        </p:nvSpPr>
        <p:spPr>
          <a:xfrm>
            <a:off x="5543550" y="6438900"/>
            <a:ext cx="1800225" cy="2095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 hasCustomPrompt="1"/>
          </p:nvPr>
        </p:nvSpPr>
        <p:spPr>
          <a:xfrm>
            <a:off x="657225" y="6438900"/>
            <a:ext cx="3990975" cy="2095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half" idx="12" hasCustomPrompt="1"/>
          </p:nvPr>
        </p:nvSpPr>
        <p:spPr>
          <a:xfrm>
            <a:off x="8848725" y="6438900"/>
            <a:ext cx="2657475" cy="209550"/>
          </a:xfrm>
          <a:prstGeom prst="rect">
            <a:avLst/>
          </a:prstGeom>
        </p:spPr>
        <p:txBody>
          <a:bodyPr/>
          <a:lstStyle/>
          <a:p>
            <a:fld id="{9A3949B4-3435-4C34-A89E-818E16A669C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 userDrawn="1">
            <p:ph type="title" hasCustomPrompt="1"/>
          </p:nvPr>
        </p:nvSpPr>
        <p:spPr>
          <a:xfrm>
            <a:off x="657225" y="0"/>
            <a:ext cx="10858500" cy="10287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lnSpc>
                <a:spcPct val="100000"/>
              </a:lnSpc>
              <a:defRPr sz="2800" b="1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email"/>
          <a:srcRect r="44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占位符 1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63125" y="5857875"/>
            <a:ext cx="1752600" cy="276225"/>
          </a:xfrm>
          <a:prstGeom prst="rect">
            <a:avLst/>
          </a:prstGeom>
        </p:spPr>
        <p:txBody>
          <a:bodyPr vert="horz" wrap="none" lIns="91441" tIns="47549" rIns="91441" bIns="47549" rtlCol="0" anchor="b">
            <a:spAutoFit/>
          </a:bodyPr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Speaker name and title</a:t>
            </a:r>
            <a:endParaRPr lang="en-US" altLang="zh-CN" dirty="0"/>
          </a:p>
        </p:txBody>
      </p:sp>
      <p:sp>
        <p:nvSpPr>
          <p:cNvPr id="22" name="文本占位符 2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7225" y="5857875"/>
            <a:ext cx="1752600" cy="276225"/>
          </a:xfrm>
          <a:prstGeom prst="rect">
            <a:avLst/>
          </a:prstGeom>
        </p:spPr>
        <p:txBody>
          <a:bodyPr vert="horz" wrap="none" lIns="91441" tIns="47549" rIns="91441" bIns="47549" rtlCol="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OfficePLUS.cn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 userDrawn="1">
            <p:ph type="title" hasCustomPrompt="1"/>
          </p:nvPr>
        </p:nvSpPr>
        <p:spPr>
          <a:xfrm>
            <a:off x="5979886" y="2921168"/>
            <a:ext cx="5535839" cy="101566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lnSpc>
                <a:spcPct val="100000"/>
              </a:lnSpc>
              <a:defRPr sz="6000" b="1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THANK YOU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/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96000" y="2127567"/>
            <a:ext cx="5419725" cy="2030095"/>
          </a:xfrm>
        </p:spPr>
        <p:txBody>
          <a:bodyPr/>
          <a:lstStyle/>
          <a:p>
            <a:r>
              <a:rPr lang="en-US" altLang="zh-CN" dirty="0"/>
              <a:t>3GPP RAN3</a:t>
            </a:r>
            <a:br>
              <a:rPr lang="en-US" altLang="zh-CN" dirty="0"/>
            </a:b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Tie and Scarf Launch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图形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42597" y="2700337"/>
            <a:ext cx="211455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标题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RAN3 - Scarves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600699" y="1800384"/>
            <a:ext cx="5541010" cy="4318099"/>
            <a:chOff x="5600699" y="1800384"/>
            <a:chExt cx="5541010" cy="4318099"/>
          </a:xfrm>
        </p:grpSpPr>
        <p:sp>
          <p:nvSpPr>
            <p:cNvPr id="4" name="文本框 3"/>
            <p:cNvSpPr txBox="1"/>
            <p:nvPr/>
          </p:nvSpPr>
          <p:spPr>
            <a:xfrm>
              <a:off x="5600699" y="1800384"/>
              <a:ext cx="5541010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>
                <a:buSzPct val="25000"/>
              </a:pPr>
              <a:r>
                <a:rPr lang="en-US" altLang="zh-CN" sz="2400" b="1" dirty="0"/>
                <a:t>New R19 Features</a:t>
              </a:r>
              <a:endParaRPr lang="en-US" altLang="zh-CN" sz="2400" b="1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600700" y="2696904"/>
              <a:ext cx="5541009" cy="914314"/>
              <a:chOff x="5600700" y="2898566"/>
              <a:chExt cx="5541009" cy="91431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600700" y="2980470"/>
                <a:ext cx="540001" cy="54000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 bwMode="auto">
              <a:xfrm>
                <a:off x="5745760" y="3156764"/>
                <a:ext cx="249882" cy="187411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285761" y="2898566"/>
                <a:ext cx="4855948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 anchorCtr="0">
                <a:spAutoFit/>
              </a:bodyPr>
              <a:lstStyle/>
              <a:p>
                <a:r>
                  <a:rPr lang="en-US" altLang="zh-CN" sz="2000" b="1" dirty="0"/>
                  <a:t>Pattern with Standardization</a:t>
                </a:r>
                <a:endParaRPr lang="zh-CN" altLang="en-US" sz="2000" b="1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 flipH="1">
                <a:off x="6285758" y="3251739"/>
                <a:ext cx="4855951" cy="56114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ctr" anchorCtr="0" forceAA="0" compatLnSpc="1">
                <a:spAutoFit/>
              </a:bodyPr>
              <a:lstStyle/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Chosen for you from hundreds of alternatives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  <a:p>
                <a:endParaRPr kumimoji="1" lang="en-US" altLang="zh-CN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285758" y="3961488"/>
              <a:ext cx="4855951" cy="912871"/>
              <a:chOff x="6285758" y="4097913"/>
              <a:chExt cx="4855951" cy="91287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6285761" y="4097913"/>
                <a:ext cx="4690948" cy="39934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 anchorCtr="0">
                <a:spAutoFit/>
              </a:bodyPr>
              <a:lstStyle/>
              <a:p>
                <a:r>
                  <a:rPr lang="en-US" altLang="zh-CN" sz="2000" b="1" dirty="0"/>
                  <a:t>Premium 3GPP RAN3 Logo</a:t>
                </a:r>
                <a:endParaRPr lang="zh-CN" altLang="en-US" sz="2000" b="1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 flipH="1">
                <a:off x="6285758" y="4449576"/>
                <a:ext cx="4855951" cy="561208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ctr" anchorCtr="0" forceAA="0" compatLnSpc="1">
                <a:spAutoFit/>
              </a:bodyPr>
              <a:lstStyle/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May the standardization spirit be with us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Better suited for our learned friends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285758" y="5223120"/>
              <a:ext cx="4855951" cy="895363"/>
              <a:chOff x="6285758" y="5223120"/>
              <a:chExt cx="4855951" cy="895363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285761" y="5223120"/>
                <a:ext cx="4690948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 anchorCtr="0">
                <a:spAutoFit/>
              </a:bodyPr>
              <a:lstStyle/>
              <a:p>
                <a:r>
                  <a:rPr lang="en-US" altLang="zh-CN" sz="2000" b="1" dirty="0"/>
                  <a:t>Best Accessories</a:t>
                </a:r>
                <a:endParaRPr lang="zh-CN" altLang="en-US" sz="2000" b="1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 flipH="1">
                <a:off x="6285758" y="5595243"/>
                <a:ext cx="4855951" cy="523240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ctr" anchorCtr="0" forceAA="0" compatLnSpc="1">
                <a:spAutoFit/>
              </a:bodyPr>
              <a:lstStyle/>
              <a:p>
                <a:r>
                  <a:rPr lang="en-US" sz="1400" dirty="0"/>
                  <a:t>Crafted by “high-standard” silk</a:t>
                </a:r>
                <a:endParaRPr lang="en-US" sz="1400" dirty="0"/>
              </a:p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Capture the audience’s attention in various occasions 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9145">
            <a:off x="907133" y="1889837"/>
            <a:ext cx="3657600" cy="3479005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5563129" y="3945821"/>
            <a:ext cx="577572" cy="577570"/>
          </a:xfrm>
          <a:prstGeom prst="ellipse">
            <a:avLst/>
          </a:prstGeom>
          <a:solidFill>
            <a:schemeClr val="accent3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任意多边形 11"/>
          <p:cNvSpPr/>
          <p:nvPr/>
        </p:nvSpPr>
        <p:spPr bwMode="auto">
          <a:xfrm>
            <a:off x="5718280" y="4112904"/>
            <a:ext cx="267268" cy="243405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4" name="TextBox 76"/>
          <p:cNvSpPr txBox="1"/>
          <p:nvPr/>
        </p:nvSpPr>
        <p:spPr>
          <a:xfrm>
            <a:off x="5600699" y="5156152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noFill/>
            <a:prstDash val="solid"/>
            <a:miter/>
          </a:ln>
          <a:effectLst>
            <a:outerShdw blurRad="127000" dist="63500" dir="2700000" algn="tl" rotWithShape="0">
              <a:schemeClr val="accent1">
                <a:alpha val="40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35" name="Freeform: Shape 77"/>
          <p:cNvSpPr/>
          <p:nvPr/>
        </p:nvSpPr>
        <p:spPr>
          <a:xfrm>
            <a:off x="5742831" y="5285990"/>
            <a:ext cx="255736" cy="280324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4017 w 495300"/>
              <a:gd name="connsiteY2" fmla="*/ 484491 h 542925"/>
              <a:gd name="connsiteX3" fmla="*/ 346877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663 w 495300"/>
              <a:gd name="connsiteY8" fmla="*/ 524496 h 542925"/>
              <a:gd name="connsiteX9" fmla="*/ 173523 w 495300"/>
              <a:gd name="connsiteY9" fmla="*/ 484491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573 w 495300"/>
              <a:gd name="connsiteY12" fmla="*/ 489254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967 w 495300"/>
              <a:gd name="connsiteY15" fmla="*/ 489254 h 542925"/>
              <a:gd name="connsiteX16" fmla="*/ 248770 w 495300"/>
              <a:gd name="connsiteY16" fmla="*/ 495921 h 542925"/>
              <a:gd name="connsiteX17" fmla="*/ 192573 w 495300"/>
              <a:gd name="connsiteY17" fmla="*/ 489254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930" y="621"/>
                  <a:pt x="496420" y="111111"/>
                  <a:pt x="496420" y="248271"/>
                </a:cubicBezTo>
                <a:cubicBezTo>
                  <a:pt x="496420" y="358761"/>
                  <a:pt x="424030" y="452106"/>
                  <a:pt x="324017" y="484491"/>
                </a:cubicBezTo>
                <a:lnTo>
                  <a:pt x="346877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663" y="524496"/>
                </a:lnTo>
                <a:lnTo>
                  <a:pt x="173523" y="484491"/>
                </a:lnTo>
                <a:cubicBezTo>
                  <a:pt x="73510" y="453059"/>
                  <a:pt x="1120" y="358761"/>
                  <a:pt x="1120" y="248271"/>
                </a:cubicBezTo>
                <a:cubicBezTo>
                  <a:pt x="1120" y="111111"/>
                  <a:pt x="111610" y="621"/>
                  <a:pt x="248770" y="621"/>
                </a:cubicBezTo>
                <a:close/>
                <a:moveTo>
                  <a:pt x="192573" y="489254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967" y="489254"/>
                </a:lnTo>
                <a:cubicBezTo>
                  <a:pt x="286870" y="493064"/>
                  <a:pt x="267820" y="495921"/>
                  <a:pt x="248770" y="495921"/>
                </a:cubicBezTo>
                <a:cubicBezTo>
                  <a:pt x="229720" y="495921"/>
                  <a:pt x="210670" y="493064"/>
                  <a:pt x="192573" y="489254"/>
                </a:cubicBezTo>
                <a:close/>
                <a:moveTo>
                  <a:pt x="248770" y="143496"/>
                </a:moveTo>
                <a:cubicBezTo>
                  <a:pt x="190667" y="143496"/>
                  <a:pt x="143995" y="190169"/>
                  <a:pt x="143995" y="248271"/>
                </a:cubicBezTo>
                <a:cubicBezTo>
                  <a:pt x="143995" y="306374"/>
                  <a:pt x="190667" y="353046"/>
                  <a:pt x="248770" y="353046"/>
                </a:cubicBezTo>
                <a:cubicBezTo>
                  <a:pt x="306873" y="353046"/>
                  <a:pt x="353545" y="306374"/>
                  <a:pt x="353545" y="248271"/>
                </a:cubicBezTo>
                <a:cubicBezTo>
                  <a:pt x="353545" y="190169"/>
                  <a:pt x="306873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60213" y="114921"/>
                  <a:pt x="353545" y="121589"/>
                  <a:pt x="353545" y="129209"/>
                </a:cubicBezTo>
                <a:cubicBezTo>
                  <a:pt x="353545" y="136829"/>
                  <a:pt x="360213" y="143496"/>
                  <a:pt x="367833" y="143496"/>
                </a:cubicBezTo>
                <a:cubicBezTo>
                  <a:pt x="375452" y="143496"/>
                  <a:pt x="382120" y="136829"/>
                  <a:pt x="382120" y="129209"/>
                </a:cubicBezTo>
                <a:cubicBezTo>
                  <a:pt x="382120" y="121589"/>
                  <a:pt x="375452" y="114921"/>
                  <a:pt x="367833" y="114921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标题 1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RAN3 - Tie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57225" y="1381913"/>
            <a:ext cx="5541010" cy="4318099"/>
            <a:chOff x="5600699" y="1800384"/>
            <a:chExt cx="5541010" cy="4318099"/>
          </a:xfrm>
        </p:grpSpPr>
        <p:sp>
          <p:nvSpPr>
            <p:cNvPr id="4" name="文本框 3"/>
            <p:cNvSpPr txBox="1"/>
            <p:nvPr/>
          </p:nvSpPr>
          <p:spPr>
            <a:xfrm>
              <a:off x="5600699" y="1800384"/>
              <a:ext cx="5541010" cy="4603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>
                <a:buSzPct val="25000"/>
              </a:pPr>
              <a:r>
                <a:rPr lang="en-US" altLang="zh-CN" sz="2400" b="1" dirty="0"/>
                <a:t>New R19 Features</a:t>
              </a:r>
              <a:endParaRPr lang="en-US" altLang="zh-CN" sz="2400" b="1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600700" y="2696904"/>
              <a:ext cx="5541009" cy="1027862"/>
              <a:chOff x="5600700" y="2898566"/>
              <a:chExt cx="5541009" cy="102786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600700" y="2980470"/>
                <a:ext cx="540001" cy="54000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 bwMode="auto">
              <a:xfrm>
                <a:off x="5745760" y="3156764"/>
                <a:ext cx="249882" cy="187411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285761" y="2898566"/>
                <a:ext cx="4855948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 anchorCtr="0">
                <a:spAutoFit/>
              </a:bodyPr>
              <a:lstStyle/>
              <a:p>
                <a:r>
                  <a:rPr lang="en-US" altLang="zh-CN" sz="2000" b="1" dirty="0"/>
                  <a:t>Exquisite Textile Craftsmanship</a:t>
                </a:r>
                <a:endParaRPr lang="en-US" altLang="zh-CN" sz="2000" b="1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 flipH="1">
                <a:off x="6285758" y="3138190"/>
                <a:ext cx="4855951" cy="788238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ctr" anchorCtr="0" forceAA="0" compatLnSpc="1">
                <a:spAutoFit/>
              </a:bodyPr>
              <a:lstStyle/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Blue stripe technique shows both composure and enthusiasm</a:t>
                </a:r>
                <a:r>
                  <a:rPr kumimoji="1" lang="en-US" altLang="zh-CN" sz="1000" dirty="0">
                    <a:solidFill>
                      <a:schemeClr val="tx1"/>
                    </a:solidFill>
                  </a:rPr>
                  <a:t> 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  <a:p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285758" y="3961488"/>
              <a:ext cx="4855951" cy="912871"/>
              <a:chOff x="6285758" y="4097913"/>
              <a:chExt cx="4855951" cy="91287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6285761" y="4097913"/>
                <a:ext cx="4690948" cy="39934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 anchorCtr="0">
                <a:spAutoFit/>
              </a:bodyPr>
              <a:lstStyle/>
              <a:p>
                <a:r>
                  <a:rPr lang="en-US" altLang="zh-CN" sz="2000" b="1" dirty="0"/>
                  <a:t>Premium 3GPP RAN3 Logo</a:t>
                </a:r>
                <a:endParaRPr lang="zh-CN" altLang="en-US" sz="2000" b="1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 flipH="1">
                <a:off x="6285758" y="4449576"/>
                <a:ext cx="4855951" cy="561208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ctr" anchorCtr="0" forceAA="0" compatLnSpc="1">
                <a:spAutoFit/>
              </a:bodyPr>
              <a:lstStyle/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May the standardization spirit be with us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  <a:p>
                <a:r>
                  <a:rPr kumimoji="1" lang="en-US" altLang="zh-CN" sz="1400" dirty="0">
                    <a:solidFill>
                      <a:schemeClr val="tx1"/>
                    </a:solidFill>
                  </a:rPr>
                  <a:t>Better suited for our learned friends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600701" y="5223120"/>
              <a:ext cx="5541008" cy="895363"/>
              <a:chOff x="5600701" y="5223120"/>
              <a:chExt cx="5541008" cy="895363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600701" y="529201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noFill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285761" y="5223120"/>
                <a:ext cx="4690948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ctr" anchorCtr="0">
                <a:spAutoFit/>
              </a:bodyPr>
              <a:lstStyle/>
              <a:p>
                <a:r>
                  <a:rPr lang="en-US" altLang="zh-CN" sz="2000" b="1" dirty="0"/>
                  <a:t>The Most Adaptable Size</a:t>
                </a:r>
                <a:endParaRPr lang="zh-CN" altLang="en-US" sz="2000" b="1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 flipH="1">
                <a:off x="6285758" y="5595243"/>
                <a:ext cx="4855951" cy="523240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ctr" anchorCtr="0" forceAA="0" compatLnSpc="1">
                <a:spAutoFit/>
              </a:bodyPr>
              <a:lstStyle/>
              <a:p>
                <a:r>
                  <a:rPr lang="en-US" sz="1400" dirty="0"/>
                  <a:t>Empowered by big data and AI, the length and width of this tie is just right for most people</a:t>
                </a:r>
                <a:endParaRPr kumimoji="1" lang="en-US" altLang="zh-CN" sz="14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08" y="1719695"/>
            <a:ext cx="4198323" cy="4192879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>
            <a:off x="619655" y="3527350"/>
            <a:ext cx="577572" cy="577570"/>
          </a:xfrm>
          <a:prstGeom prst="ellipse">
            <a:avLst/>
          </a:prstGeom>
          <a:solidFill>
            <a:schemeClr val="accent3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accent3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任意多边形 11"/>
          <p:cNvSpPr/>
          <p:nvPr/>
        </p:nvSpPr>
        <p:spPr bwMode="auto">
          <a:xfrm>
            <a:off x="774806" y="3694433"/>
            <a:ext cx="267268" cy="243405"/>
          </a:xfrm>
          <a:custGeom>
            <a:avLst/>
            <a:gdLst>
              <a:gd name="connsiteX0" fmla="*/ 125329 w 533400"/>
              <a:gd name="connsiteY0" fmla="*/ 229221 h 485775"/>
              <a:gd name="connsiteX1" fmla="*/ 125329 w 533400"/>
              <a:gd name="connsiteY1" fmla="*/ 276846 h 485775"/>
              <a:gd name="connsiteX2" fmla="*/ 144379 w 533400"/>
              <a:gd name="connsiteY2" fmla="*/ 276846 h 485775"/>
              <a:gd name="connsiteX3" fmla="*/ 144379 w 533400"/>
              <a:gd name="connsiteY3" fmla="*/ 229221 h 485775"/>
              <a:gd name="connsiteX4" fmla="*/ 392029 w 533400"/>
              <a:gd name="connsiteY4" fmla="*/ 229221 h 485775"/>
              <a:gd name="connsiteX5" fmla="*/ 392029 w 533400"/>
              <a:gd name="connsiteY5" fmla="*/ 276846 h 485775"/>
              <a:gd name="connsiteX6" fmla="*/ 411079 w 533400"/>
              <a:gd name="connsiteY6" fmla="*/ 276846 h 485775"/>
              <a:gd name="connsiteX7" fmla="*/ 411079 w 533400"/>
              <a:gd name="connsiteY7" fmla="*/ 229221 h 485775"/>
              <a:gd name="connsiteX8" fmla="*/ 534904 w 533400"/>
              <a:gd name="connsiteY8" fmla="*/ 229221 h 485775"/>
              <a:gd name="connsiteX9" fmla="*/ 534904 w 533400"/>
              <a:gd name="connsiteY9" fmla="*/ 457821 h 485775"/>
              <a:gd name="connsiteX10" fmla="*/ 506329 w 533400"/>
              <a:gd name="connsiteY10" fmla="*/ 486396 h 485775"/>
              <a:gd name="connsiteX11" fmla="*/ 30079 w 533400"/>
              <a:gd name="connsiteY11" fmla="*/ 486396 h 485775"/>
              <a:gd name="connsiteX12" fmla="*/ 1504 w 533400"/>
              <a:gd name="connsiteY12" fmla="*/ 457821 h 485775"/>
              <a:gd name="connsiteX13" fmla="*/ 1504 w 533400"/>
              <a:gd name="connsiteY13" fmla="*/ 229221 h 485775"/>
              <a:gd name="connsiteX14" fmla="*/ 125329 w 533400"/>
              <a:gd name="connsiteY14" fmla="*/ 229221 h 485775"/>
              <a:gd name="connsiteX15" fmla="*/ 372979 w 533400"/>
              <a:gd name="connsiteY15" fmla="*/ 621 h 485775"/>
              <a:gd name="connsiteX16" fmla="*/ 411079 w 533400"/>
              <a:gd name="connsiteY16" fmla="*/ 36816 h 485775"/>
              <a:gd name="connsiteX17" fmla="*/ 411079 w 533400"/>
              <a:gd name="connsiteY17" fmla="*/ 38721 h 485775"/>
              <a:gd name="connsiteX18" fmla="*/ 411079 w 533400"/>
              <a:gd name="connsiteY18" fmla="*/ 114921 h 485775"/>
              <a:gd name="connsiteX19" fmla="*/ 506329 w 533400"/>
              <a:gd name="connsiteY19" fmla="*/ 114921 h 485775"/>
              <a:gd name="connsiteX20" fmla="*/ 534904 w 533400"/>
              <a:gd name="connsiteY20" fmla="*/ 143496 h 485775"/>
              <a:gd name="connsiteX21" fmla="*/ 534904 w 533400"/>
              <a:gd name="connsiteY21" fmla="*/ 210171 h 485775"/>
              <a:gd name="connsiteX22" fmla="*/ 1504 w 533400"/>
              <a:gd name="connsiteY22" fmla="*/ 210171 h 485775"/>
              <a:gd name="connsiteX23" fmla="*/ 1504 w 533400"/>
              <a:gd name="connsiteY23" fmla="*/ 143496 h 485775"/>
              <a:gd name="connsiteX24" fmla="*/ 30079 w 533400"/>
              <a:gd name="connsiteY24" fmla="*/ 114921 h 485775"/>
              <a:gd name="connsiteX25" fmla="*/ 125329 w 533400"/>
              <a:gd name="connsiteY25" fmla="*/ 114921 h 485775"/>
              <a:gd name="connsiteX26" fmla="*/ 125329 w 533400"/>
              <a:gd name="connsiteY26" fmla="*/ 38721 h 485775"/>
              <a:gd name="connsiteX27" fmla="*/ 161524 w 533400"/>
              <a:gd name="connsiteY27" fmla="*/ 621 h 485775"/>
              <a:gd name="connsiteX28" fmla="*/ 163429 w 533400"/>
              <a:gd name="connsiteY28" fmla="*/ 621 h 485775"/>
              <a:gd name="connsiteX29" fmla="*/ 372979 w 533400"/>
              <a:gd name="connsiteY29" fmla="*/ 621 h 485775"/>
              <a:gd name="connsiteX30" fmla="*/ 372979 w 533400"/>
              <a:gd name="connsiteY30" fmla="*/ 19671 h 485775"/>
              <a:gd name="connsiteX31" fmla="*/ 163429 w 533400"/>
              <a:gd name="connsiteY31" fmla="*/ 19671 h 485775"/>
              <a:gd name="connsiteX32" fmla="*/ 144474 w 533400"/>
              <a:gd name="connsiteY32" fmla="*/ 37292 h 485775"/>
              <a:gd name="connsiteX33" fmla="*/ 144379 w 533400"/>
              <a:gd name="connsiteY33" fmla="*/ 38721 h 485775"/>
              <a:gd name="connsiteX34" fmla="*/ 144379 w 533400"/>
              <a:gd name="connsiteY34" fmla="*/ 114921 h 485775"/>
              <a:gd name="connsiteX35" fmla="*/ 392029 w 533400"/>
              <a:gd name="connsiteY35" fmla="*/ 114921 h 485775"/>
              <a:gd name="connsiteX36" fmla="*/ 392029 w 533400"/>
              <a:gd name="connsiteY36" fmla="*/ 38721 h 485775"/>
              <a:gd name="connsiteX37" fmla="*/ 375836 w 533400"/>
              <a:gd name="connsiteY37" fmla="*/ 19862 h 485775"/>
              <a:gd name="connsiteX38" fmla="*/ 374408 w 533400"/>
              <a:gd name="connsiteY38" fmla="*/ 19671 h 485775"/>
              <a:gd name="connsiteX39" fmla="*/ 372979 w 533400"/>
              <a:gd name="connsiteY39" fmla="*/ 19671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6" name="Freeform: Shape 23"/>
          <p:cNvSpPr/>
          <p:nvPr/>
        </p:nvSpPr>
        <p:spPr>
          <a:xfrm>
            <a:off x="828867" y="5010755"/>
            <a:ext cx="196718" cy="265570"/>
          </a:xfrm>
          <a:custGeom>
            <a:avLst/>
            <a:gdLst>
              <a:gd name="connsiteX0" fmla="*/ 86973 w 381000"/>
              <a:gd name="connsiteY0" fmla="*/ 38721 h 514350"/>
              <a:gd name="connsiteX1" fmla="*/ 86973 w 381000"/>
              <a:gd name="connsiteY1" fmla="*/ 57771 h 514350"/>
              <a:gd name="connsiteX2" fmla="*/ 123168 w 381000"/>
              <a:gd name="connsiteY2" fmla="*/ 95871 h 514350"/>
              <a:gd name="connsiteX3" fmla="*/ 125073 w 381000"/>
              <a:gd name="connsiteY3" fmla="*/ 95871 h 514350"/>
              <a:gd name="connsiteX4" fmla="*/ 258423 w 381000"/>
              <a:gd name="connsiteY4" fmla="*/ 95871 h 514350"/>
              <a:gd name="connsiteX5" fmla="*/ 296523 w 381000"/>
              <a:gd name="connsiteY5" fmla="*/ 59676 h 514350"/>
              <a:gd name="connsiteX6" fmla="*/ 296523 w 381000"/>
              <a:gd name="connsiteY6" fmla="*/ 57771 h 514350"/>
              <a:gd name="connsiteX7" fmla="*/ 296523 w 381000"/>
              <a:gd name="connsiteY7" fmla="*/ 38721 h 514350"/>
              <a:gd name="connsiteX8" fmla="*/ 353673 w 381000"/>
              <a:gd name="connsiteY8" fmla="*/ 38721 h 514350"/>
              <a:gd name="connsiteX9" fmla="*/ 382248 w 381000"/>
              <a:gd name="connsiteY9" fmla="*/ 67296 h 514350"/>
              <a:gd name="connsiteX10" fmla="*/ 382248 w 381000"/>
              <a:gd name="connsiteY10" fmla="*/ 486396 h 514350"/>
              <a:gd name="connsiteX11" fmla="*/ 353673 w 381000"/>
              <a:gd name="connsiteY11" fmla="*/ 514971 h 514350"/>
              <a:gd name="connsiteX12" fmla="*/ 29823 w 381000"/>
              <a:gd name="connsiteY12" fmla="*/ 514971 h 514350"/>
              <a:gd name="connsiteX13" fmla="*/ 1248 w 381000"/>
              <a:gd name="connsiteY13" fmla="*/ 486396 h 514350"/>
              <a:gd name="connsiteX14" fmla="*/ 1248 w 381000"/>
              <a:gd name="connsiteY14" fmla="*/ 67296 h 514350"/>
              <a:gd name="connsiteX15" fmla="*/ 29823 w 381000"/>
              <a:gd name="connsiteY15" fmla="*/ 38721 h 514350"/>
              <a:gd name="connsiteX16" fmla="*/ 86973 w 381000"/>
              <a:gd name="connsiteY16" fmla="*/ 38721 h 514350"/>
              <a:gd name="connsiteX17" fmla="*/ 191748 w 381000"/>
              <a:gd name="connsiteY17" fmla="*/ 333996 h 514350"/>
              <a:gd name="connsiteX18" fmla="*/ 77448 w 381000"/>
              <a:gd name="connsiteY18" fmla="*/ 333996 h 514350"/>
              <a:gd name="connsiteX19" fmla="*/ 77448 w 381000"/>
              <a:gd name="connsiteY19" fmla="*/ 353046 h 514350"/>
              <a:gd name="connsiteX20" fmla="*/ 191748 w 381000"/>
              <a:gd name="connsiteY20" fmla="*/ 353046 h 514350"/>
              <a:gd name="connsiteX21" fmla="*/ 191748 w 381000"/>
              <a:gd name="connsiteY21" fmla="*/ 333996 h 514350"/>
              <a:gd name="connsiteX22" fmla="*/ 306048 w 381000"/>
              <a:gd name="connsiteY22" fmla="*/ 257796 h 514350"/>
              <a:gd name="connsiteX23" fmla="*/ 77448 w 381000"/>
              <a:gd name="connsiteY23" fmla="*/ 257796 h 514350"/>
              <a:gd name="connsiteX24" fmla="*/ 77448 w 381000"/>
              <a:gd name="connsiteY24" fmla="*/ 276846 h 514350"/>
              <a:gd name="connsiteX25" fmla="*/ 306048 w 381000"/>
              <a:gd name="connsiteY25" fmla="*/ 276846 h 514350"/>
              <a:gd name="connsiteX26" fmla="*/ 306048 w 381000"/>
              <a:gd name="connsiteY26" fmla="*/ 257796 h 514350"/>
              <a:gd name="connsiteX27" fmla="*/ 306048 w 381000"/>
              <a:gd name="connsiteY27" fmla="*/ 181596 h 514350"/>
              <a:gd name="connsiteX28" fmla="*/ 77448 w 381000"/>
              <a:gd name="connsiteY28" fmla="*/ 181596 h 514350"/>
              <a:gd name="connsiteX29" fmla="*/ 77448 w 381000"/>
              <a:gd name="connsiteY29" fmla="*/ 200646 h 514350"/>
              <a:gd name="connsiteX30" fmla="*/ 306048 w 381000"/>
              <a:gd name="connsiteY30" fmla="*/ 200646 h 514350"/>
              <a:gd name="connsiteX31" fmla="*/ 306048 w 381000"/>
              <a:gd name="connsiteY31" fmla="*/ 181596 h 514350"/>
              <a:gd name="connsiteX32" fmla="*/ 248898 w 381000"/>
              <a:gd name="connsiteY32" fmla="*/ 621 h 514350"/>
              <a:gd name="connsiteX33" fmla="*/ 277473 w 381000"/>
              <a:gd name="connsiteY33" fmla="*/ 29196 h 514350"/>
              <a:gd name="connsiteX34" fmla="*/ 277473 w 381000"/>
              <a:gd name="connsiteY34" fmla="*/ 48246 h 514350"/>
              <a:gd name="connsiteX35" fmla="*/ 248898 w 381000"/>
              <a:gd name="connsiteY35" fmla="*/ 76821 h 514350"/>
              <a:gd name="connsiteX36" fmla="*/ 134598 w 381000"/>
              <a:gd name="connsiteY36" fmla="*/ 76821 h 514350"/>
              <a:gd name="connsiteX37" fmla="*/ 106023 w 381000"/>
              <a:gd name="connsiteY37" fmla="*/ 48246 h 514350"/>
              <a:gd name="connsiteX38" fmla="*/ 106023 w 381000"/>
              <a:gd name="connsiteY38" fmla="*/ 29196 h 514350"/>
              <a:gd name="connsiteX39" fmla="*/ 134598 w 381000"/>
              <a:gd name="connsiteY39" fmla="*/ 621 h 514350"/>
              <a:gd name="connsiteX40" fmla="*/ 248898 w 381000"/>
              <a:gd name="connsiteY40" fmla="*/ 621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1000" h="514350">
                <a:moveTo>
                  <a:pt x="86973" y="38721"/>
                </a:moveTo>
                <a:lnTo>
                  <a:pt x="86973" y="57771"/>
                </a:lnTo>
                <a:cubicBezTo>
                  <a:pt x="86973" y="77774"/>
                  <a:pt x="103166" y="94919"/>
                  <a:pt x="123168" y="95871"/>
                </a:cubicBezTo>
                <a:lnTo>
                  <a:pt x="125073" y="95871"/>
                </a:lnTo>
                <a:lnTo>
                  <a:pt x="258423" y="95871"/>
                </a:lnTo>
                <a:cubicBezTo>
                  <a:pt x="278426" y="95871"/>
                  <a:pt x="295570" y="79679"/>
                  <a:pt x="296523" y="59676"/>
                </a:cubicBezTo>
                <a:lnTo>
                  <a:pt x="296523" y="57771"/>
                </a:lnTo>
                <a:lnTo>
                  <a:pt x="296523" y="38721"/>
                </a:lnTo>
                <a:lnTo>
                  <a:pt x="353673" y="38721"/>
                </a:lnTo>
                <a:cubicBezTo>
                  <a:pt x="369866" y="38721"/>
                  <a:pt x="382248" y="51104"/>
                  <a:pt x="382248" y="67296"/>
                </a:cubicBezTo>
                <a:lnTo>
                  <a:pt x="382248" y="486396"/>
                </a:lnTo>
                <a:cubicBezTo>
                  <a:pt x="382248" y="502589"/>
                  <a:pt x="369866" y="514971"/>
                  <a:pt x="353673" y="514971"/>
                </a:cubicBezTo>
                <a:lnTo>
                  <a:pt x="29823" y="514971"/>
                </a:lnTo>
                <a:cubicBezTo>
                  <a:pt x="13630" y="514971"/>
                  <a:pt x="1248" y="502589"/>
                  <a:pt x="1248" y="486396"/>
                </a:cubicBezTo>
                <a:lnTo>
                  <a:pt x="1248" y="67296"/>
                </a:lnTo>
                <a:cubicBezTo>
                  <a:pt x="1248" y="51104"/>
                  <a:pt x="13630" y="38721"/>
                  <a:pt x="29823" y="38721"/>
                </a:cubicBezTo>
                <a:lnTo>
                  <a:pt x="86973" y="38721"/>
                </a:lnTo>
                <a:close/>
                <a:moveTo>
                  <a:pt x="191748" y="333996"/>
                </a:moveTo>
                <a:lnTo>
                  <a:pt x="77448" y="333996"/>
                </a:lnTo>
                <a:lnTo>
                  <a:pt x="77448" y="353046"/>
                </a:lnTo>
                <a:lnTo>
                  <a:pt x="191748" y="353046"/>
                </a:lnTo>
                <a:lnTo>
                  <a:pt x="191748" y="333996"/>
                </a:lnTo>
                <a:close/>
                <a:moveTo>
                  <a:pt x="306048" y="257796"/>
                </a:moveTo>
                <a:lnTo>
                  <a:pt x="77448" y="257796"/>
                </a:lnTo>
                <a:lnTo>
                  <a:pt x="77448" y="276846"/>
                </a:lnTo>
                <a:lnTo>
                  <a:pt x="306048" y="276846"/>
                </a:lnTo>
                <a:lnTo>
                  <a:pt x="306048" y="257796"/>
                </a:lnTo>
                <a:close/>
                <a:moveTo>
                  <a:pt x="306048" y="181596"/>
                </a:moveTo>
                <a:lnTo>
                  <a:pt x="77448" y="181596"/>
                </a:lnTo>
                <a:lnTo>
                  <a:pt x="77448" y="200646"/>
                </a:lnTo>
                <a:lnTo>
                  <a:pt x="306048" y="200646"/>
                </a:lnTo>
                <a:lnTo>
                  <a:pt x="306048" y="181596"/>
                </a:lnTo>
                <a:close/>
                <a:moveTo>
                  <a:pt x="248898" y="621"/>
                </a:moveTo>
                <a:cubicBezTo>
                  <a:pt x="265091" y="621"/>
                  <a:pt x="277473" y="13004"/>
                  <a:pt x="277473" y="29196"/>
                </a:cubicBezTo>
                <a:lnTo>
                  <a:pt x="277473" y="48246"/>
                </a:lnTo>
                <a:cubicBezTo>
                  <a:pt x="277473" y="64439"/>
                  <a:pt x="265091" y="76821"/>
                  <a:pt x="248898" y="76821"/>
                </a:cubicBezTo>
                <a:lnTo>
                  <a:pt x="134598" y="76821"/>
                </a:lnTo>
                <a:cubicBezTo>
                  <a:pt x="118405" y="76821"/>
                  <a:pt x="106023" y="64439"/>
                  <a:pt x="106023" y="48246"/>
                </a:cubicBezTo>
                <a:lnTo>
                  <a:pt x="106023" y="29196"/>
                </a:lnTo>
                <a:cubicBezTo>
                  <a:pt x="106023" y="13004"/>
                  <a:pt x="118405" y="621"/>
                  <a:pt x="134598" y="621"/>
                </a:cubicBezTo>
                <a:lnTo>
                  <a:pt x="248898" y="62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0" y="0"/>
            <a:ext cx="12192000" cy="6482957"/>
            <a:chOff x="0" y="1"/>
            <a:chExt cx="12192000" cy="6482957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1"/>
              <a:ext cx="12192000" cy="4020456"/>
              <a:chOff x="0" y="1"/>
              <a:chExt cx="12192000" cy="4020456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0" y="1"/>
                <a:ext cx="12192000" cy="4020456"/>
              </a:xfrm>
              <a:prstGeom prst="roundRect">
                <a:avLst>
                  <a:gd name="adj" fmla="val 0"/>
                </a:avLst>
              </a:prstGeom>
              <a:blipFill rotWithShape="1">
                <a:blip r:embed="rId1" cstate="email"/>
                <a:srcRect/>
                <a:stretch>
                  <a:fillRect t="-35378" b="-3515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0" y="1"/>
                <a:ext cx="12192000" cy="4020456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chemeClr val="bg1"/>
                  </a:gs>
                  <a:gs pos="65000">
                    <a:schemeClr val="bg1">
                      <a:alpha val="0"/>
                    </a:scheme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>
                <a:glow rad="127000">
                  <a:schemeClr val="accent1">
                    <a:alpha val="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25724" y="4020458"/>
              <a:ext cx="3414022" cy="2270223"/>
              <a:chOff x="725724" y="4020458"/>
              <a:chExt cx="3414022" cy="2270223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28889" y="4484915"/>
                <a:ext cx="3410857" cy="1805766"/>
              </a:xfrm>
              <a:prstGeom prst="roundRect">
                <a:avLst>
                  <a:gd name="adj" fmla="val 2000"/>
                </a:avLst>
              </a:prstGeom>
              <a:solidFill>
                <a:schemeClr val="accent1">
                  <a:alpha val="10000"/>
                </a:schemeClr>
              </a:solidFill>
              <a:ln w="63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95316" y="4931323"/>
                <a:ext cx="3097807" cy="106045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/>
                <a:r>
                  <a:rPr kumimoji="1"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Hope the blue gift contributes to keeping all RAN3 delegates calm and wise during the meeting.</a:t>
                </a:r>
                <a:endParaRPr kumimoji="1" lang="en-US" altLang="zh-CN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: 圆顶角 12"/>
              <p:cNvSpPr/>
              <p:nvPr/>
            </p:nvSpPr>
            <p:spPr>
              <a:xfrm rot="5400000">
                <a:off x="1787755" y="2958426"/>
                <a:ext cx="464457" cy="25885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en-US" altLang="zh-CN" sz="1400" b="1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95316" y="4083409"/>
                <a:ext cx="116459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FFFFFF"/>
                    </a:solidFill>
                  </a:rPr>
                  <a:t>Proposal1</a:t>
                </a:r>
                <a:endParaRPr lang="en-US" altLang="zh-CN" sz="16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88987" y="4014713"/>
              <a:ext cx="3414023" cy="2468245"/>
              <a:chOff x="4388987" y="4014713"/>
              <a:chExt cx="3414023" cy="2468245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4392153" y="4484916"/>
                <a:ext cx="3410857" cy="1805766"/>
              </a:xfrm>
              <a:prstGeom prst="roundRect">
                <a:avLst>
                  <a:gd name="adj" fmla="val 2000"/>
                </a:avLst>
              </a:prstGeom>
              <a:solidFill>
                <a:schemeClr val="accent1">
                  <a:alpha val="10000"/>
                </a:schemeClr>
              </a:solidFill>
              <a:ln w="63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558532" y="4600183"/>
                <a:ext cx="3097530" cy="188277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/>
                <a:r>
                  <a:rPr kumimoji="1"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Release 19 is a backward compatible version. They can be applied to any occasion, including “RAN3 Tie and Scarf Day” in RAN plenary meeting.</a:t>
                </a:r>
                <a:endParaRPr kumimoji="1" lang="en-US" altLang="zh-CN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: 圆顶角 20"/>
              <p:cNvSpPr/>
              <p:nvPr/>
            </p:nvSpPr>
            <p:spPr>
              <a:xfrm rot="5400000">
                <a:off x="5451018" y="2952681"/>
                <a:ext cx="464457" cy="25885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en-US" altLang="zh-CN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558580" y="4083410"/>
                <a:ext cx="1164590" cy="33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FFFFFF"/>
                    </a:solidFill>
                  </a:rPr>
                  <a:t>Proposal2</a:t>
                </a:r>
                <a:endParaRPr lang="en-US" altLang="zh-CN" sz="16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052251" y="3906430"/>
              <a:ext cx="3410585" cy="2384425"/>
              <a:chOff x="8052251" y="3906430"/>
              <a:chExt cx="3410585" cy="2384425"/>
            </a:xfrm>
          </p:grpSpPr>
          <p:sp>
            <p:nvSpPr>
              <p:cNvPr id="24" name="矩形: 圆角 23"/>
              <p:cNvSpPr/>
              <p:nvPr/>
            </p:nvSpPr>
            <p:spPr>
              <a:xfrm>
                <a:off x="8052251" y="3906430"/>
                <a:ext cx="3410585" cy="2384425"/>
              </a:xfrm>
              <a:prstGeom prst="roundRect">
                <a:avLst>
                  <a:gd name="adj" fmla="val 2000"/>
                </a:avLst>
              </a:prstGeom>
              <a:solidFill>
                <a:schemeClr val="accent1">
                  <a:alpha val="10000"/>
                </a:schemeClr>
              </a:solidFill>
              <a:ln w="635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221796" y="4146460"/>
                <a:ext cx="3097530" cy="214439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0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pPr algn="l"/>
                <a:r>
                  <a:rPr kumimoji="1"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Welcome more and more new companies and delegates to join RAN3 and make contributions!</a:t>
                </a:r>
                <a:endParaRPr kumimoji="1" lang="en-US" altLang="zh-CN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  <a:p>
                <a:pPr algn="l"/>
                <a:r>
                  <a:rPr kumimoji="1" lang="en-US" altLang="zh-CN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My heart-felt thanks to ZTE as sponsor to make this new Tie and Scarf Launch possible!</a:t>
                </a:r>
                <a:endParaRPr kumimoji="1" lang="en-US" altLang="zh-CN" sz="14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9145">
            <a:off x="718149" y="1038116"/>
            <a:ext cx="2460124" cy="2340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18" y="830743"/>
            <a:ext cx="3079024" cy="30750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TEMPLATE" val="fe6cf7b8-517a-4a6c-af3e-62d079090410"/>
</p:tagLst>
</file>

<file path=ppt/theme/theme1.xml><?xml version="1.0" encoding="utf-8"?>
<a:theme xmlns:a="http://schemas.openxmlformats.org/drawingml/2006/main" name="OfficePLUS 主题">
  <a:themeElements>
    <a:clrScheme name="iSlide 标准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BAF2"/>
      </a:accent1>
      <a:accent2>
        <a:srgbClr val="125DCE"/>
      </a:accent2>
      <a:accent3>
        <a:srgbClr val="1C396F"/>
      </a:accent3>
      <a:accent4>
        <a:srgbClr val="224A81"/>
      </a:accent4>
      <a:accent5>
        <a:srgbClr val="2F507D"/>
      </a:accent5>
      <a:accent6>
        <a:srgbClr val="40608B"/>
      </a:accent6>
      <a:hlink>
        <a:srgbClr val="1DBEFF"/>
      </a:hlink>
      <a:folHlink>
        <a:srgbClr val="BFBFBF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lide 标准">
    <a:dk1>
      <a:srgbClr val="000000"/>
    </a:dk1>
    <a:lt1>
      <a:srgbClr val="FFFFFF"/>
    </a:lt1>
    <a:dk2>
      <a:srgbClr val="778495"/>
    </a:dk2>
    <a:lt2>
      <a:srgbClr val="F0F0F0"/>
    </a:lt2>
    <a:accent1>
      <a:srgbClr val="00BAF2"/>
    </a:accent1>
    <a:accent2>
      <a:srgbClr val="125DCE"/>
    </a:accent2>
    <a:accent3>
      <a:srgbClr val="1C396F"/>
    </a:accent3>
    <a:accent4>
      <a:srgbClr val="224A81"/>
    </a:accent4>
    <a:accent5>
      <a:srgbClr val="2F507D"/>
    </a:accent5>
    <a:accent6>
      <a:srgbClr val="40608B"/>
    </a:accent6>
    <a:hlink>
      <a:srgbClr val="1DBEF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iSlide 标准">
    <a:dk1>
      <a:srgbClr val="000000"/>
    </a:dk1>
    <a:lt1>
      <a:srgbClr val="FFFFFF"/>
    </a:lt1>
    <a:dk2>
      <a:srgbClr val="778495"/>
    </a:dk2>
    <a:lt2>
      <a:srgbClr val="F0F0F0"/>
    </a:lt2>
    <a:accent1>
      <a:srgbClr val="00BAF2"/>
    </a:accent1>
    <a:accent2>
      <a:srgbClr val="125DCE"/>
    </a:accent2>
    <a:accent3>
      <a:srgbClr val="1C396F"/>
    </a:accent3>
    <a:accent4>
      <a:srgbClr val="224A81"/>
    </a:accent4>
    <a:accent5>
      <a:srgbClr val="2F507D"/>
    </a:accent5>
    <a:accent6>
      <a:srgbClr val="40608B"/>
    </a:accent6>
    <a:hlink>
      <a:srgbClr val="1DBEF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Yu</Template>
  <TotalTime>0</TotalTime>
  <Words>1091</Words>
  <Application>WPS 演示</Application>
  <PresentationFormat>宽屏</PresentationFormat>
  <Paragraphs>50</Paragraphs>
  <Slides>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</vt:lpstr>
      <vt:lpstr>OfficePLUS 主题</vt:lpstr>
      <vt:lpstr>3GPP RAN3 New Gift Launch</vt:lpstr>
      <vt:lpstr>RAN3 - Scarves</vt:lpstr>
      <vt:lpstr>RAN3 - Tie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PowerPoint  Standard Template</dc:title>
  <dc:creator>Yu</dc:creator>
  <cp:lastModifiedBy>RAN3 Chair</cp:lastModifiedBy>
  <cp:revision>19</cp:revision>
  <cp:lastPrinted>2023-05-21T16:00:00Z</cp:lastPrinted>
  <dcterms:created xsi:type="dcterms:W3CDTF">2023-05-21T16:00:00Z</dcterms:created>
  <dcterms:modified xsi:type="dcterms:W3CDTF">2024-04-08T08:52:34Z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EMPLATE">
    <vt:lpwstr>fe6cf7b8-517a-4a6c-af3e-62d079090410</vt:lpwstr>
  </property>
  <property fmtid="{D5CDD505-2E9C-101B-9397-08002B2CF9AE}" pid="3" name="ICV">
    <vt:lpwstr>789809AC72FB416F8414EAE55CFA811B</vt:lpwstr>
  </property>
  <property fmtid="{D5CDD505-2E9C-101B-9397-08002B2CF9AE}" pid="4" name="KSOProductBuildVer">
    <vt:lpwstr>2052-11.8.2.12085</vt:lpwstr>
  </property>
</Properties>
</file>