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handoutMasterIdLst>
    <p:handoutMasterId r:id="rId16"/>
  </p:handoutMasterIdLst>
  <p:sldIdLst>
    <p:sldId id="754" r:id="rId5"/>
    <p:sldId id="666" r:id="rId7"/>
    <p:sldId id="948" r:id="rId8"/>
    <p:sldId id="980" r:id="rId9"/>
    <p:sldId id="944" r:id="rId10"/>
    <p:sldId id="952" r:id="rId11"/>
    <p:sldId id="953" r:id="rId12"/>
    <p:sldId id="977" r:id="rId13"/>
    <p:sldId id="975" r:id="rId14"/>
    <p:sldId id="906" r:id="rId15"/>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13.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a:t>
            </a:r>
            <a:r>
              <a:rPr kumimoji="0" lang="en-US" sz="1800" b="0" i="0" u="none" strike="noStrike" kern="0" cap="none" spc="0" normalizeH="0" baseline="0" noProof="0" dirty="0">
                <a:ln>
                  <a:noFill/>
                </a:ln>
                <a:solidFill>
                  <a:schemeClr val="tx1"/>
                </a:solidFill>
                <a:effectLst/>
                <a:uLnTx/>
                <a:uFillTx/>
                <a:latin typeface="+mn-lt"/>
                <a:ea typeface="+mn-ea"/>
                <a:cs typeface="+mn-cs"/>
              </a:rPr>
              <a:t>40008</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23</a:t>
            </a:r>
            <a:endParaRPr kumimoji="0" lang="en-US" altLang="en-GB"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23bis</a:t>
            </a:r>
            <a:br>
              <a:rPr lang="ja-JP" altLang="en-GB" sz="2000" dirty="0">
                <a:latin typeface="Calibri" panose="020F0502020204030204" pitchFamily="34" charset="0"/>
                <a:ea typeface="MS PGothic" panose="020B0600070205080204" pitchFamily="34" charset="-128"/>
              </a:rPr>
            </a:br>
            <a:r>
              <a:rPr lang="en-US" altLang="ja-JP" sz="2000" dirty="0">
                <a:latin typeface="Calibri" panose="020F0502020204030204" pitchFamily="34" charset="0"/>
                <a:ea typeface="MS PGothic" panose="020B0600070205080204" pitchFamily="34" charset="-128"/>
              </a:rPr>
              <a:t> 15 -19 Apr 2024</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Changsha, China</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sv-SE" sz="2000" b="1" dirty="0">
                <a:latin typeface="Calibri" panose="020F0502020204030204" pitchFamily="34" charset="0"/>
                <a:ea typeface="MS PGothic" panose="020B0600070205080204" pitchFamily="34" charset="-128"/>
              </a:rPr>
              <a:t>4xxxx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RAN3#123bis is a F2F Meeting with 1-way Remote Access</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#123bis</a:t>
            </a:r>
            <a:endParaRPr kumimoji="0" lang="en-US" altLang="en-US"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effectLst/>
                <a:uLnTx/>
                <a:uFillTx/>
                <a:sym typeface="+mn-ea"/>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5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Article 26: TSG and WG voting during a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The following procedures apply for voting during a TSG or WG meeting:</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before voting, a clear definition of the issues shall be provided by the Chair;</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Voting Members shall only be entitled to one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16 Voting Members associated with the same Corporate Group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Voting Member shall not vote if 8 Voting Members associated with the same Corporate Group and Organizational Partner (as the Voting Member) have previously voted in the same ballot;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if a Voting Member has more than one representative present, only one representative may vote;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only cast the vote once;</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each Voting Member may carry proxy votes for up to five other Voting Members. All proxy votes shall be accompanied by a letter of authority from the authorising Voting Member. Proxies will not be taken into account when determining the quorum;</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quorum required for voting during a TSG or WG meeting shall be 30% of the total number of Voting Member companies on the TSG or WG voting list;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the result of the vote shall be recorded in the meeting report.</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For the determination of the quorum, see annex H</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609600" y="1093470"/>
            <a:ext cx="10972800" cy="5218430"/>
          </a:xfrm>
        </p:spPr>
        <p:txBody>
          <a:bodyPr vert="horz" wrap="square" lIns="91440" tIns="45720" rIns="91440" bIns="45720" numCol="1" anchor="t" anchorCtr="0" compatLnSpc="1">
            <a:normAutofit fontScale="25000"/>
          </a:bodyPr>
          <a:lstStyle/>
          <a:p>
            <a:pPr marL="0" marR="0" lvl="0" algn="l" defTabSz="914400" rtl="0" eaLnBrk="0" fontAlgn="base" latinLnBrk="0" hangingPunct="0">
              <a:lnSpc>
                <a:spcPct val="100000"/>
              </a:lnSpc>
              <a:spcBef>
                <a:spcPct val="20000"/>
              </a:spcBef>
              <a:buClrTx/>
              <a:buSzTx/>
              <a:buFontTx/>
              <a:buNone/>
              <a:defRPr/>
            </a:pPr>
            <a:r>
              <a:rPr kumimoji="0" lang="en-US" altLang="en-US" sz="56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rPr>
              <a:t>Further updates as below from P</a:t>
            </a:r>
            <a:r>
              <a:rPr kumimoji="0" lang="en-US" altLang="en-US" sz="5600" b="0" i="0" u="none" strike="noStrike" kern="0" cap="none" spc="0" normalizeH="0" baseline="0" noProof="0" dirty="0">
                <a:ln>
                  <a:noFill/>
                </a:ln>
                <a:effectLst/>
                <a:highlight>
                  <a:srgbClr val="FFFF00"/>
                </a:highlight>
                <a:uLnTx/>
                <a:uFillTx/>
                <a:ea typeface="Arial" panose="020B0604020202020204" pitchFamily="34" charset="0"/>
                <a:cs typeface="+mn-ea"/>
              </a:rPr>
              <a:t>CG may come after </a:t>
            </a:r>
            <a:r>
              <a:rPr lang="en-US" altLang="en-US" sz="5600" noProof="0" dirty="0">
                <a:ln>
                  <a:noFill/>
                </a:ln>
                <a:effectLst/>
                <a:highlight>
                  <a:srgbClr val="FFFF00"/>
                </a:highlight>
                <a:uLnTx/>
                <a:uFillTx/>
                <a:ea typeface="Arial" panose="020B0604020202020204" pitchFamily="34" charset="0"/>
                <a:cs typeface="+mn-ea"/>
                <a:sym typeface="+mn-ea"/>
              </a:rPr>
              <a:t>PCG#52</a:t>
            </a:r>
            <a:r>
              <a:rPr kumimoji="0" lang="en-US" altLang="en-US" sz="5600" b="0" i="0" u="none" strike="noStrike" kern="0" cap="none" spc="0" normalizeH="0" baseline="0" noProof="0" dirty="0">
                <a:ln>
                  <a:noFill/>
                </a:ln>
                <a:effectLst/>
                <a:highlight>
                  <a:srgbClr val="FFFF00"/>
                </a:highlight>
                <a:uLnTx/>
                <a:uFillTx/>
                <a:ea typeface="Arial" panose="020B0604020202020204" pitchFamily="34" charset="0"/>
                <a:cs typeface="+mn-ea"/>
              </a:rPr>
              <a:t>:</a:t>
            </a:r>
            <a:endParaRPr kumimoji="0" lang="en-US" altLang="en-US" sz="5600" b="0" i="0" u="none" strike="noStrike" kern="0" cap="none" spc="0" normalizeH="0" baseline="0" noProof="0" dirty="0">
              <a:ln>
                <a:noFill/>
              </a:ln>
              <a:solidFill>
                <a:schemeClr val="tx1"/>
              </a:solidFill>
              <a:effectLst/>
              <a:highlight>
                <a:srgbClr val="FFFF00"/>
              </a:highlight>
              <a:uLnTx/>
              <a:uFillTx/>
              <a:latin typeface="+mn-lt"/>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sym typeface="+mn-ea"/>
              </a:rPr>
              <a:t>- Migration of Annex I (Restricted Travel) changes to main body</a:t>
            </a:r>
            <a:endParaRPr lang="en-US" altLang="en-US" sz="5600" noProof="0" dirty="0">
              <a:ln>
                <a:noFill/>
              </a:ln>
              <a:effectLst/>
              <a:highlight>
                <a:srgbClr val="FFFF00"/>
              </a:highligh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en-US" dirty="0"/>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endParaRPr lang="en-US" sz="4665" noProof="0" dirty="0">
              <a:ln>
                <a:noFill/>
              </a:ln>
              <a:effectLst/>
              <a:uLnTx/>
              <a:uFillTx/>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sym typeface="+mn-ea"/>
              </a:rPr>
              <a:t>- Fixes to Annex H (Quorum)</a:t>
            </a:r>
            <a:endParaRPr lang="en-US" altLang="en-US" sz="5600" noProof="0" dirty="0">
              <a:ln>
                <a:noFill/>
              </a:ln>
              <a:effectLst/>
              <a:highlight>
                <a:srgbClr val="FFFF00"/>
              </a:highlight>
              <a:uLnTx/>
              <a:uFillTx/>
              <a:ea typeface="Arial" panose="020B0604020202020204" pitchFamily="34" charset="0"/>
              <a:cs typeface="+mn-ea"/>
              <a:sym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Annex H:	Calculation of quorum in TSGs and WGs</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Where calculation of a quorum is required in the context of a vote conducted in a TSG or a WG, the quorum shall be deemed to have been met if:</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(C1+C2) / V &gt;= Q</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Where:</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C1 is the number of votes cast in person. </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C2 is the number of votes cast by proxies given from a checked-in Individual Member; An Individual Member is considered checked in if a delegate registered for that Individual Member is checked in at the time the ballot closes.</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V is the number of Individual Members having the right to vote at the meeting (after the application of the voting cap as stated in Article 26 and 27);</a:t>
            </a:r>
            <a:endParaRPr lang="en-US" altLang="en-US" sz="5600" noProof="0" dirty="0">
              <a:ln>
                <a:noFill/>
              </a:ln>
              <a:effectLst/>
              <a:highlight>
                <a:srgbClr val="FFFF00"/>
              </a:highlight>
              <a:uLnTx/>
              <a:uFillTx/>
              <a:ea typeface="Arial" panose="020B0604020202020204" pitchFamily="34" charset="0"/>
              <a:cs typeface="+mn-ea"/>
            </a:endParaRPr>
          </a:p>
          <a:p>
            <a:pPr marL="0" marR="0" lvl="0" algn="l" defTabSz="914400" rtl="0" eaLnBrk="0" fontAlgn="base" latinLnBrk="0" hangingPunct="0">
              <a:lnSpc>
                <a:spcPct val="100000"/>
              </a:lnSpc>
              <a:spcBef>
                <a:spcPct val="20000"/>
              </a:spcBef>
              <a:buClrTx/>
              <a:buSzTx/>
              <a:buFontTx/>
              <a:buNone/>
              <a:defRPr/>
            </a:pPr>
            <a:r>
              <a:rPr lang="en-US" altLang="en-US" sz="5600" noProof="0" dirty="0">
                <a:ln>
                  <a:noFill/>
                </a:ln>
                <a:effectLst/>
                <a:highlight>
                  <a:srgbClr val="FFFF00"/>
                </a:highlight>
                <a:uLnTx/>
                <a:uFillTx/>
                <a:ea typeface="Arial" panose="020B0604020202020204" pitchFamily="34" charset="0"/>
                <a:cs typeface="+mn-ea"/>
              </a:rPr>
              <a:t>Q is the required quorum value given in article 26.</a:t>
            </a:r>
            <a:endParaRPr lang="en-US" altLang="en-US" sz="5600" noProof="0" dirty="0">
              <a:ln>
                <a:noFill/>
              </a:ln>
              <a:effectLst/>
              <a:highlight>
                <a:srgbClr val="FFFF00"/>
              </a:highlight>
              <a:uLnTx/>
              <a:uFillTx/>
              <a:ea typeface="Arial" panose="020B0604020202020204" pitchFamily="34" charset="0"/>
              <a:cs typeface="+mn-ea"/>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 </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graphicFrame>
        <p:nvGraphicFramePr>
          <p:cNvPr id="4" name="Table 3"/>
          <p:cNvGraphicFramePr>
            <a:graphicFrameLocks noGrp="1"/>
          </p:cNvGraphicFramePr>
          <p:nvPr>
            <p:custDataLst>
              <p:tags r:id="rId1"/>
            </p:custDataLst>
          </p:nvPr>
        </p:nvGraphicFramePr>
        <p:xfrm>
          <a:off x="695325" y="1700530"/>
          <a:ext cx="9621520" cy="1864360"/>
        </p:xfrm>
        <a:graphic>
          <a:graphicData uri="http://schemas.openxmlformats.org/drawingml/2006/table">
            <a:tbl>
              <a:tblPr firstRow="1" firstCol="1" bandRow="1">
                <a:tableStyleId>{5C22544A-7EE6-4342-B048-85BDC9FD1C3A}</a:tableStyleId>
              </a:tblPr>
              <a:tblGrid>
                <a:gridCol w="4091940"/>
                <a:gridCol w="5529580"/>
              </a:tblGrid>
              <a:tr h="443230">
                <a:tc>
                  <a:txBody>
                    <a:bodyPr/>
                    <a:p>
                      <a:pPr marL="0" marR="0">
                        <a:lnSpc>
                          <a:spcPct val="105000"/>
                        </a:lnSpc>
                        <a:spcBef>
                          <a:spcPts val="0"/>
                        </a:spcBef>
                        <a:spcAft>
                          <a:spcPts val="0"/>
                        </a:spcAft>
                      </a:pPr>
                      <a:r>
                        <a:rPr lang="en-US" sz="1100">
                          <a:effectLst/>
                        </a:rPr>
                        <a:t>Allow e-meetings to be “ordinary” meetings with full decision power</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effectLst/>
                        </a:rPr>
                        <a:t>Move to main body except for duplicate encouragement of e-meetings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Allow voting during e-meetings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endParaRPr>
                    </a:p>
                    <a:p>
                      <a:pPr marL="0" marR="0">
                        <a:lnSpc>
                          <a:spcPct val="105000"/>
                        </a:lnSpc>
                        <a:spcBef>
                          <a:spcPts val="0"/>
                        </a:spcBef>
                        <a:spcAft>
                          <a:spcPts val="0"/>
                        </a:spcAft>
                      </a:pPr>
                      <a:r>
                        <a:rPr lang="en-US" sz="1100" dirty="0">
                          <a:solidFill>
                            <a:schemeClr val="bg1"/>
                          </a:solidFill>
                          <a:effectLst/>
                        </a:rPr>
                        <a:t>Add text to 22,26,G that voting should be f2f, Add text to 24 that voting shall be f2f</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dirty="0">
                          <a:effectLst/>
                        </a:rPr>
                        <a:t>Ordinary e-meetings count towards voting rights</a:t>
                      </a:r>
                      <a:endParaRPr lang="en-US" sz="1100" dirty="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except for voting hardship allowances</a:t>
                      </a:r>
                      <a:endParaRPr lang="en-US" sz="1100" dirty="0">
                        <a:solidFill>
                          <a:schemeClr val="bg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267335">
                <a:tc>
                  <a:txBody>
                    <a:bodyPr/>
                    <a:p>
                      <a:pPr marL="0" marR="0">
                        <a:lnSpc>
                          <a:spcPct val="105000"/>
                        </a:lnSpc>
                        <a:spcBef>
                          <a:spcPts val="0"/>
                        </a:spcBef>
                        <a:spcAft>
                          <a:spcPts val="0"/>
                        </a:spcAft>
                      </a:pPr>
                      <a:r>
                        <a:rPr lang="en-US" sz="1100">
                          <a:effectLst/>
                        </a:rPr>
                        <a:t>Normalize registration deadlines</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 </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r h="443230">
                <a:tc>
                  <a:txBody>
                    <a:bodyPr/>
                    <a:p>
                      <a:pPr marL="0" marR="0">
                        <a:lnSpc>
                          <a:spcPct val="105000"/>
                        </a:lnSpc>
                        <a:spcBef>
                          <a:spcPts val="0"/>
                        </a:spcBef>
                        <a:spcAft>
                          <a:spcPts val="0"/>
                        </a:spcAft>
                      </a:pPr>
                      <a:r>
                        <a:rPr lang="en-US" sz="1100">
                          <a:effectLst/>
                        </a:rPr>
                        <a:t>Terminology cleanup: speakerphone-&gt; AV, paper ballots-&gt;ballots, etc.</a:t>
                      </a:r>
                      <a:endParaRPr lang="en-US" sz="1100">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p>
                      <a:pPr marL="0" marR="0">
                        <a:lnSpc>
                          <a:spcPct val="105000"/>
                        </a:lnSpc>
                        <a:spcBef>
                          <a:spcPts val="0"/>
                        </a:spcBef>
                        <a:spcAft>
                          <a:spcPts val="0"/>
                        </a:spcAft>
                      </a:pPr>
                      <a:r>
                        <a:rPr lang="en-US" sz="1100" dirty="0">
                          <a:solidFill>
                            <a:schemeClr val="bg1"/>
                          </a:solidFill>
                          <a:effectLst/>
                        </a:rPr>
                        <a:t>Move to main body</a:t>
                      </a:r>
                      <a:endParaRPr lang="en-US" sz="1100" dirty="0">
                        <a:solidFill>
                          <a:schemeClr val="bg1"/>
                        </a:solidFill>
                        <a:effectLst/>
                        <a:latin typeface="Calibri" panose="020F0502020204030204" pitchFamily="34" charset="0"/>
                        <a:ea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#123bis</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#123bis takes place on 15 - 19 Apr</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15 -19 Apr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“Offline” discussions by e-mail</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E-mail discussions 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rPr>
              <a:t>For RAN3 F2F meeting with 1-way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Three meeting rooms: one for main session, two for offline discussion (one of them is only available from Tuesday to Friday).</a:t>
            </a:r>
            <a:endParaRPr kumimoji="0" lang="en-US" altLang="en-GB"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r>
              <a:rPr lang="en-US" altLang="en-GB" sz="1800" noProof="0" dirty="0">
                <a:ln>
                  <a:noFill/>
                </a:ln>
                <a:effectLst/>
                <a:highlight>
                  <a:srgbClr val="FFFF00"/>
                </a:highlight>
                <a:uLnTx/>
                <a:uFillTx/>
                <a:ea typeface="+mn-ea"/>
                <a:cs typeface="+mn-cs"/>
                <a:sym typeface="+mn-ea"/>
              </a:rPr>
              <a:t>(1-way remote access is also available for RAN3 breakout room with best effort) </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TOHRU will </a:t>
            </a:r>
            <a:r>
              <a:rPr kumimoji="0" lang="en-US" altLang="en-GB" sz="1800" b="1" i="0" u="none" strike="noStrike" kern="0" cap="none" spc="0" normalizeH="0" baseline="0" noProof="0" dirty="0">
                <a:ln>
                  <a:noFill/>
                </a:ln>
                <a:effectLst/>
                <a:highlight>
                  <a:srgbClr val="FFFF00"/>
                </a:highlight>
                <a:uLnTx/>
                <a:uFillTx/>
                <a:ea typeface="+mn-ea"/>
                <a:cs typeface="+mn-cs"/>
              </a:rPr>
              <a:t>NOT </a:t>
            </a:r>
            <a:r>
              <a:rPr kumimoji="0" lang="en-US" altLang="en-GB" sz="1800" b="0" i="0" u="none" strike="noStrike" kern="0" cap="none" spc="0" normalizeH="0" baseline="0" noProof="0" dirty="0">
                <a:ln>
                  <a:noFill/>
                </a:ln>
                <a:effectLst/>
                <a:highlight>
                  <a:srgbClr val="FFFF00"/>
                </a:highlight>
                <a:uLnTx/>
                <a:uFillTx/>
                <a:ea typeface="+mn-ea"/>
                <a:cs typeface="+mn-cs"/>
              </a:rPr>
              <a:t>be used in </a:t>
            </a:r>
            <a:r>
              <a:rPr lang="en-US" altLang="en-GB" sz="1800" noProof="0" dirty="0">
                <a:ln>
                  <a:noFill/>
                </a:ln>
                <a:effectLst/>
                <a:highlight>
                  <a:srgbClr val="FFFF00"/>
                </a:highlight>
                <a:uLnTx/>
                <a:uFillTx/>
                <a:ea typeface="+mn-ea"/>
                <a:cs typeface="+mn-cs"/>
                <a:sym typeface="+mn-ea"/>
              </a:rPr>
              <a:t>1-way remote access meeting</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a:t>
            </a:r>
            <a:r>
              <a:rPr kumimoji="0" lang="en-US" altLang="en-GB" sz="1800" b="0" i="0" u="none" strike="noStrike" kern="0" cap="none" spc="0" normalizeH="0" baseline="0" noProof="0" dirty="0">
                <a:ln>
                  <a:noFill/>
                </a:ln>
                <a:effectLst/>
                <a:highlight>
                  <a:srgbClr val="FFFF00"/>
                </a:highlight>
                <a:uLnTx/>
                <a:uFillTx/>
                <a:ea typeface="+mn-ea"/>
                <a:cs typeface="+mn-cs"/>
              </a:rPr>
              <a:t>o </a:t>
            </a:r>
            <a:r>
              <a:rPr kumimoji="0" lang="en-GB" altLang="fr-FR" sz="1800" b="0" i="0" u="none" strike="noStrike" kern="0" cap="none" spc="0" normalizeH="0" baseline="0" noProof="0" dirty="0">
                <a:ln>
                  <a:noFill/>
                </a:ln>
                <a:effectLst/>
                <a:highlight>
                  <a:srgbClr val="FFFF00"/>
                </a:highlight>
                <a:uLnTx/>
                <a:uFillTx/>
                <a:ea typeface="+mn-ea"/>
                <a:cs typeface="+mn-cs"/>
              </a:rPr>
              <a:t>companies.</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775" dirty="0">
                <a:cs typeface="+mn-ea"/>
                <a:sym typeface="+mn-ea"/>
              </a:rPr>
              <a:t>Breakout Room Booking:</a:t>
            </a:r>
            <a:endParaRPr lang="en-US" altLang="en-US" sz="1775"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GB" sz="1530" noProof="0" dirty="0">
                <a:ln>
                  <a:noFill/>
                </a:ln>
                <a:effectLst/>
                <a:highlight>
                  <a:srgbClr val="FFFF00"/>
                </a:highlight>
                <a:uLnTx/>
                <a:uFillTx/>
                <a:ea typeface="+mn-ea"/>
                <a:cs typeface="+mn-cs"/>
                <a:sym typeface="+mn-ea"/>
              </a:rPr>
              <a:t>Only the moderator of the officially organized offline discussion can book the meeting room on Wednesday, Thursday, Friday, while for people who would like to have some early discussion on those R19 topics plan to be treated on Thursday can book the breakout room on Monnday and Tuesday. Furthermore, the reserved time slot should not exceed 2hours for each topic chaired by the moderator.</a:t>
            </a:r>
            <a:endParaRPr lang="en-US" altLang="en-GB" sz="1530"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1703705" y="5300980"/>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1703705" y="5300980"/>
                        <a:ext cx="971550" cy="952500"/>
                      </a:xfrm>
                      <a:prstGeom prst="rect">
                        <a:avLst/>
                      </a:prstGeom>
                    </p:spPr>
                  </p:pic>
                </p:oleObj>
              </mc:Fallback>
            </mc:AlternateContent>
          </a:graphicData>
        </a:graphic>
      </p:graphicFrame>
    </p:spTree>
  </p:cSld>
  <p:clrMapOvr>
    <a:masterClrMapping/>
  </p:clrMapOvr>
</p:sld>
</file>

<file path=ppt/tags/tag1.xml><?xml version="1.0" encoding="utf-8"?>
<p:tagLst xmlns:p="http://schemas.openxmlformats.org/presentationml/2006/main">
  <p:tag name="TABLE_ENDDRAG_ORIGIN_RECT" val="757*99"/>
  <p:tag name="TABLE_ENDDRAG_RECT" val="54*179*757*99"/>
</p:tagLst>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7305</Words>
  <Application>WPS 演示</Application>
  <PresentationFormat/>
  <Paragraphs>173</Paragraphs>
  <Slides>10</Slides>
  <Notes>3</Notes>
  <HiddenSlides>0</HiddenSlides>
  <MMClips>0</MMClips>
  <ScaleCrop>false</ScaleCrop>
  <HeadingPairs>
    <vt:vector size="8" baseType="variant">
      <vt:variant>
        <vt:lpstr>已用的字体</vt:lpstr>
      </vt:variant>
      <vt:variant>
        <vt:i4>9</vt:i4>
      </vt:variant>
      <vt:variant>
        <vt:lpstr>主题</vt:lpstr>
      </vt:variant>
      <vt:variant>
        <vt:i4>3</vt:i4>
      </vt:variant>
      <vt:variant>
        <vt:lpstr>嵌入 OLE 服务器</vt:lpstr>
      </vt:variant>
      <vt:variant>
        <vt:i4>1</vt:i4>
      </vt:variant>
      <vt:variant>
        <vt:lpstr>幻灯片标题</vt:lpstr>
      </vt:variant>
      <vt:variant>
        <vt:i4>10</vt:i4>
      </vt:variant>
    </vt:vector>
  </HeadingPairs>
  <TitlesOfParts>
    <vt:vector size="23" baseType="lpstr">
      <vt:lpstr>Arial</vt:lpstr>
      <vt:lpstr>宋体</vt:lpstr>
      <vt:lpstr>Wingdings</vt:lpstr>
      <vt:lpstr>MS PGothic</vt:lpstr>
      <vt:lpstr>Calibri</vt:lpstr>
      <vt:lpstr>MS PMincho</vt:lpstr>
      <vt:lpstr>Yu Gothic</vt:lpstr>
      <vt:lpstr>微软雅黑</vt:lpstr>
      <vt:lpstr>Arial Unicode MS</vt:lpstr>
      <vt:lpstr>Office Theme</vt:lpstr>
      <vt:lpstr>1_Office Theme</vt:lpstr>
      <vt:lpstr>2_Office Theme</vt:lpstr>
      <vt:lpstr>Package</vt:lpstr>
      <vt:lpstr>Guidelines for RAN3 f2f Meetings with Remote Access</vt:lpstr>
      <vt:lpstr>Background (1)</vt:lpstr>
      <vt:lpstr>Background (2)</vt:lpstr>
      <vt:lpstr>Background (2)</vt:lpstr>
      <vt:lpstr>Guidelines (1)</vt:lpstr>
      <vt:lpstr>Guidelines (2)</vt:lpstr>
      <vt:lpstr>Guidelines (3)</vt:lpstr>
      <vt:lpstr>   F2F Meeting with 1-way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7545</cp:revision>
  <dcterms:created xsi:type="dcterms:W3CDTF">2009-06-02T04:11:00Z</dcterms:created>
  <dcterms:modified xsi:type="dcterms:W3CDTF">2024-03-25T09:19:05Z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2052-11.8.2.12085</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y fmtid="{D5CDD505-2E9C-101B-9397-08002B2CF9AE}" pid="32" name="ICV">
    <vt:lpwstr>5036F4E171DE4E5290A3AFF43E4AB245</vt:lpwstr>
  </property>
</Properties>
</file>