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69" r:id="rId5"/>
    <p:sldId id="271" r:id="rId6"/>
    <p:sldId id="267" r:id="rId7"/>
    <p:sldId id="268" r:id="rId8"/>
    <p:sldId id="272" r:id="rId9"/>
    <p:sldId id="273" r:id="rId10"/>
    <p:sldId id="274"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p:normalViewPr>
  <p:slideViewPr>
    <p:cSldViewPr>
      <p:cViewPr varScale="1">
        <p:scale>
          <a:sx n="69" d="100"/>
          <a:sy n="69" d="100"/>
        </p:scale>
        <p:origin x="-13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Summary of RAN3 status on CU-DU split Option 2 </a:t>
            </a:r>
            <a:r>
              <a:rPr lang="en-US" altLang="ja-JP" dirty="0" smtClean="0"/>
              <a:t>and Option 3, and questions/issues for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normAutofit fontScale="85000" lnSpcReduction="10000"/>
          </a:bodyPr>
          <a:lstStyle/>
          <a:p>
            <a:r>
              <a:rPr kumimoji="1" lang="en-US" altLang="ja-JP" dirty="0" smtClean="0"/>
              <a:t>RAN3 NR Rapporteur (NTT DOCOMO, INC.)</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RAN WG2 Meeting NR AdHoc</a:t>
            </a:r>
          </a:p>
          <a:p>
            <a:pPr eaLnBrk="1" hangingPunct="1">
              <a:defRPr/>
            </a:pPr>
            <a:r>
              <a:rPr lang="sv-SE" sz="1200" b="1" dirty="0" smtClean="0">
                <a:latin typeface="Arial "/>
              </a:rPr>
              <a:t>Spokane, Washington, USA, 17th-19th January 2017</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3.4</a:t>
            </a:r>
          </a:p>
          <a:p>
            <a:pPr eaLnBrk="1" hangingPunct="1">
              <a:defRPr/>
            </a:pPr>
            <a:r>
              <a:rPr lang="sv-SE" sz="1200" b="1" dirty="0" smtClean="0">
                <a:latin typeface="Arial "/>
              </a:rPr>
              <a:t>Document for: Discussion</a:t>
            </a:r>
            <a:endParaRPr lang="sv-SE" sz="1200" b="1" dirty="0">
              <a:latin typeface="Arial "/>
            </a:endParaRPr>
          </a:p>
        </p:txBody>
      </p:sp>
      <p:sp>
        <p:nvSpPr>
          <p:cNvPr id="6" name="Text Box 14"/>
          <p:cNvSpPr txBox="1">
            <a:spLocks noChangeArrowheads="1"/>
          </p:cNvSpPr>
          <p:nvPr/>
        </p:nvSpPr>
        <p:spPr bwMode="auto">
          <a:xfrm>
            <a:off x="7308304" y="44624"/>
            <a:ext cx="1800200" cy="276999"/>
          </a:xfrm>
          <a:prstGeom prst="rect">
            <a:avLst/>
          </a:prstGeom>
          <a:noFill/>
          <a:ln w="9525">
            <a:noFill/>
            <a:miter lim="800000"/>
            <a:headEnd/>
            <a:tailEnd/>
          </a:ln>
        </p:spPr>
        <p:txBody>
          <a:bodyPr wrap="square">
            <a:spAutoFit/>
          </a:bodyPr>
          <a:lstStyle/>
          <a:p>
            <a:pPr algn="r" eaLnBrk="1" hangingPunct="1">
              <a:defRPr/>
            </a:pPr>
            <a:r>
              <a:rPr lang="sv-SE" sz="1200" b="1" dirty="0" smtClean="0">
                <a:latin typeface="Arial "/>
              </a:rPr>
              <a:t>R2-1700637</a:t>
            </a:r>
            <a:endParaRPr lang="sv-SE" sz="12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3</a:t>
            </a:r>
            <a:endParaRPr kumimoji="1" lang="ja-JP" altLang="en-US" sz="3200" dirty="0"/>
          </a:p>
        </p:txBody>
      </p:sp>
      <p:sp>
        <p:nvSpPr>
          <p:cNvPr id="3" name="コンテンツ プレースホルダー 2"/>
          <p:cNvSpPr>
            <a:spLocks noGrp="1"/>
          </p:cNvSpPr>
          <p:nvPr>
            <p:ph idx="1"/>
          </p:nvPr>
        </p:nvSpPr>
        <p:spPr>
          <a:xfrm>
            <a:off x="457200" y="1412776"/>
            <a:ext cx="8229600" cy="5256584"/>
          </a:xfrm>
        </p:spPr>
        <p:txBody>
          <a:bodyPr>
            <a:normAutofit lnSpcReduction="10000"/>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This option may have the advantage of being more robust under non-ideal transport conditions because the ARQ and packet ordering is performed at the central unit.</a:t>
            </a:r>
          </a:p>
          <a:p>
            <a:pPr lvl="1">
              <a:buFont typeface="+mj-lt"/>
              <a:buAutoNum type="arabicPeriod"/>
            </a:pPr>
            <a:r>
              <a:rPr lang="en-US" altLang="ja-JP" sz="1200" dirty="0" smtClean="0"/>
              <a:t>This split option may also have better flow control across the split.</a:t>
            </a:r>
          </a:p>
          <a:p>
            <a:pPr lvl="1">
              <a:buFont typeface="+mj-lt"/>
              <a:buAutoNum type="arabicPeriod"/>
            </a:pPr>
            <a:r>
              <a:rPr lang="en-US" altLang="ja-JP" sz="1200" dirty="0" smtClean="0"/>
              <a:t>Centralization gains:  ARQ located in the CU may provide centralization or pooling gains.</a:t>
            </a:r>
          </a:p>
          <a:p>
            <a:pPr lvl="1">
              <a:buFont typeface="+mj-lt"/>
              <a:buAutoNum type="arabicPeriod"/>
            </a:pPr>
            <a:r>
              <a:rPr lang="en-US" altLang="ja-JP" sz="1200" dirty="0" smtClean="0"/>
              <a:t>The failure over transport network may also be recovered using the end-to-end ARQ mechanism at CU. This may provide protection for critical data and C-plane signaling.</a:t>
            </a:r>
          </a:p>
          <a:p>
            <a:pPr lvl="1">
              <a:buFont typeface="+mj-lt"/>
              <a:buAutoNum type="arabicPeriod"/>
            </a:pPr>
            <a:r>
              <a:rPr lang="en-US" altLang="ja-JP" sz="1200" dirty="0" smtClean="0"/>
              <a:t>DUs without functions of RLC may handle more connected mode UEs as there is no RLC state information stored and hence no need for UE context.</a:t>
            </a:r>
          </a:p>
          <a:p>
            <a:pPr lvl="1">
              <a:buFont typeface="+mj-lt"/>
              <a:buAutoNum type="arabicPeriod"/>
            </a:pPr>
            <a:r>
              <a:rPr lang="en-US" altLang="ja-JP" sz="1200" dirty="0" smtClean="0"/>
              <a:t>It may reduce processing and buffer requirements in DU due to absence of ARQ protocol.</a:t>
            </a:r>
          </a:p>
          <a:p>
            <a:pPr lvl="1">
              <a:buFont typeface="+mj-lt"/>
              <a:buAutoNum type="arabicPeriod"/>
            </a:pPr>
            <a:r>
              <a:rPr lang="en-US" altLang="ja-JP" sz="1200" dirty="0" smtClean="0"/>
              <a:t>Could be used over multiple radio legs of different DUs for higher reliability (U-Plane and C-Plane). [Pending to multiple connectivity]</a:t>
            </a:r>
          </a:p>
          <a:p>
            <a:pPr lvl="1">
              <a:buFont typeface="+mj-lt"/>
              <a:buAutoNum type="arabicPeriod"/>
            </a:pPr>
            <a:r>
              <a:rPr lang="en-US" altLang="ja-JP" sz="1200" dirty="0" smtClean="0"/>
              <a:t>This option may provide an efficient way for implementing intra-</a:t>
            </a:r>
            <a:r>
              <a:rPr lang="en-US" altLang="ja-JP" sz="1200" dirty="0" err="1" smtClean="0"/>
              <a:t>gNB</a:t>
            </a:r>
            <a:r>
              <a:rPr lang="en-US" altLang="ja-JP" sz="1200" dirty="0" smtClean="0"/>
              <a:t> RAN-based mobility.</a:t>
            </a:r>
          </a:p>
          <a:p>
            <a:pPr lvl="1">
              <a:buFont typeface="+mj-lt"/>
              <a:buAutoNum type="arabicPeriod"/>
            </a:pPr>
            <a:r>
              <a:rPr lang="en-US" altLang="ja-JP" sz="1200" dirty="0" smtClean="0"/>
              <a:t>This option may provide an efficient means for implementing integrated access and backhaul to support self-backhauled NR TRPs.</a:t>
            </a:r>
          </a:p>
          <a:p>
            <a:r>
              <a:rPr lang="en-US" altLang="ja-JP" sz="2000" dirty="0" smtClean="0"/>
              <a:t>Drawback</a:t>
            </a:r>
            <a:endParaRPr lang="en-US" altLang="ja-JP" sz="2000" dirty="0"/>
          </a:p>
          <a:p>
            <a:pPr lvl="1">
              <a:buFont typeface="+mj-lt"/>
              <a:buAutoNum type="arabicPeriod"/>
            </a:pPr>
            <a:r>
              <a:rPr lang="en-US" altLang="ja-JP" sz="1200" dirty="0" smtClean="0"/>
              <a:t>Comparatively, the split is more latency sensitive than the split with ARQ in DU, since re-transmissions are susceptible to transport network latency over a split transport network.</a:t>
            </a:r>
            <a:endParaRPr lang="en-US" altLang="ja-JP" sz="2400" dirty="0" smtClean="0">
              <a:solidFill>
                <a:srgbClr val="00B050"/>
              </a:solidFill>
              <a:sym typeface="Wingdings" panose="05000000000000000000" pitchFamily="2" charset="2"/>
            </a:endParaRPr>
          </a:p>
          <a:p>
            <a:pPr>
              <a:buFont typeface="Wingdings" pitchFamily="2" charset="2"/>
              <a:buChar char="è"/>
            </a:pPr>
            <a:endParaRPr lang="en-US" altLang="ja-JP" sz="2000" dirty="0" smtClean="0">
              <a:solidFill>
                <a:srgbClr val="00B050"/>
              </a:solidFill>
              <a:sym typeface="Wingdings" panose="05000000000000000000" pitchFamily="2" charset="2"/>
            </a:endParaRPr>
          </a:p>
          <a:p>
            <a:pPr>
              <a:buFont typeface="Wingdings" pitchFamily="2" charset="2"/>
              <a:buChar char="è"/>
            </a:pPr>
            <a:r>
              <a:rPr lang="en-US" altLang="ja-JP" sz="2000" dirty="0" smtClean="0">
                <a:solidFill>
                  <a:srgbClr val="00B050"/>
                </a:solidFill>
                <a:sym typeface="Wingdings" panose="05000000000000000000" pitchFamily="2" charset="2"/>
              </a:rPr>
              <a:t>RAN3 requests RAN2 feedback on whether Benefit #2, #7 to #9 and Drawback #1 are confirmed and what are their significance</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lang="en-US" altLang="ja-JP" dirty="0" smtClean="0"/>
              <a:t>10</a:t>
            </a:r>
            <a:endParaRPr kumimoji="1" lang="ja-JP" altLang="en-US" dirty="0"/>
          </a:p>
        </p:txBody>
      </p:sp>
    </p:spTree>
    <p:extLst>
      <p:ext uri="{BB962C8B-B14F-4D97-AF65-F5344CB8AC3E}">
        <p14:creationId xmlns:p14="http://schemas.microsoft.com/office/powerpoint/2010/main" val="1589929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Introduction</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Quote from RAN2/3 chairmen announcement of joint session</a:t>
            </a:r>
          </a:p>
          <a:p>
            <a:pPr lvl="1"/>
            <a:r>
              <a:rPr lang="en-US" altLang="ja-JP" sz="2000" i="1" dirty="0" smtClean="0"/>
              <a:t>Joint session on the topic of CU-DU (split Option 2vs3)</a:t>
            </a:r>
          </a:p>
          <a:p>
            <a:pPr lvl="2"/>
            <a:r>
              <a:rPr lang="en-US" altLang="ja-JP" sz="1600" i="1" dirty="0" smtClean="0"/>
              <a:t>RAN2 to present current status of NR UP stack</a:t>
            </a:r>
          </a:p>
          <a:p>
            <a:pPr lvl="2"/>
            <a:r>
              <a:rPr lang="en-US" altLang="ja-JP" sz="1600" i="1" dirty="0" smtClean="0"/>
              <a:t>RAN3 to prepare questions/issues for joint discussion with RAN2</a:t>
            </a:r>
          </a:p>
          <a:p>
            <a:pPr lvl="2"/>
            <a:r>
              <a:rPr lang="en-US" altLang="ja-JP" sz="1600" i="1" dirty="0" smtClean="0"/>
              <a:t>Aim for RAN2 to provide necessary information to assist RAN3 to take a decision on down selection between option 2 and 3, if possible</a:t>
            </a:r>
          </a:p>
          <a:p>
            <a:pPr lvl="1"/>
            <a:endParaRPr lang="en-US" altLang="ja-JP" sz="1600" dirty="0"/>
          </a:p>
          <a:p>
            <a:r>
              <a:rPr lang="en-US" altLang="ja-JP" sz="2000" dirty="0" smtClean="0"/>
              <a:t>This document covers the 2</a:t>
            </a:r>
            <a:r>
              <a:rPr lang="en-US" altLang="ja-JP" sz="2000" baseline="30000" dirty="0" smtClean="0"/>
              <a:t>nd</a:t>
            </a:r>
            <a:r>
              <a:rPr lang="en-US" altLang="ja-JP" sz="2000" dirty="0" smtClean="0"/>
              <a:t> point above (</a:t>
            </a:r>
            <a:r>
              <a:rPr lang="en-US" altLang="ja-JP" sz="2000" i="1" dirty="0" smtClean="0"/>
              <a:t>RAN3 to prepare …</a:t>
            </a:r>
            <a:r>
              <a:rPr lang="en-US" altLang="ja-JP" sz="2000" dirty="0" smtClean="0"/>
              <a:t>) and includes the following:</a:t>
            </a:r>
          </a:p>
          <a:p>
            <a:pPr lvl="1"/>
            <a:r>
              <a:rPr lang="en-US" altLang="ja-JP" sz="1600" dirty="0" smtClean="0"/>
              <a:t>Description of CU-DU split Option 2 and Option 3 based on the NR UP stack (which tries to take into account the latest RAN2 status), with highlight on possible impacts that they have on the NR UP stack</a:t>
            </a:r>
            <a:endParaRPr lang="en-US" altLang="ja-JP" sz="1600" dirty="0"/>
          </a:p>
          <a:p>
            <a:pPr lvl="1"/>
            <a:r>
              <a:rPr lang="en-US" altLang="ja-JP" sz="1600" dirty="0" smtClean="0"/>
              <a:t>Benefits and drawbacks of Option 2 and Option 3 discussed in RAN3, with highlight on the points where RAN3 would like to request RAN2 confirmation/feedback</a:t>
            </a:r>
            <a:endParaRPr lang="en-US" altLang="ja-JP"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2</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marL="0" indent="0">
              <a:buNone/>
            </a:pPr>
            <a:r>
              <a:rPr lang="en-US" altLang="ja-JP" sz="1600" dirty="0" smtClean="0"/>
              <a:t>In this </a:t>
            </a:r>
            <a:r>
              <a:rPr lang="en-US" altLang="ja-JP" sz="1600" dirty="0"/>
              <a:t>option </a:t>
            </a:r>
            <a:r>
              <a:rPr lang="en-US" altLang="ja-JP" sz="1600" dirty="0" smtClean="0"/>
              <a:t>split option, RRC, PDCP are in the central unit. RLC, MAC, physical layer and RF are in the distributed unit.</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Tree>
    <p:extLst>
      <p:ext uri="{BB962C8B-B14F-4D97-AF65-F5344CB8AC3E}">
        <p14:creationId xmlns:p14="http://schemas.microsoft.com/office/powerpoint/2010/main" val="1270205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4221088"/>
            <a:ext cx="4063069" cy="2592288"/>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8"/>
            <a:ext cx="4063069" cy="1728193"/>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4</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805798234"/>
              </p:ext>
            </p:extLst>
          </p:nvPr>
        </p:nvGraphicFramePr>
        <p:xfrm>
          <a:off x="35496" y="1845493"/>
          <a:ext cx="3533775" cy="4967287"/>
        </p:xfrm>
        <a:graphic>
          <a:graphicData uri="http://schemas.openxmlformats.org/presentationml/2006/ole">
            <mc:AlternateContent xmlns:mc="http://schemas.openxmlformats.org/markup-compatibility/2006">
              <mc:Choice xmlns:v="urn:schemas-microsoft-com:vml" Requires="v">
                <p:oleObj spid="_x0000_s3120" r:id="rId3" imgW="6719111" imgH="9445655" progId="Visio.Drawing.11">
                  <p:embed/>
                </p:oleObj>
              </mc:Choice>
              <mc:Fallback>
                <p:oleObj r:id="rId3"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3805283096"/>
              </p:ext>
            </p:extLst>
          </p:nvPr>
        </p:nvGraphicFramePr>
        <p:xfrm>
          <a:off x="5297463" y="1844823"/>
          <a:ext cx="3533775" cy="4967287"/>
        </p:xfrm>
        <a:graphic>
          <a:graphicData uri="http://schemas.openxmlformats.org/presentationml/2006/ole">
            <mc:AlternateContent xmlns:mc="http://schemas.openxmlformats.org/markup-compatibility/2006">
              <mc:Choice xmlns:v="urn:schemas-microsoft-com:vml" Requires="v">
                <p:oleObj spid="_x0000_s3121" r:id="rId5" imgW="6719111" imgH="9445655" progId="Visio.Drawing.11">
                  <p:embed/>
                </p:oleObj>
              </mc:Choice>
              <mc:Fallback>
                <p:oleObj r:id="rId5"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テキスト ボックス 10"/>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2" name="テキスト ボックス 11"/>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2)</a:t>
            </a:r>
            <a:endParaRPr kumimoji="1" lang="ja-JP" altLang="en-US" sz="1400" u="sng" dirty="0"/>
          </a:p>
        </p:txBody>
      </p:sp>
    </p:spTree>
    <p:extLst>
      <p:ext uri="{BB962C8B-B14F-4D97-AF65-F5344CB8AC3E}">
        <p14:creationId xmlns:p14="http://schemas.microsoft.com/office/powerpoint/2010/main" val="31288142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None?</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5</a:t>
            </a:r>
            <a:endParaRPr kumimoji="1" lang="ja-JP" altLang="en-US" dirty="0"/>
          </a:p>
        </p:txBody>
      </p:sp>
    </p:spTree>
    <p:extLst>
      <p:ext uri="{BB962C8B-B14F-4D97-AF65-F5344CB8AC3E}">
        <p14:creationId xmlns:p14="http://schemas.microsoft.com/office/powerpoint/2010/main" val="36570789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sz="3600" dirty="0" smtClean="0"/>
              <a:t>Description of Option 3 (High RLC/Low RLC split)</a:t>
            </a:r>
            <a:endParaRPr kumimoji="1" lang="ja-JP" altLang="en-US" sz="36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a:buFontTx/>
              <a:buChar char="-"/>
            </a:pPr>
            <a:r>
              <a:rPr lang="en-US" altLang="ja-JP" sz="1600" dirty="0"/>
              <a:t>Low RLC may be composed of segmentation </a:t>
            </a:r>
            <a:r>
              <a:rPr lang="en-US" altLang="ja-JP" sz="1600" dirty="0" smtClean="0"/>
              <a:t>function</a:t>
            </a:r>
          </a:p>
          <a:p>
            <a:pPr>
              <a:buFontTx/>
              <a:buChar char="-"/>
            </a:pPr>
            <a:r>
              <a:rPr lang="en-US" altLang="ja-JP" sz="1600" dirty="0"/>
              <a:t>High RLC may be composed of ARQ and other RLC </a:t>
            </a:r>
            <a:r>
              <a:rPr lang="en-US" altLang="ja-JP" sz="1600" dirty="0" smtClean="0"/>
              <a:t>function</a:t>
            </a:r>
          </a:p>
          <a:p>
            <a:pPr marL="0" indent="0">
              <a:buNone/>
            </a:pPr>
            <a:r>
              <a:rPr lang="en-US" altLang="ja-JP" sz="1600" dirty="0"/>
              <a:t>This option splits the RLC sublayer into High RLC and Low RLC sublayers such that for RLC Acknowledged Mode operation, all RLC functions may be performed at the High RLC sublayer residing in the central unit, while the segmentation maybe performed at the Low RLC sublayer residing in the distributed unit. Here High RLC segments RLC PDU based on the </a:t>
            </a:r>
            <a:r>
              <a:rPr lang="en-US" altLang="ja-JP" sz="1600"/>
              <a:t>status </a:t>
            </a:r>
            <a:r>
              <a:rPr lang="en-US" altLang="ja-JP" sz="1600" smtClean="0"/>
              <a:t>reports, </a:t>
            </a:r>
            <a:r>
              <a:rPr lang="en-US" altLang="ja-JP" sz="1600" dirty="0"/>
              <a:t>while Low RLC segments RLC PDU into the available MAC PDU resources</a:t>
            </a:r>
            <a:endParaRPr lang="en-US" altLang="ja-JP" sz="1600" dirty="0" smtClean="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6</a:t>
            </a:r>
            <a:endParaRPr kumimoji="1" lang="ja-JP" altLang="en-US" dirty="0"/>
          </a:p>
        </p:txBody>
      </p:sp>
    </p:spTree>
    <p:extLst>
      <p:ext uri="{BB962C8B-B14F-4D97-AF65-F5344CB8AC3E}">
        <p14:creationId xmlns:p14="http://schemas.microsoft.com/office/powerpoint/2010/main" val="2813587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5059783"/>
            <a:ext cx="4063069" cy="1753593"/>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9"/>
            <a:ext cx="4063069" cy="2638895"/>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lang="en-US" altLang="ja-JP" sz="3200" dirty="0">
                <a:solidFill>
                  <a:prstClr val="black"/>
                </a:solidFill>
              </a:rPr>
              <a:t>Description of Option 3 (High RLC/Low RLC split)</a:t>
            </a:r>
            <a:endParaRPr kumimoji="1" lang="ja-JP" altLang="en-US"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7</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3414406221"/>
              </p:ext>
            </p:extLst>
          </p:nvPr>
        </p:nvGraphicFramePr>
        <p:xfrm>
          <a:off x="35496" y="1845494"/>
          <a:ext cx="3533775" cy="4967287"/>
        </p:xfrm>
        <a:graphic>
          <a:graphicData uri="http://schemas.openxmlformats.org/presentationml/2006/ole">
            <mc:AlternateContent xmlns:mc="http://schemas.openxmlformats.org/markup-compatibility/2006">
              <mc:Choice xmlns:v="urn:schemas-microsoft-com:vml" Requires="v">
                <p:oleObj spid="_x0000_s2105" r:id="rId3" imgW="6719111" imgH="9445655" progId="Visio.Drawing.11">
                  <p:embed/>
                </p:oleObj>
              </mc:Choice>
              <mc:Fallback>
                <p:oleObj r:id="rId3" imgW="6719111" imgH="9445655" progId="Visio.Drawing.11">
                  <p:embed/>
                  <p:pic>
                    <p:nvPicPr>
                      <p:cNvPr id="0" name="オブジェクト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2997792939"/>
              </p:ext>
            </p:extLst>
          </p:nvPr>
        </p:nvGraphicFramePr>
        <p:xfrm>
          <a:off x="5297463" y="1844824"/>
          <a:ext cx="3533775" cy="4967287"/>
        </p:xfrm>
        <a:graphic>
          <a:graphicData uri="http://schemas.openxmlformats.org/presentationml/2006/ole">
            <mc:AlternateContent xmlns:mc="http://schemas.openxmlformats.org/markup-compatibility/2006">
              <mc:Choice xmlns:v="urn:schemas-microsoft-com:vml" Requires="v">
                <p:oleObj spid="_x0000_s2106" r:id="rId5" imgW="6719111" imgH="9445655" progId="Visio.Drawing.11">
                  <p:embed/>
                </p:oleObj>
              </mc:Choice>
              <mc:Fallback>
                <p:oleObj r:id="rId5" imgW="6719111" imgH="9445655" progId="Visio.Drawing.11">
                  <p:embed/>
                  <p:pic>
                    <p:nvPicPr>
                      <p:cNvPr id="0" name="オブジェクト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正方形/長方形 6"/>
          <p:cNvSpPr/>
          <p:nvPr/>
        </p:nvSpPr>
        <p:spPr>
          <a:xfrm>
            <a:off x="5832264" y="5085184"/>
            <a:ext cx="1116000" cy="252000"/>
          </a:xfrm>
          <a:prstGeom prst="rect">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dirty="0" smtClean="0">
                <a:solidFill>
                  <a:schemeClr val="tx1"/>
                </a:solidFill>
              </a:rPr>
              <a:t>Segmentation (Low RLC)</a:t>
            </a:r>
            <a:endParaRPr kumimoji="1" lang="ja-JP" altLang="en-US" sz="700" dirty="0">
              <a:solidFill>
                <a:schemeClr val="tx1"/>
              </a:solidFill>
            </a:endParaRPr>
          </a:p>
        </p:txBody>
      </p:sp>
      <p:sp>
        <p:nvSpPr>
          <p:cNvPr id="15" name="線吹き出し 1 (枠付き) 14"/>
          <p:cNvSpPr/>
          <p:nvPr/>
        </p:nvSpPr>
        <p:spPr>
          <a:xfrm>
            <a:off x="4217343" y="4077072"/>
            <a:ext cx="1368152" cy="288032"/>
          </a:xfrm>
          <a:prstGeom prst="borderCallout1">
            <a:avLst>
              <a:gd name="adj1" fmla="val 22669"/>
              <a:gd name="adj2" fmla="val 106040"/>
              <a:gd name="adj3" fmla="val 103236"/>
              <a:gd name="adj4" fmla="val 122548"/>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Only for RLC </a:t>
            </a:r>
            <a:r>
              <a:rPr kumimoji="1" lang="en-US" altLang="ja-JP" sz="800" dirty="0" err="1" smtClean="0">
                <a:solidFill>
                  <a:schemeClr val="tx1"/>
                </a:solidFill>
              </a:rPr>
              <a:t>retx</a:t>
            </a:r>
            <a:endParaRPr kumimoji="1" lang="en-US" altLang="ja-JP" sz="800" dirty="0" smtClean="0">
              <a:solidFill>
                <a:schemeClr val="tx1"/>
              </a:solidFill>
            </a:endParaRPr>
          </a:p>
          <a:p>
            <a:pPr algn="ctr"/>
            <a:r>
              <a:rPr lang="en-US" altLang="ja-JP" sz="800" dirty="0" smtClean="0">
                <a:solidFill>
                  <a:schemeClr val="tx1"/>
                </a:solidFill>
              </a:rPr>
              <a:t>using </a:t>
            </a:r>
            <a:r>
              <a:rPr kumimoji="1" lang="en-US" altLang="ja-JP" sz="800" dirty="0" smtClean="0">
                <a:solidFill>
                  <a:schemeClr val="tx1"/>
                </a:solidFill>
              </a:rPr>
              <a:t>SO based </a:t>
            </a:r>
            <a:r>
              <a:rPr kumimoji="1" lang="en-US" altLang="ja-JP" sz="800" dirty="0" err="1" smtClean="0">
                <a:solidFill>
                  <a:schemeClr val="tx1"/>
                </a:solidFill>
              </a:rPr>
              <a:t>resegment</a:t>
            </a:r>
            <a:endParaRPr kumimoji="1" lang="ja-JP" altLang="en-US" sz="800" dirty="0">
              <a:solidFill>
                <a:schemeClr val="tx1"/>
              </a:solidFill>
            </a:endParaRPr>
          </a:p>
        </p:txBody>
      </p:sp>
      <p:sp>
        <p:nvSpPr>
          <p:cNvPr id="16" name="線吹き出し 1 (枠付き) 15"/>
          <p:cNvSpPr/>
          <p:nvPr/>
        </p:nvSpPr>
        <p:spPr>
          <a:xfrm>
            <a:off x="4217343" y="5373216"/>
            <a:ext cx="1368152" cy="288033"/>
          </a:xfrm>
          <a:prstGeom prst="borderCallout1">
            <a:avLst>
              <a:gd name="adj1" fmla="val 22669"/>
              <a:gd name="adj2" fmla="val 106040"/>
              <a:gd name="adj3" fmla="val -47746"/>
              <a:gd name="adj4" fmla="val 12318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For both RLC 1</a:t>
            </a:r>
            <a:r>
              <a:rPr kumimoji="1" lang="en-US" altLang="ja-JP" sz="800" baseline="30000" dirty="0" smtClean="0">
                <a:solidFill>
                  <a:schemeClr val="tx1"/>
                </a:solidFill>
              </a:rPr>
              <a:t>st</a:t>
            </a:r>
            <a:r>
              <a:rPr kumimoji="1" lang="en-US" altLang="ja-JP" sz="800" dirty="0" smtClean="0">
                <a:solidFill>
                  <a:schemeClr val="tx1"/>
                </a:solidFill>
              </a:rPr>
              <a:t> </a:t>
            </a:r>
            <a:r>
              <a:rPr kumimoji="1" lang="en-US" altLang="ja-JP" sz="800" dirty="0" err="1" smtClean="0">
                <a:solidFill>
                  <a:schemeClr val="tx1"/>
                </a:solidFill>
              </a:rPr>
              <a:t>tx</a:t>
            </a:r>
            <a:r>
              <a:rPr kumimoji="1" lang="en-US" altLang="ja-JP" sz="800" dirty="0" smtClean="0">
                <a:solidFill>
                  <a:schemeClr val="tx1"/>
                </a:solidFill>
              </a:rPr>
              <a:t> and </a:t>
            </a:r>
            <a:r>
              <a:rPr kumimoji="1" lang="en-US" altLang="ja-JP" sz="800" dirty="0" err="1" smtClean="0">
                <a:solidFill>
                  <a:schemeClr val="tx1"/>
                </a:solidFill>
              </a:rPr>
              <a:t>retx</a:t>
            </a:r>
            <a:r>
              <a:rPr kumimoji="1" lang="en-US" altLang="ja-JP" sz="800" dirty="0" smtClean="0">
                <a:solidFill>
                  <a:schemeClr val="tx1"/>
                </a:solidFill>
              </a:rPr>
              <a:t> using SO based (re)segment</a:t>
            </a:r>
            <a:endParaRPr kumimoji="1" lang="ja-JP" altLang="en-US" sz="800" dirty="0">
              <a:solidFill>
                <a:schemeClr val="tx1"/>
              </a:solidFill>
            </a:endParaRPr>
          </a:p>
        </p:txBody>
      </p:sp>
      <p:sp>
        <p:nvSpPr>
          <p:cNvPr id="17" name="テキスト ボックス 16"/>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8" name="テキスト ボックス 17"/>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3)</a:t>
            </a:r>
            <a:endParaRPr kumimoji="1" lang="ja-JP" altLang="en-US" sz="1400" u="sng" dirty="0"/>
          </a:p>
        </p:txBody>
      </p:sp>
      <p:cxnSp>
        <p:nvCxnSpPr>
          <p:cNvPr id="8" name="直線矢印コネクタ 7"/>
          <p:cNvCxnSpPr/>
          <p:nvPr/>
        </p:nvCxnSpPr>
        <p:spPr>
          <a:xfrm>
            <a:off x="1691680" y="4437112"/>
            <a:ext cx="4140584"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endCxn id="7" idx="1"/>
          </p:cNvCxnSpPr>
          <p:nvPr/>
        </p:nvCxnSpPr>
        <p:spPr>
          <a:xfrm>
            <a:off x="1691680" y="4437112"/>
            <a:ext cx="4140584" cy="774072"/>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012160" y="4365104"/>
            <a:ext cx="7200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746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3</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The following is assumed for Option 3</a:t>
            </a:r>
          </a:p>
          <a:p>
            <a:pPr lvl="1"/>
            <a:r>
              <a:rPr lang="en-US" altLang="ja-JP" sz="2000" dirty="0" smtClean="0"/>
              <a:t>For initial RLC transmission,</a:t>
            </a:r>
          </a:p>
          <a:p>
            <a:pPr lvl="2"/>
            <a:r>
              <a:rPr lang="en-US" altLang="ja-JP" sz="1600" dirty="0" smtClean="0"/>
              <a:t>High RLC does not perform any segmentation, i.e. “1 RLC PDU = 1 RLC SDU + SN”</a:t>
            </a:r>
          </a:p>
          <a:p>
            <a:pPr lvl="2"/>
            <a:r>
              <a:rPr lang="en-US" altLang="ja-JP" sz="1600" dirty="0" smtClean="0"/>
              <a:t>These RLC PDUs are passed down from </a:t>
            </a:r>
            <a:r>
              <a:rPr lang="en-US" altLang="ja-JP" sz="1600" dirty="0"/>
              <a:t>C</a:t>
            </a:r>
            <a:r>
              <a:rPr lang="en-US" altLang="ja-JP" sz="1600" dirty="0" smtClean="0"/>
              <a:t>U to DU</a:t>
            </a:r>
          </a:p>
          <a:p>
            <a:pPr lvl="3"/>
            <a:r>
              <a:rPr lang="en-US" altLang="ja-JP" sz="1600" dirty="0" smtClean="0"/>
              <a:t>These RLC PDUs are also buffered at the CU for possible RLC retransmission</a:t>
            </a:r>
          </a:p>
          <a:p>
            <a:pPr lvl="2"/>
            <a:r>
              <a:rPr lang="en-US" altLang="ja-JP" sz="1600" dirty="0" smtClean="0"/>
              <a:t>Low RLC at the DU can segment these RLC PDUs (using SO based segmentation) into the available MAC PDU resources</a:t>
            </a:r>
          </a:p>
          <a:p>
            <a:pPr lvl="1"/>
            <a:r>
              <a:rPr lang="en-US" altLang="ja-JP" sz="2000" dirty="0" smtClean="0"/>
              <a:t>For RLC retransmission</a:t>
            </a:r>
          </a:p>
          <a:p>
            <a:pPr lvl="2"/>
            <a:r>
              <a:rPr lang="en-US" altLang="ja-JP" sz="1600" dirty="0" smtClean="0"/>
              <a:t>High RLC can segment the RLC PDU (using SO based segmentation) to only pass down missing segments to the DU</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RAN3 asks RAN2 to provide feedback on whether and (if so) how the above assumption would impact RAN2 discussion</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8</a:t>
            </a:r>
            <a:endParaRPr kumimoji="1" lang="ja-JP" altLang="en-US" dirty="0"/>
          </a:p>
        </p:txBody>
      </p:sp>
    </p:spTree>
    <p:extLst>
      <p:ext uri="{BB962C8B-B14F-4D97-AF65-F5344CB8AC3E}">
        <p14:creationId xmlns:p14="http://schemas.microsoft.com/office/powerpoint/2010/main" val="127154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Fundamentals for achieving a PDCP-RLC split have already been standardized for LTE Dual Connectivity, alternative 3C. Therefore this split option should be the most straight forward option to standardize and the incremental effort required to standardize it should be relatively small. [Further study needed for C-plane] </a:t>
            </a:r>
          </a:p>
          <a:p>
            <a:pPr lvl="1">
              <a:buFont typeface="+mj-lt"/>
              <a:buAutoNum type="arabicPeriod"/>
            </a:pPr>
            <a:r>
              <a:rPr lang="en-US" altLang="ja-JP" sz="1200" dirty="0" smtClean="0"/>
              <a:t>The alignment between LTE-NR tight interworking and functional split may be beneficial at least in user-plane, considering migration</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No particular questions from RAN3 to RAN2</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9</a:t>
            </a:r>
            <a:endParaRPr kumimoji="1" lang="ja-JP" altLang="en-US" dirty="0"/>
          </a:p>
        </p:txBody>
      </p:sp>
    </p:spTree>
    <p:extLst>
      <p:ext uri="{BB962C8B-B14F-4D97-AF65-F5344CB8AC3E}">
        <p14:creationId xmlns:p14="http://schemas.microsoft.com/office/powerpoint/2010/main" val="236255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1411</TotalTime>
  <Words>984</Words>
  <Application>Microsoft Office PowerPoint</Application>
  <PresentationFormat>画面に合わせる (4:3)</PresentationFormat>
  <Paragraphs>84</Paragraphs>
  <Slides>10</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10</vt:i4>
      </vt:variant>
    </vt:vector>
  </HeadingPairs>
  <TitlesOfParts>
    <vt:vector size="12" baseType="lpstr">
      <vt:lpstr>Office ​​テーマ</vt:lpstr>
      <vt:lpstr>Visio.Drawing.11</vt:lpstr>
      <vt:lpstr>Summary of RAN3 status on CU-DU split Option 2 and Option 3, and questions/issues for RAN2</vt:lpstr>
      <vt:lpstr>Introduction</vt:lpstr>
      <vt:lpstr>Description of Option 2 (PDCP/RLC split)</vt:lpstr>
      <vt:lpstr>Description of Option 2 (PDCP/RLC split)</vt:lpstr>
      <vt:lpstr>Possible impact on NR UP stack with Option 2</vt:lpstr>
      <vt:lpstr>Description of Option 3 (High RLC/Low RLC split)</vt:lpstr>
      <vt:lpstr>Description of Option 3 (High RLC/Low RLC split)</vt:lpstr>
      <vt:lpstr>Possible impact on NR UP stack with Option 3</vt:lpstr>
      <vt:lpstr>Benefits and drawbacks of Option 2</vt:lpstr>
      <vt:lpstr>Benefits and drawbacks of Option 3</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0172224</cp:lastModifiedBy>
  <cp:revision>75</cp:revision>
  <dcterms:created xsi:type="dcterms:W3CDTF">2016-05-13T07:37:30Z</dcterms:created>
  <dcterms:modified xsi:type="dcterms:W3CDTF">2017-01-18T05:12:40Z</dcterms:modified>
</cp:coreProperties>
</file>