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56" r:id="rId2"/>
    <p:sldId id="259" r:id="rId3"/>
    <p:sldId id="266" r:id="rId4"/>
    <p:sldId id="267" r:id="rId5"/>
    <p:sldId id="268" r:id="rId6"/>
    <p:sldId id="265" r:id="rId7"/>
    <p:sldId id="262" r:id="rId8"/>
    <p:sldId id="269" r:id="rId9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1474" autoAdjust="0"/>
  </p:normalViewPr>
  <p:slideViewPr>
    <p:cSldViewPr>
      <p:cViewPr varScale="1">
        <p:scale>
          <a:sx n="88" d="100"/>
          <a:sy n="88" d="100"/>
        </p:scale>
        <p:origin x="-1290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14FC0A1-FA87-468F-8BD5-7EBE30A0477B}" type="datetimeFigureOut">
              <a:rPr kumimoji="1" lang="ja-JP" altLang="en-US" smtClean="0"/>
              <a:t>2016/5/25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70C8654-E8E6-4565-9681-579164EBA6A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246418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マスター サブタイトルの書式設定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7DDF53-C237-45F1-8C53-7FDF828AEB4E}" type="datetimeFigureOut">
              <a:rPr kumimoji="1" lang="ja-JP" altLang="en-US" smtClean="0"/>
              <a:t>2016/5/25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53EA79-FE82-48E2-BD53-BCA39ED27D1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39436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7DDF53-C237-45F1-8C53-7FDF828AEB4E}" type="datetimeFigureOut">
              <a:rPr kumimoji="1" lang="ja-JP" altLang="en-US" smtClean="0"/>
              <a:t>2016/5/25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53EA79-FE82-48E2-BD53-BCA39ED27D1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709688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7DDF53-C237-45F1-8C53-7FDF828AEB4E}" type="datetimeFigureOut">
              <a:rPr kumimoji="1" lang="ja-JP" altLang="en-US" smtClean="0"/>
              <a:t>2016/5/25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53EA79-FE82-48E2-BD53-BCA39ED27D1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660980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7DDF53-C237-45F1-8C53-7FDF828AEB4E}" type="datetimeFigureOut">
              <a:rPr kumimoji="1" lang="ja-JP" altLang="en-US" smtClean="0"/>
              <a:t>2016/5/25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53EA79-FE82-48E2-BD53-BCA39ED27D1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570827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7DDF53-C237-45F1-8C53-7FDF828AEB4E}" type="datetimeFigureOut">
              <a:rPr kumimoji="1" lang="ja-JP" altLang="en-US" smtClean="0"/>
              <a:t>2016/5/25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53EA79-FE82-48E2-BD53-BCA39ED27D1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366657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7DDF53-C237-45F1-8C53-7FDF828AEB4E}" type="datetimeFigureOut">
              <a:rPr kumimoji="1" lang="ja-JP" altLang="en-US" smtClean="0"/>
              <a:t>2016/5/25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53EA79-FE82-48E2-BD53-BCA39ED27D1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376022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7DDF53-C237-45F1-8C53-7FDF828AEB4E}" type="datetimeFigureOut">
              <a:rPr kumimoji="1" lang="ja-JP" altLang="en-US" smtClean="0"/>
              <a:t>2016/5/25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53EA79-FE82-48E2-BD53-BCA39ED27D1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3693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7DDF53-C237-45F1-8C53-7FDF828AEB4E}" type="datetimeFigureOut">
              <a:rPr kumimoji="1" lang="ja-JP" altLang="en-US" smtClean="0"/>
              <a:t>2016/5/25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53EA79-FE82-48E2-BD53-BCA39ED27D1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506035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7DDF53-C237-45F1-8C53-7FDF828AEB4E}" type="datetimeFigureOut">
              <a:rPr kumimoji="1" lang="ja-JP" altLang="en-US" smtClean="0"/>
              <a:t>2016/5/25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53EA79-FE82-48E2-BD53-BCA39ED27D1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935953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7DDF53-C237-45F1-8C53-7FDF828AEB4E}" type="datetimeFigureOut">
              <a:rPr kumimoji="1" lang="ja-JP" altLang="en-US" smtClean="0"/>
              <a:t>2016/5/25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53EA79-FE82-48E2-BD53-BCA39ED27D1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207345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7DDF53-C237-45F1-8C53-7FDF828AEB4E}" type="datetimeFigureOut">
              <a:rPr kumimoji="1" lang="ja-JP" altLang="en-US" smtClean="0"/>
              <a:t>2016/5/25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53EA79-FE82-48E2-BD53-BCA39ED27D1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082774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7DDF53-C237-45F1-8C53-7FDF828AEB4E}" type="datetimeFigureOut">
              <a:rPr kumimoji="1" lang="ja-JP" altLang="en-US" smtClean="0"/>
              <a:t>2016/5/25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53EA79-FE82-48E2-BD53-BCA39ED27D1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415506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2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3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4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4" Type="http://schemas.openxmlformats.org/officeDocument/2006/relationships/image" Target="../media/image5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4" Type="http://schemas.openxmlformats.org/officeDocument/2006/relationships/image" Target="../media/image6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323528" y="2130425"/>
            <a:ext cx="8496622" cy="1874639"/>
          </a:xfrm>
        </p:spPr>
        <p:txBody>
          <a:bodyPr>
            <a:normAutofit fontScale="90000"/>
          </a:bodyPr>
          <a:lstStyle/>
          <a:p>
            <a:r>
              <a:rPr lang="en-US" altLang="ja-JP" dirty="0" smtClean="0"/>
              <a:t>RAN2 status on NR study</a:t>
            </a:r>
            <a:br>
              <a:rPr lang="en-US" altLang="ja-JP" dirty="0" smtClean="0"/>
            </a:br>
            <a:r>
              <a:rPr lang="en-US" altLang="ja-JP" dirty="0" smtClean="0"/>
              <a:t>– Rapporteur input to SA2/RAN3 joint session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4437112"/>
            <a:ext cx="6400800" cy="1752600"/>
          </a:xfrm>
        </p:spPr>
        <p:txBody>
          <a:bodyPr/>
          <a:lstStyle/>
          <a:p>
            <a:r>
              <a:rPr kumimoji="1" lang="en-US" altLang="ja-JP" dirty="0" smtClean="0">
                <a:solidFill>
                  <a:schemeClr val="tx1"/>
                </a:solidFill>
              </a:rPr>
              <a:t>NTT DOCOMO, INC. (Rapporteur)</a:t>
            </a:r>
          </a:p>
        </p:txBody>
      </p:sp>
      <p:sp>
        <p:nvSpPr>
          <p:cNvPr id="6" name="正方形/長方形 3"/>
          <p:cNvSpPr>
            <a:spLocks noChangeArrowheads="1"/>
          </p:cNvSpPr>
          <p:nvPr/>
        </p:nvSpPr>
        <p:spPr bwMode="auto">
          <a:xfrm>
            <a:off x="6875463" y="260350"/>
            <a:ext cx="1944687" cy="400110"/>
          </a:xfrm>
          <a:prstGeom prst="rect">
            <a:avLst/>
          </a:prstGeom>
          <a:solidFill>
            <a:sysClr val="window" lastClr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tabLst>
                <a:tab pos="1260475" algn="l"/>
              </a:tabLst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tabLst>
                <a:tab pos="1260475" algn="l"/>
              </a:tabLst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tabLst>
                <a:tab pos="1260475" algn="l"/>
              </a:tabLst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tabLst>
                <a:tab pos="1260475" algn="l"/>
              </a:tabLst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tabLst>
                <a:tab pos="1260475" algn="l"/>
              </a:tabLst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1260475" algn="l"/>
              </a:tabLst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1260475" algn="l"/>
              </a:tabLst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1260475" algn="l"/>
              </a:tabLst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1260475" algn="l"/>
              </a:tabLst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9pPr>
          </a:lstStyle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900"/>
              </a:spcAft>
              <a:buClrTx/>
              <a:buSzTx/>
              <a:buFontTx/>
              <a:buNone/>
              <a:tabLst>
                <a:tab pos="1260475" algn="l"/>
              </a:tabLst>
              <a:defRPr/>
            </a:pPr>
            <a:r>
              <a:rPr kumimoji="1" lang="en-GB" altLang="zh-CN" sz="20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pitchFamily="34" charset="-128"/>
              </a:rPr>
              <a:t>R2-164501</a:t>
            </a:r>
            <a:endParaRPr kumimoji="1" lang="en-GB" altLang="zh-CN" sz="20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ＭＳ Ｐゴシック" pitchFamily="34" charset="-128"/>
            </a:endParaRPr>
          </a:p>
        </p:txBody>
      </p:sp>
      <p:sp>
        <p:nvSpPr>
          <p:cNvPr id="7" name="正方形/長方形 6"/>
          <p:cNvSpPr>
            <a:spLocks noChangeArrowheads="1"/>
          </p:cNvSpPr>
          <p:nvPr/>
        </p:nvSpPr>
        <p:spPr bwMode="auto">
          <a:xfrm>
            <a:off x="207963" y="188913"/>
            <a:ext cx="5400675" cy="823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tabLst>
                <a:tab pos="1260475" algn="l"/>
              </a:tabLst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tabLst>
                <a:tab pos="1260475" algn="l"/>
              </a:tabLst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tabLst>
                <a:tab pos="1260475" algn="l"/>
              </a:tabLst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tabLst>
                <a:tab pos="1260475" algn="l"/>
              </a:tabLst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tabLst>
                <a:tab pos="1260475" algn="l"/>
              </a:tabLst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1260475" algn="l"/>
              </a:tabLst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1260475" algn="l"/>
              </a:tabLst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1260475" algn="l"/>
              </a:tabLst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1260475" algn="l"/>
              </a:tabLst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ts val="900"/>
              </a:spcAft>
              <a:buFontTx/>
              <a:buNone/>
            </a:pPr>
            <a:r>
              <a:rPr lang="en-GB" altLang="zh-CN" sz="2000" dirty="0">
                <a:solidFill>
                  <a:prstClr val="black"/>
                </a:solidFill>
                <a:ea typeface="Batang" pitchFamily="18" charset="-127"/>
                <a:cs typeface="Times New Roman" pitchFamily="18" charset="0"/>
              </a:rPr>
              <a:t>TSG RAN </a:t>
            </a:r>
            <a:r>
              <a:rPr lang="en-GB" altLang="zh-CN" sz="2000" dirty="0" smtClean="0">
                <a:solidFill>
                  <a:prstClr val="black"/>
                </a:solidFill>
                <a:ea typeface="Batang" pitchFamily="18" charset="-127"/>
                <a:cs typeface="Times New Roman" pitchFamily="18" charset="0"/>
              </a:rPr>
              <a:t>WG2 meeting #</a:t>
            </a:r>
            <a:r>
              <a:rPr lang="en-US" altLang="zh-CN" sz="2000" dirty="0" smtClean="0">
                <a:solidFill>
                  <a:prstClr val="black"/>
                </a:solidFill>
                <a:ea typeface="Batang" pitchFamily="18" charset="-127"/>
                <a:cs typeface="Times New Roman" pitchFamily="18" charset="0"/>
              </a:rPr>
              <a:t>94</a:t>
            </a:r>
            <a:endParaRPr lang="en-GB" altLang="zh-CN" sz="2000" dirty="0">
              <a:solidFill>
                <a:prstClr val="black"/>
              </a:solidFill>
              <a:ea typeface="Batang" pitchFamily="18" charset="-127"/>
              <a:cs typeface="Times New Roman" pitchFamily="18" charset="0"/>
            </a:endParaRP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sv-SE" altLang="ja-JP" sz="2000" dirty="0" smtClean="0">
                <a:solidFill>
                  <a:prstClr val="black"/>
                </a:solidFill>
                <a:ea typeface="Batang" pitchFamily="18" charset="-127"/>
                <a:cs typeface="Times New Roman" pitchFamily="18" charset="0"/>
              </a:rPr>
              <a:t>23-27 May 2016, Nanjing, China</a:t>
            </a:r>
            <a:endParaRPr lang="sv-SE" altLang="ja-JP" sz="2000" dirty="0">
              <a:solidFill>
                <a:prstClr val="black"/>
              </a:solidFill>
              <a:ea typeface="Batang" pitchFamily="18" charset="-127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557369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 smtClean="0"/>
              <a:t>RAN2 input to the joint session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51520" y="1600200"/>
            <a:ext cx="8568952" cy="4525963"/>
          </a:xfrm>
        </p:spPr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altLang="ja-JP" dirty="0" smtClean="0"/>
              <a:t>CN-RAN connection</a:t>
            </a:r>
          </a:p>
          <a:p>
            <a:pPr marL="914400" lvl="1" indent="-514350">
              <a:buFont typeface="Arial" panose="020B0604020202020204" pitchFamily="34" charset="0"/>
              <a:buChar char="‒"/>
            </a:pPr>
            <a:r>
              <a:rPr lang="en-US" altLang="ja-JP" dirty="0" smtClean="0"/>
              <a:t>The latest status on potential deployment scenarios is reported.</a:t>
            </a:r>
          </a:p>
          <a:p>
            <a:pPr marL="514350" indent="-514350">
              <a:buFont typeface="+mj-lt"/>
              <a:buAutoNum type="arabicPeriod"/>
            </a:pPr>
            <a:r>
              <a:rPr lang="en-US" altLang="ja-JP" dirty="0" smtClean="0">
                <a:solidFill>
                  <a:schemeClr val="bg1">
                    <a:lumMod val="50000"/>
                  </a:schemeClr>
                </a:solidFill>
              </a:rPr>
              <a:t>CN-RAN functional split (*)</a:t>
            </a:r>
          </a:p>
          <a:p>
            <a:pPr marL="514350" indent="-514350">
              <a:buFont typeface="+mj-lt"/>
              <a:buAutoNum type="arabicPeriod"/>
            </a:pPr>
            <a:r>
              <a:rPr lang="en-US" altLang="ja-JP" dirty="0" smtClean="0">
                <a:solidFill>
                  <a:schemeClr val="bg1">
                    <a:lumMod val="50000"/>
                  </a:schemeClr>
                </a:solidFill>
              </a:rPr>
              <a:t>NW slicing (*)</a:t>
            </a:r>
          </a:p>
          <a:p>
            <a:pPr marL="0" indent="0">
              <a:buNone/>
            </a:pPr>
            <a:endParaRPr lang="en-US" altLang="ja-JP" dirty="0">
              <a:solidFill>
                <a:schemeClr val="bg1">
                  <a:lumMod val="50000"/>
                </a:schemeClr>
              </a:solidFill>
            </a:endParaRPr>
          </a:p>
          <a:p>
            <a:pPr marL="0" indent="0">
              <a:buNone/>
            </a:pPr>
            <a:r>
              <a:rPr lang="en-US" altLang="ja-JP" sz="2000" dirty="0" smtClean="0">
                <a:solidFill>
                  <a:schemeClr val="bg1">
                    <a:lumMod val="50000"/>
                  </a:schemeClr>
                </a:solidFill>
              </a:rPr>
              <a:t>(*) Not reported since these topics were not discussed sufficiently to provide RAN2 views.</a:t>
            </a:r>
          </a:p>
        </p:txBody>
      </p:sp>
    </p:spTree>
    <p:extLst>
      <p:ext uri="{BB962C8B-B14F-4D97-AF65-F5344CB8AC3E}">
        <p14:creationId xmlns:p14="http://schemas.microsoft.com/office/powerpoint/2010/main" val="81208866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kumimoji="1" lang="en-US" altLang="ja-JP" dirty="0" smtClean="0"/>
              <a:t>Deployment scenarios for LTE-NR DC or CA</a:t>
            </a:r>
            <a:endParaRPr kumimoji="1" lang="ja-JP" altLang="en-US" strike="sngStrike" dirty="0">
              <a:solidFill>
                <a:srgbClr val="FF0000"/>
              </a:solidFill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79512" y="1456185"/>
            <a:ext cx="8712968" cy="3052935"/>
          </a:xfrm>
        </p:spPr>
        <p:txBody>
          <a:bodyPr>
            <a:normAutofit fontScale="92500" lnSpcReduction="10000"/>
          </a:bodyPr>
          <a:lstStyle/>
          <a:p>
            <a:r>
              <a:rPr kumimoji="1" lang="en-US" altLang="ja-JP" dirty="0" smtClean="0"/>
              <a:t>The following scenarios were agreed.</a:t>
            </a:r>
          </a:p>
          <a:p>
            <a:pPr marL="971550" lvl="1" indent="-514350">
              <a:buFont typeface="+mj-lt"/>
              <a:buAutoNum type="arabicPeriod"/>
            </a:pPr>
            <a:r>
              <a:rPr lang="en-US" altLang="ja-JP" dirty="0"/>
              <a:t>NR tightly integrated in LTE via </a:t>
            </a:r>
            <a:r>
              <a:rPr lang="en-US" altLang="ja-JP" dirty="0" smtClean="0"/>
              <a:t>EPC.</a:t>
            </a:r>
            <a:endParaRPr lang="en-US" altLang="ja-JP" dirty="0"/>
          </a:p>
          <a:p>
            <a:pPr marL="971550" lvl="1" indent="-514350">
              <a:buFont typeface="+mj-lt"/>
              <a:buAutoNum type="arabicPeriod"/>
            </a:pPr>
            <a:r>
              <a:rPr lang="en-US" altLang="ja-JP" dirty="0"/>
              <a:t>LTE tightly integrated in NR via </a:t>
            </a:r>
            <a:r>
              <a:rPr lang="en-US" altLang="ja-JP" dirty="0" err="1" smtClean="0"/>
              <a:t>NextGen</a:t>
            </a:r>
            <a:r>
              <a:rPr lang="en-US" altLang="ja-JP" dirty="0" smtClean="0"/>
              <a:t> Core.</a:t>
            </a:r>
            <a:endParaRPr lang="en-US" altLang="ja-JP" dirty="0"/>
          </a:p>
          <a:p>
            <a:pPr marL="971550" lvl="1" indent="-514350">
              <a:buFont typeface="+mj-lt"/>
              <a:buAutoNum type="arabicPeriod"/>
            </a:pPr>
            <a:r>
              <a:rPr lang="en-US" altLang="ja-JP" dirty="0"/>
              <a:t>NR tightly integrated in LTE via </a:t>
            </a:r>
            <a:r>
              <a:rPr lang="en-US" altLang="ja-JP" dirty="0" err="1" smtClean="0"/>
              <a:t>NextGen</a:t>
            </a:r>
            <a:r>
              <a:rPr lang="en-US" altLang="ja-JP" dirty="0" smtClean="0"/>
              <a:t> Core.</a:t>
            </a:r>
            <a:endParaRPr lang="en-US" altLang="ja-JP" dirty="0" smtClean="0">
              <a:solidFill>
                <a:schemeClr val="bg1">
                  <a:lumMod val="50000"/>
                </a:schemeClr>
              </a:solidFill>
            </a:endParaRPr>
          </a:p>
          <a:p>
            <a:pPr marL="571500" indent="-514350"/>
            <a:endParaRPr lang="en-US" altLang="ja-JP" dirty="0" smtClean="0"/>
          </a:p>
          <a:p>
            <a:pPr marL="571500" indent="-514350"/>
            <a:r>
              <a:rPr lang="en-US" altLang="ja-JP" dirty="0" smtClean="0"/>
              <a:t>For all scenarios U-plane data is split at CN or RAN.</a:t>
            </a:r>
            <a:endParaRPr lang="ja-JP" altLang="en-US" dirty="0"/>
          </a:p>
        </p:txBody>
      </p:sp>
      <p:graphicFrame>
        <p:nvGraphicFramePr>
          <p:cNvPr id="4" name="オブジェクト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16619914"/>
              </p:ext>
            </p:extLst>
          </p:nvPr>
        </p:nvGraphicFramePr>
        <p:xfrm>
          <a:off x="269875" y="4292600"/>
          <a:ext cx="8475663" cy="24495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63" name="Visio" r:id="rId3" imgW="8137728" imgH="2350698" progId="Visio.Drawing.11">
                  <p:embed/>
                </p:oleObj>
              </mc:Choice>
              <mc:Fallback>
                <p:oleObj name="Visio" r:id="rId3" imgW="8137728" imgH="2350698" progId="Visio.Drawing.1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9875" y="4292600"/>
                        <a:ext cx="8475663" cy="24495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8849807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kumimoji="1" lang="en-US" altLang="ja-JP" dirty="0" smtClean="0"/>
              <a:t>Deployment scenarios for standalone NR</a:t>
            </a:r>
            <a:endParaRPr kumimoji="1" lang="ja-JP" altLang="en-US" strike="sngStrike" dirty="0">
              <a:solidFill>
                <a:srgbClr val="FF0000"/>
              </a:solidFill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51520" y="1600200"/>
            <a:ext cx="8435280" cy="3340967"/>
          </a:xfrm>
        </p:spPr>
        <p:txBody>
          <a:bodyPr>
            <a:normAutofit/>
          </a:bodyPr>
          <a:lstStyle/>
          <a:p>
            <a:r>
              <a:rPr lang="en-US" altLang="ja-JP" dirty="0"/>
              <a:t>The following scenarios were agreed</a:t>
            </a:r>
            <a:r>
              <a:rPr lang="en-US" altLang="ja-JP" dirty="0" smtClean="0"/>
              <a:t>.</a:t>
            </a:r>
          </a:p>
          <a:p>
            <a:pPr marL="0" indent="0">
              <a:buNone/>
            </a:pPr>
            <a:r>
              <a:rPr lang="en-US" altLang="ja-JP" dirty="0"/>
              <a:t> </a:t>
            </a:r>
            <a:r>
              <a:rPr lang="en-US" altLang="ja-JP" dirty="0" smtClean="0"/>
              <a:t>    </a:t>
            </a:r>
            <a:r>
              <a:rPr lang="en-US" altLang="ja-JP" u="sng" dirty="0" smtClean="0"/>
              <a:t>For single RAT operation:</a:t>
            </a:r>
          </a:p>
          <a:p>
            <a:pPr marL="971550" lvl="1" indent="-514350">
              <a:buFont typeface="+mj-lt"/>
              <a:buAutoNum type="arabicPeriod"/>
            </a:pPr>
            <a:r>
              <a:rPr lang="en-US" altLang="ja-JP" dirty="0" smtClean="0"/>
              <a:t>NR node B is connected to NG Core.</a:t>
            </a:r>
          </a:p>
          <a:p>
            <a:pPr marL="971550" lvl="1" indent="-514350">
              <a:buFont typeface="+mj-lt"/>
              <a:buAutoNum type="arabicPeriod"/>
            </a:pPr>
            <a:r>
              <a:rPr lang="en-US" altLang="ja-JP" dirty="0" smtClean="0"/>
              <a:t>LTE </a:t>
            </a:r>
            <a:r>
              <a:rPr lang="en-US" altLang="ja-JP" dirty="0" err="1" smtClean="0"/>
              <a:t>eNB</a:t>
            </a:r>
            <a:r>
              <a:rPr lang="en-US" altLang="ja-JP" dirty="0" smtClean="0"/>
              <a:t> is connected to NG Core (or EPC as today).</a:t>
            </a:r>
          </a:p>
        </p:txBody>
      </p:sp>
      <p:graphicFrame>
        <p:nvGraphicFramePr>
          <p:cNvPr id="4" name="オブジェクト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37048546"/>
              </p:ext>
            </p:extLst>
          </p:nvPr>
        </p:nvGraphicFramePr>
        <p:xfrm>
          <a:off x="1551066" y="3933056"/>
          <a:ext cx="5757238" cy="272764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85" name="Visio" r:id="rId3" imgW="4600913" imgH="2183022" progId="Visio.Drawing.11">
                  <p:embed/>
                </p:oleObj>
              </mc:Choice>
              <mc:Fallback>
                <p:oleObj name="Visio" r:id="rId3" imgW="4600913" imgH="2183022" progId="Visio.Drawing.1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51066" y="3933056"/>
                        <a:ext cx="5757238" cy="272764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99526191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kumimoji="1" lang="en-US" altLang="ja-JP" dirty="0" smtClean="0"/>
              <a:t>Deployment scenarios for standalone NR and LTE Mobility</a:t>
            </a:r>
            <a:endParaRPr kumimoji="1" lang="ja-JP" altLang="en-US" strike="sngStrike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51520" y="1340768"/>
            <a:ext cx="8640960" cy="3384375"/>
          </a:xfrm>
        </p:spPr>
        <p:txBody>
          <a:bodyPr>
            <a:normAutofit/>
          </a:bodyPr>
          <a:lstStyle/>
          <a:p>
            <a:r>
              <a:rPr lang="en-US" altLang="ja-JP" dirty="0"/>
              <a:t>The following scenarios were agreed</a:t>
            </a:r>
            <a:r>
              <a:rPr lang="en-US" altLang="ja-JP" dirty="0" smtClean="0"/>
              <a:t>.</a:t>
            </a:r>
            <a:endParaRPr lang="en-US" altLang="ja-JP" u="sng" strike="sngStrike" dirty="0" smtClean="0">
              <a:solidFill>
                <a:srgbClr val="FF0000"/>
              </a:solidFill>
            </a:endParaRPr>
          </a:p>
          <a:p>
            <a:pPr marL="971550" lvl="1" indent="-514350">
              <a:buFont typeface="+mj-lt"/>
              <a:buAutoNum type="arabicPeriod"/>
            </a:pPr>
            <a:r>
              <a:rPr lang="en-US" altLang="ja-JP" dirty="0" smtClean="0"/>
              <a:t>LTE </a:t>
            </a:r>
            <a:r>
              <a:rPr lang="en-US" altLang="ja-JP" dirty="0" err="1" smtClean="0"/>
              <a:t>eNB</a:t>
            </a:r>
            <a:r>
              <a:rPr lang="en-US" altLang="ja-JP" dirty="0" smtClean="0"/>
              <a:t> </a:t>
            </a:r>
            <a:r>
              <a:rPr lang="en-US" altLang="ja-JP" dirty="0"/>
              <a:t>is connected to EPC and NR Node B is connected to </a:t>
            </a:r>
            <a:r>
              <a:rPr lang="en-US" altLang="ja-JP" dirty="0" err="1" smtClean="0"/>
              <a:t>NextGen</a:t>
            </a:r>
            <a:r>
              <a:rPr lang="en-US" altLang="ja-JP" dirty="0" smtClean="0"/>
              <a:t> Core.</a:t>
            </a:r>
          </a:p>
          <a:p>
            <a:pPr marL="971550" lvl="1" indent="-514350">
              <a:buFont typeface="+mj-lt"/>
              <a:buAutoNum type="arabicPeriod"/>
            </a:pPr>
            <a:r>
              <a:rPr lang="en-US" altLang="ja-JP" dirty="0" smtClean="0"/>
              <a:t>Both </a:t>
            </a:r>
            <a:r>
              <a:rPr lang="en-US" altLang="ja-JP" dirty="0"/>
              <a:t>LTE </a:t>
            </a:r>
            <a:r>
              <a:rPr lang="en-US" altLang="ja-JP" dirty="0" err="1"/>
              <a:t>eNB</a:t>
            </a:r>
            <a:r>
              <a:rPr lang="en-US" altLang="ja-JP" dirty="0"/>
              <a:t> and NR Node B are connected to </a:t>
            </a:r>
            <a:r>
              <a:rPr lang="en-US" altLang="ja-JP" dirty="0" err="1" smtClean="0"/>
              <a:t>NextGen</a:t>
            </a:r>
            <a:r>
              <a:rPr lang="en-US" altLang="ja-JP" dirty="0" smtClean="0"/>
              <a:t> Core.</a:t>
            </a: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/>
          </a:p>
        </p:txBody>
      </p:sp>
      <p:graphicFrame>
        <p:nvGraphicFramePr>
          <p:cNvPr id="5" name="オブジェクト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05022781"/>
              </p:ext>
            </p:extLst>
          </p:nvPr>
        </p:nvGraphicFramePr>
        <p:xfrm>
          <a:off x="1979712" y="3798325"/>
          <a:ext cx="5024804" cy="265722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10" name="Visio" r:id="rId3" imgW="4853291" imgH="2572020" progId="Visio.Drawing.11">
                  <p:embed/>
                </p:oleObj>
              </mc:Choice>
              <mc:Fallback>
                <p:oleObj name="Visio" r:id="rId3" imgW="4853291" imgH="2572020" progId="Visio.Drawing.1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79712" y="3798325"/>
                        <a:ext cx="5024804" cy="2657227"/>
                      </a:xfrm>
                      <a:prstGeom prst="rect">
                        <a:avLst/>
                      </a:prstGeom>
                      <a:noFill/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テキスト ボックス 5"/>
          <p:cNvSpPr txBox="1"/>
          <p:nvPr/>
        </p:nvSpPr>
        <p:spPr>
          <a:xfrm>
            <a:off x="2267744" y="6474822"/>
            <a:ext cx="676875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600" dirty="0" smtClean="0"/>
              <a:t>Dash line: direct IF between LTE </a:t>
            </a:r>
            <a:r>
              <a:rPr kumimoji="1" lang="en-US" altLang="ja-JP" sz="1600" dirty="0" err="1" smtClean="0"/>
              <a:t>eNB</a:t>
            </a:r>
            <a:r>
              <a:rPr kumimoji="1" lang="en-US" altLang="ja-JP" sz="1600" dirty="0" smtClean="0"/>
              <a:t> and NR Node may or may not be present.</a:t>
            </a:r>
            <a:endParaRPr kumimoji="1" lang="ja-JP" altLang="en-US" sz="1600" dirty="0"/>
          </a:p>
        </p:txBody>
      </p:sp>
    </p:spTree>
    <p:extLst>
      <p:ext uri="{BB962C8B-B14F-4D97-AF65-F5344CB8AC3E}">
        <p14:creationId xmlns:p14="http://schemas.microsoft.com/office/powerpoint/2010/main" val="418275892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kumimoji="1" lang="en-US" altLang="ja-JP" dirty="0" smtClean="0"/>
              <a:t>Deployment scenarios for NR-WLAN interworking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95536" y="1456185"/>
            <a:ext cx="8229600" cy="3052935"/>
          </a:xfrm>
        </p:spPr>
        <p:txBody>
          <a:bodyPr>
            <a:normAutofit/>
          </a:bodyPr>
          <a:lstStyle/>
          <a:p>
            <a:r>
              <a:rPr kumimoji="1" lang="en-US" altLang="ja-JP" dirty="0" smtClean="0"/>
              <a:t>The following scenarios was agreed.</a:t>
            </a:r>
            <a:endParaRPr kumimoji="1" lang="en-US" altLang="ja-JP" dirty="0" smtClean="0">
              <a:solidFill>
                <a:schemeClr val="bg1">
                  <a:lumMod val="50000"/>
                </a:schemeClr>
              </a:solidFill>
            </a:endParaRPr>
          </a:p>
          <a:p>
            <a:pPr marL="971550" lvl="1" indent="-514350">
              <a:buFont typeface="+mj-lt"/>
              <a:buAutoNum type="arabicPeriod"/>
            </a:pPr>
            <a:r>
              <a:rPr lang="en-US" altLang="ja-JP" dirty="0" smtClean="0"/>
              <a:t>WLAN integration with NR</a:t>
            </a:r>
            <a:endParaRPr lang="en-US" altLang="ja-JP" dirty="0"/>
          </a:p>
          <a:p>
            <a:pPr marL="571500" indent="-514350"/>
            <a:endParaRPr lang="en-US" altLang="ja-JP" dirty="0" smtClean="0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/>
          </a:p>
        </p:txBody>
      </p:sp>
      <p:graphicFrame>
        <p:nvGraphicFramePr>
          <p:cNvPr id="7" name="オブジェクト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79584719"/>
              </p:ext>
            </p:extLst>
          </p:nvPr>
        </p:nvGraphicFramePr>
        <p:xfrm>
          <a:off x="2555776" y="2996952"/>
          <a:ext cx="3410014" cy="325405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51" name="Visio" r:id="rId3" imgW="2386789" imgH="2273330" progId="Visio.Drawing.11">
                  <p:embed/>
                </p:oleObj>
              </mc:Choice>
              <mc:Fallback>
                <p:oleObj name="Visio" r:id="rId3" imgW="2386789" imgH="2273330" progId="Visio.Drawing.11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55776" y="2996952"/>
                        <a:ext cx="3410014" cy="3254053"/>
                      </a:xfrm>
                      <a:prstGeom prst="rect">
                        <a:avLst/>
                      </a:prstGeom>
                      <a:noFill/>
                      <a:extLst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86095604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51520" y="274638"/>
            <a:ext cx="8640960" cy="1143000"/>
          </a:xfrm>
        </p:spPr>
        <p:txBody>
          <a:bodyPr>
            <a:normAutofit fontScale="90000"/>
          </a:bodyPr>
          <a:lstStyle/>
          <a:p>
            <a:r>
              <a:rPr kumimoji="1" lang="en-US" altLang="ja-JP" dirty="0" smtClean="0"/>
              <a:t>Discussion point in the joint session (1/2)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5400600"/>
          </a:xfrm>
        </p:spPr>
        <p:txBody>
          <a:bodyPr/>
          <a:lstStyle/>
          <a:p>
            <a:pPr>
              <a:buFont typeface="Wingdings" panose="05000000000000000000" pitchFamily="2" charset="2"/>
              <a:buChar char="n"/>
            </a:pPr>
            <a:r>
              <a:rPr kumimoji="1" lang="en-US" altLang="ja-JP" dirty="0" smtClean="0"/>
              <a:t>Connection to EPC is considered as a potential scenario </a:t>
            </a:r>
            <a:r>
              <a:rPr lang="en-US" altLang="ja-JP" dirty="0" smtClean="0"/>
              <a:t>on</a:t>
            </a:r>
            <a:r>
              <a:rPr kumimoji="1" lang="en-US" altLang="ja-JP" dirty="0" smtClean="0"/>
              <a:t> LTE-NR tight interworking for aggregation below.</a:t>
            </a:r>
          </a:p>
          <a:p>
            <a:pPr marL="914400" lvl="1" indent="-514350">
              <a:buFont typeface="Arial" panose="020B0604020202020204" pitchFamily="34" charset="0"/>
              <a:buChar char="‒"/>
            </a:pPr>
            <a:r>
              <a:rPr lang="en-US" altLang="ja-JP" dirty="0"/>
              <a:t>NR tightly integrated in LTE via EPC</a:t>
            </a:r>
            <a:r>
              <a:rPr lang="en-US" altLang="ja-JP" dirty="0" smtClean="0"/>
              <a:t>.</a:t>
            </a:r>
            <a:endParaRPr kumimoji="1" lang="en-US" altLang="ja-JP" dirty="0" smtClean="0"/>
          </a:p>
          <a:p>
            <a:pPr marL="514350" indent="-514350">
              <a:buFont typeface="+mj-lt"/>
              <a:buAutoNum type="arabicPeriod"/>
            </a:pPr>
            <a:endParaRPr lang="en-US" altLang="ja-JP" dirty="0" smtClean="0"/>
          </a:p>
          <a:p>
            <a:pPr marL="514350" indent="-514350">
              <a:buFont typeface="+mj-lt"/>
              <a:buAutoNum type="arabicPeriod"/>
            </a:pPr>
            <a:endParaRPr lang="en-US" altLang="ja-JP" dirty="0"/>
          </a:p>
          <a:p>
            <a:pPr marL="514350" indent="-514350">
              <a:buFont typeface="+mj-lt"/>
              <a:buAutoNum type="arabicPeriod"/>
            </a:pPr>
            <a:endParaRPr lang="en-US" altLang="ja-JP" dirty="0"/>
          </a:p>
          <a:p>
            <a:pPr>
              <a:buFont typeface="Wingdings" panose="05000000000000000000" pitchFamily="2" charset="2"/>
              <a:buChar char="n"/>
            </a:pPr>
            <a:r>
              <a:rPr kumimoji="1" lang="en-US" altLang="ja-JP" dirty="0" smtClean="0"/>
              <a:t>Proposed to discuss and confirm if the scenarios involved with EPC is supported.</a:t>
            </a:r>
            <a:endParaRPr kumimoji="1" lang="ja-JP" altLang="en-US" dirty="0"/>
          </a:p>
        </p:txBody>
      </p:sp>
      <p:graphicFrame>
        <p:nvGraphicFramePr>
          <p:cNvPr id="4" name="オブジェクト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3634801"/>
              </p:ext>
            </p:extLst>
          </p:nvPr>
        </p:nvGraphicFramePr>
        <p:xfrm>
          <a:off x="6048003" y="2852936"/>
          <a:ext cx="2484437" cy="24495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8" name="Visio" r:id="rId3" imgW="2386789" imgH="2350698" progId="Visio.Drawing.11">
                  <p:embed/>
                </p:oleObj>
              </mc:Choice>
              <mc:Fallback>
                <p:oleObj name="Visio" r:id="rId3" imgW="2386789" imgH="2350698" progId="Visio.Drawing.11">
                  <p:embed/>
                  <p:pic>
                    <p:nvPicPr>
                      <p:cNvPr id="0" name="オブジェクト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48003" y="2852936"/>
                        <a:ext cx="2484437" cy="24495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77392022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07504" y="274638"/>
            <a:ext cx="8928992" cy="1143000"/>
          </a:xfrm>
        </p:spPr>
        <p:txBody>
          <a:bodyPr>
            <a:normAutofit fontScale="90000"/>
          </a:bodyPr>
          <a:lstStyle/>
          <a:p>
            <a:r>
              <a:rPr kumimoji="1" lang="en-US" altLang="ja-JP" dirty="0" smtClean="0"/>
              <a:t>Discussion point in the joint session (2/2)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95536" y="1456185"/>
            <a:ext cx="8229600" cy="3052935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n"/>
            </a:pPr>
            <a:r>
              <a:rPr kumimoji="1" lang="en-US" altLang="ja-JP" dirty="0" smtClean="0"/>
              <a:t>A deployment scenario where WLAN connected directly to </a:t>
            </a:r>
            <a:r>
              <a:rPr kumimoji="1" lang="en-US" altLang="ja-JP" dirty="0" err="1" smtClean="0"/>
              <a:t>NextGen</a:t>
            </a:r>
            <a:r>
              <a:rPr kumimoji="1" lang="en-US" altLang="ja-JP" dirty="0" smtClean="0"/>
              <a:t> Core was discussed in RAN2.</a:t>
            </a:r>
            <a:endParaRPr lang="en-US" altLang="ja-JP" dirty="0" smtClean="0"/>
          </a:p>
          <a:p>
            <a:pPr>
              <a:buFont typeface="Wingdings" panose="05000000000000000000" pitchFamily="2" charset="2"/>
              <a:buChar char="n"/>
            </a:pPr>
            <a:r>
              <a:rPr lang="en-US" altLang="ja-JP" dirty="0" smtClean="0"/>
              <a:t>Proposed to discuss if there are any impacts on NR radio protocol design.</a:t>
            </a:r>
            <a:endParaRPr lang="en-US" altLang="ja-JP" dirty="0"/>
          </a:p>
          <a:p>
            <a:pPr marL="571500" indent="-514350"/>
            <a:endParaRPr lang="en-US" altLang="ja-JP" dirty="0" smtClean="0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/>
          </a:p>
        </p:txBody>
      </p:sp>
      <p:graphicFrame>
        <p:nvGraphicFramePr>
          <p:cNvPr id="7" name="オブジェクト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35936297"/>
              </p:ext>
            </p:extLst>
          </p:nvPr>
        </p:nvGraphicFramePr>
        <p:xfrm>
          <a:off x="5508104" y="3861048"/>
          <a:ext cx="3292798" cy="281054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24" name="Visio" r:id="rId3" imgW="2440832" imgH="2077618" progId="Visio.Drawing.11">
                  <p:embed/>
                </p:oleObj>
              </mc:Choice>
              <mc:Fallback>
                <p:oleObj name="Visio" r:id="rId3" imgW="2440832" imgH="2077618" progId="Visio.Drawing.1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08104" y="3861048"/>
                        <a:ext cx="3292798" cy="2810541"/>
                      </a:xfrm>
                      <a:prstGeom prst="rect">
                        <a:avLst/>
                      </a:prstGeom>
                      <a:noFill/>
                      <a:extLst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64133966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1170</TotalTime>
  <Words>319</Words>
  <Application>Microsoft Office PowerPoint</Application>
  <PresentationFormat>画面に合わせる (4:3)</PresentationFormat>
  <Paragraphs>42</Paragraphs>
  <Slides>8</Slides>
  <Notes>0</Notes>
  <HiddenSlides>0</HiddenSlides>
  <MMClips>0</MMClips>
  <ScaleCrop>false</ScaleCrop>
  <HeadingPairs>
    <vt:vector size="6" baseType="variant">
      <vt:variant>
        <vt:lpstr>テーマ</vt:lpstr>
      </vt:variant>
      <vt:variant>
        <vt:i4>1</vt:i4>
      </vt:variant>
      <vt:variant>
        <vt:lpstr>埋め込まれた OLE サーバー</vt:lpstr>
      </vt:variant>
      <vt:variant>
        <vt:i4>1</vt:i4>
      </vt:variant>
      <vt:variant>
        <vt:lpstr>スライド タイトル</vt:lpstr>
      </vt:variant>
      <vt:variant>
        <vt:i4>8</vt:i4>
      </vt:variant>
    </vt:vector>
  </HeadingPairs>
  <TitlesOfParts>
    <vt:vector size="10" baseType="lpstr">
      <vt:lpstr>Office ​​テーマ</vt:lpstr>
      <vt:lpstr>Visio</vt:lpstr>
      <vt:lpstr>RAN2 status on NR study – Rapporteur input to SA2/RAN3 joint session</vt:lpstr>
      <vt:lpstr>RAN2 input to the joint session</vt:lpstr>
      <vt:lpstr>Deployment scenarios for LTE-NR DC or CA</vt:lpstr>
      <vt:lpstr>Deployment scenarios for standalone NR</vt:lpstr>
      <vt:lpstr>Deployment scenarios for standalone NR and LTE Mobility</vt:lpstr>
      <vt:lpstr>Deployment scenarios for NR-WLAN interworking</vt:lpstr>
      <vt:lpstr>Discussion point in the joint session (1/2)</vt:lpstr>
      <vt:lpstr>Discussion point in the joint session (2/2)</vt:lpstr>
    </vt:vector>
  </TitlesOfParts>
  <Company>株式会社エヌ・ティ・ティ・ドコモ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NTT DOCOMO, INC.</dc:creator>
  <cp:lastModifiedBy>NTT DOCOMO, INC.</cp:lastModifiedBy>
  <cp:revision>74</cp:revision>
  <dcterms:created xsi:type="dcterms:W3CDTF">2015-06-15T19:39:43Z</dcterms:created>
  <dcterms:modified xsi:type="dcterms:W3CDTF">2016-05-25T09:54:38Z</dcterms:modified>
</cp:coreProperties>
</file>