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0" r:id="rId3"/>
    <p:sldId id="268" r:id="rId4"/>
    <p:sldId id="267" r:id="rId5"/>
    <p:sldId id="259" r:id="rId6"/>
    <p:sldId id="279" r:id="rId7"/>
    <p:sldId id="269" r:id="rId8"/>
    <p:sldId id="265" r:id="rId9"/>
    <p:sldId id="266" r:id="rId10"/>
    <p:sldId id="273" r:id="rId11"/>
    <p:sldId id="274" r:id="rId12"/>
    <p:sldId id="276" r:id="rId13"/>
    <p:sldId id="275" r:id="rId14"/>
    <p:sldId id="272" r:id="rId1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2F46C6BE-FF0E-4C00-A6E4-5575523B5515}">
          <p14:sldIdLst>
            <p14:sldId id="256"/>
            <p14:sldId id="260"/>
            <p14:sldId id="268"/>
            <p14:sldId id="267"/>
            <p14:sldId id="259"/>
            <p14:sldId id="279"/>
            <p14:sldId id="269"/>
            <p14:sldId id="265"/>
            <p14:sldId id="266"/>
            <p14:sldId id="273"/>
            <p14:sldId id="274"/>
            <p14:sldId id="276"/>
            <p14:sldId id="275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97" autoAdjust="0"/>
    <p:restoredTop sz="94706" autoAdjust="0"/>
  </p:normalViewPr>
  <p:slideViewPr>
    <p:cSldViewPr snapToGrid="0">
      <p:cViewPr>
        <p:scale>
          <a:sx n="100" d="100"/>
          <a:sy n="100" d="100"/>
        </p:scale>
        <p:origin x="456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2017/8/25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7.bin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5.png"/><Relationship Id="rId7" Type="http://schemas.openxmlformats.org/officeDocument/2006/relationships/image" Target="../media/image3.wmf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9.bin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on Remaining issues on DMRS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lang="en-US" altLang="ja-JP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Qualcomm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b="1" dirty="0"/>
              <a:t>3GPP TSG RAN WG1 Meeting #90                                            </a:t>
            </a:r>
            <a:r>
              <a:rPr lang="en-US" b="1" dirty="0" smtClean="0"/>
              <a:t>21</a:t>
            </a:r>
            <a:r>
              <a:rPr lang="en-US" b="1" baseline="30000" dirty="0" smtClean="0"/>
              <a:t>st</a:t>
            </a:r>
            <a:r>
              <a:rPr lang="en-US" b="1" dirty="0" smtClean="0"/>
              <a:t>  </a:t>
            </a:r>
            <a:r>
              <a:rPr lang="en-US" b="1" dirty="0"/>
              <a:t>– 25</a:t>
            </a:r>
            <a:r>
              <a:rPr lang="en-US" b="1" baseline="30000" dirty="0"/>
              <a:t>th</a:t>
            </a:r>
            <a:r>
              <a:rPr lang="en-US" b="1" dirty="0"/>
              <a:t>  August 2017</a:t>
            </a:r>
            <a:endParaRPr lang="en-US" dirty="0"/>
          </a:p>
          <a:p>
            <a:r>
              <a:rPr lang="en-US" b="1" dirty="0"/>
              <a:t>Prague, Czech </a:t>
            </a:r>
            <a:r>
              <a:rPr lang="en-US" b="1" dirty="0" smtClean="0"/>
              <a:t>Republic</a:t>
            </a:r>
          </a:p>
          <a:p>
            <a:r>
              <a:rPr lang="en-GB" b="1" dirty="0"/>
              <a:t>Agenda item:</a:t>
            </a:r>
            <a:r>
              <a:rPr lang="en-GB" dirty="0"/>
              <a:t>	</a:t>
            </a:r>
            <a:r>
              <a:rPr lang="en-GB" dirty="0" smtClean="0"/>
              <a:t>6.1.2.3.3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</a:t>
            </a:r>
            <a:r>
              <a:rPr lang="en-US" dirty="0"/>
              <a:t>1715261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32711" y="0"/>
            <a:ext cx="10515600" cy="554673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Summary – Performance 2 - Qualcomm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554673"/>
            <a:ext cx="11290696" cy="5756127"/>
          </a:xfrm>
        </p:spPr>
        <p:txBody>
          <a:bodyPr>
            <a:normAutofit lnSpcReduction="10000"/>
          </a:bodyPr>
          <a:lstStyle/>
          <a:p>
            <a:pPr lvl="0"/>
            <a:r>
              <a:rPr lang="en-US" i="1" dirty="0"/>
              <a:t>From R1-1713407:</a:t>
            </a:r>
            <a:endParaRPr lang="en-US" i="1" dirty="0" smtClean="0"/>
          </a:p>
          <a:p>
            <a:pPr lvl="1"/>
            <a:r>
              <a:rPr lang="en-US" i="1" dirty="0" smtClean="0"/>
              <a:t>At 500kmh, 30 KHz SCS, 250 Bits payload, TDL-C 1000nsec, 4 GHz carrier </a:t>
            </a:r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r>
              <a:rPr lang="en-US" i="1" dirty="0" smtClean="0"/>
              <a:t>It is proposed to use Alt.1 with 1-symbol</a:t>
            </a:r>
          </a:p>
          <a:p>
            <a:pPr lvl="2"/>
            <a:r>
              <a:rPr lang="en-US" i="1" dirty="0" smtClean="0"/>
              <a:t>At 10</a:t>
            </a:r>
            <a:r>
              <a:rPr lang="en-US" i="1" baseline="30000" dirty="0" smtClean="0"/>
              <a:t>-2</a:t>
            </a:r>
            <a:r>
              <a:rPr lang="en-US" i="1" dirty="0" smtClean="0"/>
              <a:t> BLER: ~</a:t>
            </a:r>
            <a:r>
              <a:rPr lang="en-US" b="1" i="1" dirty="0" smtClean="0"/>
              <a:t>1.2 </a:t>
            </a:r>
            <a:r>
              <a:rPr lang="en-US" i="1" dirty="0" smtClean="0"/>
              <a:t>dB performance gain of Alt.1 with 1-symbol over Alt. 2 without staggering</a:t>
            </a:r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marL="0" lvl="0" indent="0">
              <a:buNone/>
            </a:pPr>
            <a:endParaRPr lang="en-US" i="1" dirty="0"/>
          </a:p>
        </p:txBody>
      </p:sp>
      <p:pic>
        <p:nvPicPr>
          <p:cNvPr id="11" name="Picture 10"/>
          <p:cNvPicPr/>
          <p:nvPr/>
        </p:nvPicPr>
        <p:blipFill>
          <a:blip r:embed="rId2"/>
          <a:stretch>
            <a:fillRect/>
          </a:stretch>
        </p:blipFill>
        <p:spPr>
          <a:xfrm>
            <a:off x="6726978" y="2656298"/>
            <a:ext cx="4673526" cy="1153754"/>
          </a:xfrm>
          <a:prstGeom prst="rect">
            <a:avLst/>
          </a:prstGeom>
        </p:spPr>
      </p:pic>
      <p:pic>
        <p:nvPicPr>
          <p:cNvPr id="14" name="Picture 13" descr="C:\Users\amanolak\Desktop\PentNew\OLLA\pentariLink\wilt_infra\run\test\R90_broad\Present\1850_1000_250_New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16" y="1478911"/>
            <a:ext cx="5987788" cy="35085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" name="Straight Arrow Connector 2"/>
          <p:cNvCxnSpPr/>
          <p:nvPr/>
        </p:nvCxnSpPr>
        <p:spPr>
          <a:xfrm>
            <a:off x="3868413" y="3529926"/>
            <a:ext cx="1075062" cy="13374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81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32711" y="0"/>
            <a:ext cx="10515600" cy="554673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Summary – Performance 3 - Ericsson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554673"/>
            <a:ext cx="11290696" cy="5756127"/>
          </a:xfrm>
        </p:spPr>
        <p:txBody>
          <a:bodyPr>
            <a:normAutofit/>
          </a:bodyPr>
          <a:lstStyle/>
          <a:p>
            <a:pPr lvl="0"/>
            <a:r>
              <a:rPr lang="en-US" i="1" dirty="0" smtClean="0"/>
              <a:t>From </a:t>
            </a:r>
            <a:r>
              <a:rPr lang="en-US" dirty="0"/>
              <a:t>R1-1714311</a:t>
            </a:r>
            <a:r>
              <a:rPr lang="en-US" i="1" dirty="0" smtClean="0"/>
              <a:t>:</a:t>
            </a:r>
          </a:p>
          <a:p>
            <a:pPr lvl="1"/>
            <a:r>
              <a:rPr lang="en-US" i="1" dirty="0" smtClean="0"/>
              <a:t>At 120kmh, 30 KHz SCS, 250 Bits payload, TDL-C 300nsec, 4 GHz carrier, </a:t>
            </a:r>
          </a:p>
          <a:p>
            <a:pPr lvl="1"/>
            <a:endParaRPr lang="en-US" i="1" dirty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r>
              <a:rPr lang="en-US" i="1" dirty="0" smtClean="0"/>
              <a:t>At 10</a:t>
            </a:r>
            <a:r>
              <a:rPr lang="en-US" i="1" baseline="30000" dirty="0" smtClean="0"/>
              <a:t>-1</a:t>
            </a:r>
            <a:r>
              <a:rPr lang="en-US" i="1" dirty="0" smtClean="0"/>
              <a:t> BLER: ~</a:t>
            </a:r>
            <a:r>
              <a:rPr lang="en-US" b="1" i="1" dirty="0" smtClean="0"/>
              <a:t>0.8 </a:t>
            </a:r>
            <a:r>
              <a:rPr lang="en-US" i="1" dirty="0" smtClean="0"/>
              <a:t>dB performance gain of Config-1 1-symbol vs. Config-2 1-symbol</a:t>
            </a:r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marL="0" lvl="0" indent="0">
              <a:buNone/>
            </a:pPr>
            <a:endParaRPr lang="en-US" i="1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865" y="2826385"/>
            <a:ext cx="5391150" cy="151003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1750853"/>
            <a:ext cx="4394200" cy="33562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701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32711" y="0"/>
            <a:ext cx="10515600" cy="554673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Summary – Performance 4 - Mitsubishi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132711" y="550936"/>
            <a:ext cx="11290696" cy="5756127"/>
          </a:xfrm>
        </p:spPr>
        <p:txBody>
          <a:bodyPr>
            <a:noAutofit/>
          </a:bodyPr>
          <a:lstStyle/>
          <a:p>
            <a:pPr lvl="0"/>
            <a:r>
              <a:rPr lang="en-US" sz="2400" i="1" dirty="0" smtClean="0"/>
              <a:t>From R1-1715241:</a:t>
            </a:r>
          </a:p>
          <a:p>
            <a:pPr lvl="1"/>
            <a:r>
              <a:rPr lang="en-US" sz="2000" i="1" dirty="0" smtClean="0"/>
              <a:t>CDL-B 30 ns, 30 </a:t>
            </a:r>
            <a:r>
              <a:rPr lang="en-US" sz="2000" i="1" dirty="0" err="1" smtClean="0"/>
              <a:t>kmh</a:t>
            </a:r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 smtClean="0"/>
          </a:p>
          <a:p>
            <a:pPr lvl="1"/>
            <a:r>
              <a:rPr lang="en-US" sz="2000" i="1" dirty="0" smtClean="0"/>
              <a:t>It </a:t>
            </a:r>
            <a:r>
              <a:rPr lang="en-US" sz="2000" i="1" dirty="0" smtClean="0"/>
              <a:t>has been agreed to support additional DMRS, so these simulation results do not follow the current agreements</a:t>
            </a:r>
            <a:endParaRPr lang="en-GB" sz="2400" dirty="0" smtClean="0"/>
          </a:p>
          <a:p>
            <a:pPr marL="914400" lvl="2" indent="0">
              <a:buNone/>
            </a:pPr>
            <a:r>
              <a:rPr lang="en-GB" sz="1000" dirty="0" smtClean="0"/>
              <a:t>Agreements</a:t>
            </a:r>
            <a:r>
              <a:rPr lang="en-GB" sz="1000" dirty="0"/>
              <a:t>:</a:t>
            </a:r>
            <a:endParaRPr lang="en-US" sz="1000" dirty="0"/>
          </a:p>
          <a:p>
            <a:pPr marL="914400" lvl="2" indent="0">
              <a:buNone/>
            </a:pPr>
            <a:r>
              <a:rPr lang="en-GB" sz="1000" dirty="0"/>
              <a:t>For broadcast/multicast PDSCH:</a:t>
            </a:r>
            <a:endParaRPr lang="en-US" sz="1000" dirty="0"/>
          </a:p>
          <a:p>
            <a:pPr lvl="3"/>
            <a:r>
              <a:rPr lang="en-GB" sz="1000" dirty="0"/>
              <a:t>Additional DMRS is always present (Alt. 1)</a:t>
            </a:r>
            <a:endParaRPr lang="en-US" sz="1000" dirty="0"/>
          </a:p>
          <a:p>
            <a:pPr lvl="4"/>
            <a:r>
              <a:rPr lang="en-GB" sz="1200" dirty="0"/>
              <a:t>FFS: location and number of additional DMRS</a:t>
            </a:r>
            <a:endParaRPr lang="en-US" sz="1200" dirty="0"/>
          </a:p>
          <a:p>
            <a:pPr lvl="0"/>
            <a:endParaRPr lang="en-US" sz="2400" i="1" dirty="0"/>
          </a:p>
          <a:p>
            <a:pPr lvl="0"/>
            <a:endParaRPr lang="en-US" sz="2400" i="1" dirty="0" smtClean="0"/>
          </a:p>
          <a:p>
            <a:pPr lvl="0"/>
            <a:endParaRPr lang="en-US" sz="2400" i="1" dirty="0"/>
          </a:p>
          <a:p>
            <a:pPr lvl="0"/>
            <a:endParaRPr lang="en-US" sz="2400" i="1" dirty="0" smtClean="0"/>
          </a:p>
          <a:p>
            <a:pPr lvl="0"/>
            <a:endParaRPr lang="en-US" sz="2400" i="1" dirty="0"/>
          </a:p>
          <a:p>
            <a:pPr lvl="0"/>
            <a:endParaRPr lang="en-US" sz="2400" i="1" dirty="0" smtClean="0"/>
          </a:p>
          <a:p>
            <a:pPr lvl="0"/>
            <a:endParaRPr lang="en-US" sz="2400" i="1" dirty="0" smtClean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lvl="1"/>
            <a:endParaRPr lang="en-US" sz="2000" i="1" dirty="0"/>
          </a:p>
          <a:p>
            <a:pPr lvl="1"/>
            <a:endParaRPr lang="en-US" sz="2000" i="1" dirty="0" smtClean="0"/>
          </a:p>
          <a:p>
            <a:pPr marL="0" lvl="0" indent="0">
              <a:buNone/>
            </a:pPr>
            <a:endParaRPr lang="en-US" sz="24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479" y="1653309"/>
            <a:ext cx="5203521" cy="2012941"/>
          </a:xfrm>
          <a:prstGeom prst="rect">
            <a:avLst/>
          </a:prstGeom>
        </p:spPr>
      </p:pic>
      <p:pic>
        <p:nvPicPr>
          <p:cNvPr id="7" name="図 2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017" y="1064296"/>
            <a:ext cx="4771390" cy="3235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046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32711" y="0"/>
            <a:ext cx="10515600" cy="554673"/>
          </a:xfrm>
        </p:spPr>
        <p:txBody>
          <a:bodyPr>
            <a:noAutofit/>
          </a:bodyPr>
          <a:lstStyle/>
          <a:p>
            <a:r>
              <a:rPr kumimoji="1" lang="en-US" altLang="ja-JP" sz="36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Summary – Complexity </a:t>
            </a:r>
            <a:r>
              <a:rPr kumimoji="1" lang="en-US" altLang="ja-JP" sz="36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Considerations</a:t>
            </a:r>
            <a:endParaRPr kumimoji="1" lang="ja-JP" altLang="en-US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554673"/>
            <a:ext cx="11290696" cy="5756127"/>
          </a:xfrm>
        </p:spPr>
        <p:txBody>
          <a:bodyPr>
            <a:normAutofit lnSpcReduction="1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en-US" sz="2000" dirty="0" smtClean="0"/>
              <a:t>The following working assumption has been agreed:</a:t>
            </a:r>
          </a:p>
          <a:p>
            <a:pPr lvl="1"/>
            <a:r>
              <a:rPr lang="en-GB" sz="1800" dirty="0"/>
              <a:t>Working assumption:</a:t>
            </a:r>
            <a:endParaRPr lang="en-US" sz="1800" dirty="0"/>
          </a:p>
          <a:p>
            <a:pPr lvl="2"/>
            <a:r>
              <a:rPr lang="en-GB" sz="1600" b="1" i="1" dirty="0"/>
              <a:t>For 14-symbol slot and 2-symbol front-load DMRS</a:t>
            </a:r>
            <a:endParaRPr lang="en-US" sz="1600" b="1" i="1" dirty="0"/>
          </a:p>
          <a:p>
            <a:pPr lvl="3"/>
            <a:r>
              <a:rPr lang="en-GB" sz="1400" b="1" i="1" dirty="0"/>
              <a:t>One 2-symbol additional DMRS can be configured</a:t>
            </a:r>
            <a:endParaRPr lang="en-US" sz="1400" b="1" i="1" dirty="0"/>
          </a:p>
          <a:p>
            <a:pPr lvl="3"/>
            <a:r>
              <a:rPr lang="en-GB" sz="1400" b="1" i="1" dirty="0"/>
              <a:t>Companies are encouraged to perform additional evaluations and design analysis, also taking into account 1-symbol front-load </a:t>
            </a:r>
            <a:r>
              <a:rPr lang="en-GB" sz="1400" b="1" i="1" dirty="0" smtClean="0"/>
              <a:t>DM-RS</a:t>
            </a:r>
            <a:endParaRPr lang="en-US" sz="1400" b="1" i="1" dirty="0" smtClean="0"/>
          </a:p>
          <a:p>
            <a:pPr marL="457200" lvl="0" indent="-457200">
              <a:buFont typeface="+mj-lt"/>
              <a:buAutoNum type="arabicPeriod"/>
            </a:pPr>
            <a:endParaRPr lang="en-US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/>
              <a:t>Based on the </a:t>
            </a:r>
            <a:r>
              <a:rPr lang="en-US" sz="2000" dirty="0" err="1" smtClean="0"/>
              <a:t>Tdocs</a:t>
            </a:r>
            <a:r>
              <a:rPr lang="en-US" sz="2000" dirty="0" smtClean="0"/>
              <a:t> and offline discussion the following companies:</a:t>
            </a:r>
          </a:p>
          <a:p>
            <a:pPr lvl="1"/>
            <a:r>
              <a:rPr lang="en-US" sz="1800" dirty="0" smtClean="0"/>
              <a:t> do not propose 2 additional DMRS for the 2-symbol front-load</a:t>
            </a:r>
          </a:p>
          <a:p>
            <a:pPr lvl="2"/>
            <a:r>
              <a:rPr lang="en-GB" sz="1600" dirty="0" smtClean="0"/>
              <a:t>Ericsson</a:t>
            </a:r>
            <a:r>
              <a:rPr lang="en-GB" sz="1600" dirty="0"/>
              <a:t>, Qualcomm, Nokia, NSB, </a:t>
            </a:r>
            <a:r>
              <a:rPr lang="en-GB" sz="1600" dirty="0" err="1"/>
              <a:t>Mediatek</a:t>
            </a:r>
            <a:r>
              <a:rPr lang="en-GB" sz="1600" dirty="0"/>
              <a:t>, Samsung, ATT, Intel, CATT, ZTE, LGE</a:t>
            </a:r>
            <a:endParaRPr lang="en-US" sz="1600" dirty="0"/>
          </a:p>
          <a:p>
            <a:pPr lvl="1"/>
            <a:r>
              <a:rPr lang="en-US" sz="1800" dirty="0"/>
              <a:t>propose 2 </a:t>
            </a:r>
            <a:r>
              <a:rPr lang="en-US" sz="1800" dirty="0" smtClean="0"/>
              <a:t>additional DMRS for the 2-symbol front-load</a:t>
            </a:r>
          </a:p>
          <a:p>
            <a:pPr lvl="2"/>
            <a:r>
              <a:rPr lang="en-GB" sz="1600" dirty="0"/>
              <a:t>Huawei, </a:t>
            </a:r>
            <a:r>
              <a:rPr lang="en-GB" sz="1600" dirty="0" err="1" smtClean="0"/>
              <a:t>HiSilicon</a:t>
            </a:r>
            <a:endParaRPr lang="en-US" sz="1600" dirty="0" smtClean="0"/>
          </a:p>
          <a:p>
            <a:pPr marL="457200" lvl="0" indent="-457200">
              <a:buFont typeface="+mj-lt"/>
              <a:buAutoNum type="arabicPeriod"/>
            </a:pPr>
            <a:endParaRPr lang="en-US" sz="2000" dirty="0" smtClean="0"/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/>
              <a:t>In ECP channel </a:t>
            </a:r>
            <a:r>
              <a:rPr lang="en-US" sz="2000" dirty="0" smtClean="0"/>
              <a:t>configuration </a:t>
            </a:r>
            <a:r>
              <a:rPr lang="en-US" sz="2000" dirty="0" smtClean="0"/>
              <a:t>1 is supported</a:t>
            </a:r>
          </a:p>
          <a:p>
            <a:pPr lvl="0"/>
            <a:endParaRPr lang="en-US" sz="2000" dirty="0" smtClean="0"/>
          </a:p>
          <a:p>
            <a:pPr lvl="0"/>
            <a:r>
              <a:rPr lang="en-US" sz="2000" b="1" i="1" dirty="0" smtClean="0"/>
              <a:t>Based on the above, using Alt.2 with 2 symbol would result to higher complexity to the UE at least because it would result into supporting a channel estimation algorithm for broadcast PDSCH that is not used for unicast PDSCH</a:t>
            </a:r>
            <a:endParaRPr lang="en-US" sz="2000" b="1" i="1" dirty="0"/>
          </a:p>
        </p:txBody>
      </p:sp>
    </p:spTree>
    <p:extLst>
      <p:ext uri="{BB962C8B-B14F-4D97-AF65-F5344CB8AC3E}">
        <p14:creationId xmlns:p14="http://schemas.microsoft.com/office/powerpoint/2010/main" val="33033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54230" y="-242371"/>
            <a:ext cx="10515600" cy="1325563"/>
          </a:xfrm>
        </p:spPr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 3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1083192"/>
            <a:ext cx="11290696" cy="5227608"/>
          </a:xfrm>
        </p:spPr>
        <p:txBody>
          <a:bodyPr>
            <a:normAutofit/>
          </a:bodyPr>
          <a:lstStyle/>
          <a:p>
            <a:pPr lvl="0"/>
            <a:r>
              <a:rPr lang="en-GB" b="1" i="1" dirty="0"/>
              <a:t>For broadcast/multicast PDSCH (other than PBCH), the PDSCH is transmitted with a single DMRS port: </a:t>
            </a:r>
            <a:endParaRPr lang="en-US" b="1" i="1" dirty="0"/>
          </a:p>
          <a:p>
            <a:pPr lvl="1"/>
            <a:r>
              <a:rPr lang="en-GB" b="1" i="1" dirty="0"/>
              <a:t>Support using only front-load DMRS Configuration </a:t>
            </a:r>
            <a:r>
              <a:rPr lang="en-GB" b="1" i="1" dirty="0" smtClean="0"/>
              <a:t>1 with 1-symbol</a:t>
            </a:r>
            <a:endParaRPr lang="en-US" b="1" i="1" dirty="0"/>
          </a:p>
          <a:p>
            <a:pPr lvl="0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78296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37" y="-269356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3636" y="855241"/>
            <a:ext cx="11104983" cy="5657525"/>
          </a:xfrm>
        </p:spPr>
        <p:txBody>
          <a:bodyPr>
            <a:normAutofit/>
          </a:bodyPr>
          <a:lstStyle/>
          <a:p>
            <a:r>
              <a:rPr lang="en-GB" sz="2000" b="1" dirty="0" smtClean="0"/>
              <a:t>R1-1714787</a:t>
            </a:r>
            <a:endParaRPr lang="en-US" sz="2000" dirty="0"/>
          </a:p>
          <a:p>
            <a:r>
              <a:rPr lang="en-GB" sz="2000" b="1" dirty="0" smtClean="0"/>
              <a:t>R1-1714883</a:t>
            </a:r>
            <a:endParaRPr lang="en-US" sz="2000" dirty="0"/>
          </a:p>
          <a:p>
            <a:r>
              <a:rPr lang="en-GB" sz="2000" b="1" dirty="0" smtClean="0"/>
              <a:t>R1-1715214</a:t>
            </a:r>
            <a:endParaRPr lang="en-US" sz="2000" dirty="0"/>
          </a:p>
          <a:p>
            <a:pPr marL="0" indent="0">
              <a:buNone/>
            </a:pPr>
            <a:r>
              <a:rPr lang="en-GB" dirty="0">
                <a:solidFill>
                  <a:srgbClr val="FF0000"/>
                </a:solidFill>
              </a:rPr>
              <a:t>Continue offline discussion considering the above 3 WFs, especially taking into account the intended operation (SU/MU-MIMO) with antenna port indexing – Alex (Qualcomm</a:t>
            </a:r>
            <a:r>
              <a:rPr lang="en-GB" dirty="0" smtClean="0">
                <a:solidFill>
                  <a:srgbClr val="FF0000"/>
                </a:solidFill>
              </a:rPr>
              <a:t>)</a:t>
            </a:r>
            <a:endParaRPr lang="en-US" dirty="0"/>
          </a:p>
          <a:p>
            <a:pPr marL="0" indent="0">
              <a:buNone/>
            </a:pPr>
            <a:endParaRPr lang="en-GB" dirty="0" smtClean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36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89745"/>
            <a:ext cx="12192000" cy="1143000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Background - Port Indexing Alt. 1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0" y="483855"/>
            <a:ext cx="1182109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/>
              <a:t>The following DMRS port indexing for 1 DMRS symbol case of type 1 and type 2 respectively has been proposed:</a:t>
            </a:r>
          </a:p>
          <a:p>
            <a:pPr marL="514350" indent="-514350">
              <a:buAutoNum type="arabicPeriod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DMRS configuration type 1</a:t>
            </a:r>
          </a:p>
          <a:p>
            <a:pPr marL="514350" indent="-514350">
              <a:buAutoNum type="arabicPeriod"/>
            </a:pP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 </a:t>
            </a:r>
          </a:p>
          <a:p>
            <a:endParaRPr lang="en-US" altLang="zh-CN" sz="2000" dirty="0"/>
          </a:p>
          <a:p>
            <a:r>
              <a:rPr lang="en-US" altLang="zh-CN" sz="2000" dirty="0"/>
              <a:t>2. And DMRS configuration type 2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082818"/>
              </p:ext>
            </p:extLst>
          </p:nvPr>
        </p:nvGraphicFramePr>
        <p:xfrm>
          <a:off x="544986" y="1486767"/>
          <a:ext cx="6192688" cy="2042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238"/>
                <a:gridCol w="2232248"/>
                <a:gridCol w="1224136"/>
                <a:gridCol w="1265066"/>
              </a:tblGrid>
              <a:tr h="3927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Port indexing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Frequency offset: </a:t>
                      </a:r>
                      <a:r>
                        <a:rPr lang="en-US" altLang="zh-CN" sz="1600" b="1" dirty="0" smtClean="0"/>
                        <a:t>delta</a:t>
                      </a:r>
                      <a:endParaRPr lang="zh-CN" alt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FD-OCC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64691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54593"/>
              </p:ext>
            </p:extLst>
          </p:nvPr>
        </p:nvGraphicFramePr>
        <p:xfrm>
          <a:off x="593330" y="3872916"/>
          <a:ext cx="6096000" cy="280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2131142"/>
                <a:gridCol w="1152128"/>
                <a:gridCol w="128873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Port indexing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Frequency offset: </a:t>
                      </a:r>
                      <a:r>
                        <a:rPr lang="en-US" altLang="zh-CN" sz="1600" b="1" dirty="0" smtClean="0"/>
                        <a:t>delta</a:t>
                      </a:r>
                      <a:endParaRPr lang="zh-CN" altLang="en-US" sz="16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FD-OCC</a:t>
                      </a:r>
                      <a:endParaRPr lang="zh-CN" altLang="en-US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XX5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+1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-1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511" y="3822371"/>
            <a:ext cx="5287489" cy="2854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23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5760" y="23542"/>
            <a:ext cx="11261563" cy="639762"/>
          </a:xfrm>
        </p:spPr>
        <p:txBody>
          <a:bodyPr>
            <a:noAutofit/>
          </a:bodyPr>
          <a:lstStyle/>
          <a:p>
            <a:r>
              <a:rPr lang="en-US" altLang="zh-CN" sz="3200" dirty="0"/>
              <a:t>Background - Port Indexing Alt. </a:t>
            </a:r>
            <a:r>
              <a:rPr lang="en-US" altLang="zh-CN" sz="3200" dirty="0" smtClean="0"/>
              <a:t>2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05760" y="693550"/>
            <a:ext cx="11780480" cy="55626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</a:t>
            </a:r>
            <a:r>
              <a:rPr lang="en-US" altLang="zh-CN" sz="2400" dirty="0"/>
              <a:t>following DMRS port </a:t>
            </a:r>
            <a:r>
              <a:rPr lang="en-US" altLang="zh-CN" sz="2400" dirty="0" smtClean="0"/>
              <a:t>indexing for </a:t>
            </a:r>
            <a:r>
              <a:rPr lang="en-US" altLang="zh-CN" sz="2400" dirty="0"/>
              <a:t>1 DMRS symbol case of type 1 and type 2 </a:t>
            </a:r>
            <a:r>
              <a:rPr lang="en-US" altLang="zh-CN" sz="2400" dirty="0" smtClean="0"/>
              <a:t>respectively has been proposed:</a:t>
            </a:r>
            <a:endParaRPr lang="en-US" altLang="zh-CN" sz="2400" dirty="0"/>
          </a:p>
          <a:p>
            <a:pPr lvl="1"/>
            <a:endParaRPr lang="en-US" altLang="ko-KR" sz="1800" dirty="0"/>
          </a:p>
          <a:p>
            <a:pPr lvl="1"/>
            <a:endParaRPr lang="en-US" altLang="ko-K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72549"/>
          <a:stretch>
            <a:fillRect/>
          </a:stretch>
        </p:blipFill>
        <p:spPr bwMode="auto">
          <a:xfrm>
            <a:off x="5431928" y="1671369"/>
            <a:ext cx="1066800" cy="449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331098" y="182258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For type 1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03123" y="182258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For type 2</a:t>
            </a:r>
            <a:endParaRPr lang="zh-CN" altLang="en-US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r="70588"/>
          <a:stretch>
            <a:fillRect/>
          </a:stretch>
        </p:blipFill>
        <p:spPr bwMode="auto">
          <a:xfrm>
            <a:off x="76398" y="1765430"/>
            <a:ext cx="1143000" cy="449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135721"/>
              </p:ext>
            </p:extLst>
          </p:nvPr>
        </p:nvGraphicFramePr>
        <p:xfrm>
          <a:off x="6569724" y="2274700"/>
          <a:ext cx="3839197" cy="2769740"/>
        </p:xfrm>
        <a:graphic>
          <a:graphicData uri="http://schemas.openxmlformats.org/drawingml/2006/table">
            <a:tbl>
              <a:tblPr/>
              <a:tblGrid>
                <a:gridCol w="1182701"/>
                <a:gridCol w="1167433"/>
                <a:gridCol w="1489063"/>
              </a:tblGrid>
              <a:tr h="5730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 dirty="0">
                          <a:latin typeface="Arial"/>
                          <a:ea typeface="Batang"/>
                          <a:cs typeface="Times New Roman"/>
                        </a:rPr>
                        <a:t>Antenna port </a:t>
                      </a:r>
                      <a:endParaRPr lang="zh-CN" sz="11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kern="100" dirty="0">
                          <a:latin typeface="宋体"/>
                          <a:ea typeface="宋体"/>
                          <a:cs typeface="Times New Roman"/>
                        </a:rPr>
                        <a:t>Frequency </a:t>
                      </a:r>
                      <a:r>
                        <a:rPr lang="en-GB" sz="1100" b="1" kern="100" dirty="0" smtClean="0">
                          <a:latin typeface="宋体"/>
                          <a:ea typeface="宋体"/>
                          <a:cs typeface="Times New Roman"/>
                        </a:rPr>
                        <a:t>offset: </a:t>
                      </a:r>
                      <a:r>
                        <a:rPr lang="en-US" altLang="zh-CN" sz="1100" b="1" dirty="0" smtClean="0"/>
                        <a:t>delta</a:t>
                      </a:r>
                      <a:endParaRPr lang="zh-CN" altLang="en-US" sz="11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1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00" dirty="0">
                          <a:latin typeface="Arial"/>
                          <a:ea typeface="宋体"/>
                          <a:cs typeface="Times New Roman"/>
                        </a:rPr>
                        <a:t>FD-OCC</a:t>
                      </a:r>
                      <a:endParaRPr lang="zh-CN" sz="9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2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2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Batang"/>
                          <a:cs typeface="Times New Roman"/>
                        </a:rPr>
                        <a:t>2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Batang"/>
                          <a:cs typeface="Times New Roman"/>
                        </a:rPr>
                        <a:t>3</a:t>
                      </a:r>
                      <a:endParaRPr lang="zh-CN" sz="12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Batang"/>
                          <a:cs typeface="Times New Roman"/>
                        </a:rPr>
                        <a:t>4</a:t>
                      </a:r>
                      <a:endParaRPr lang="zh-CN" sz="12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61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Arial"/>
                          <a:ea typeface="Batang"/>
                          <a:cs typeface="Times New Roman"/>
                        </a:rPr>
                        <a:t>5</a:t>
                      </a:r>
                      <a:endParaRPr lang="zh-CN" sz="12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12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kern="1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246631"/>
              </p:ext>
            </p:extLst>
          </p:nvPr>
        </p:nvGraphicFramePr>
        <p:xfrm>
          <a:off x="7055499" y="2427100"/>
          <a:ext cx="1238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0" name="Equation" r:id="rId4" imgW="127554" imgH="153064" progId="Equation.DSMT4">
                  <p:embed/>
                </p:oleObj>
              </mc:Choice>
              <mc:Fallback>
                <p:oleObj name="Equation" r:id="rId4" imgW="127554" imgH="15306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5499" y="2427100"/>
                        <a:ext cx="123825" cy="15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306922"/>
              </p:ext>
            </p:extLst>
          </p:nvPr>
        </p:nvGraphicFramePr>
        <p:xfrm>
          <a:off x="9225065" y="3564098"/>
          <a:ext cx="916841" cy="352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1" name="Equation" r:id="rId6" imgW="495730" imgH="190666" progId="Equation.DSMT4">
                  <p:embed/>
                </p:oleObj>
              </mc:Choice>
              <mc:Fallback>
                <p:oleObj name="Equation" r:id="rId6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5065" y="3564098"/>
                        <a:ext cx="916841" cy="35263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3216405"/>
              </p:ext>
            </p:extLst>
          </p:nvPr>
        </p:nvGraphicFramePr>
        <p:xfrm>
          <a:off x="9243638" y="3241385"/>
          <a:ext cx="866237" cy="333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2" name="Equation" r:id="rId8" imgW="495730" imgH="190666" progId="Equation.DSMT4">
                  <p:embed/>
                </p:oleObj>
              </mc:Choice>
              <mc:Fallback>
                <p:oleObj name="Equation" r:id="rId8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43638" y="3241385"/>
                        <a:ext cx="866237" cy="3331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158929"/>
              </p:ext>
            </p:extLst>
          </p:nvPr>
        </p:nvGraphicFramePr>
        <p:xfrm>
          <a:off x="9226864" y="2848368"/>
          <a:ext cx="899784" cy="3460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3" name="Equation" r:id="rId9" imgW="495730" imgH="190666" progId="Equation.DSMT4">
                  <p:embed/>
                </p:oleObj>
              </mc:Choice>
              <mc:Fallback>
                <p:oleObj name="Equation" r:id="rId9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26864" y="2848368"/>
                        <a:ext cx="899784" cy="3460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55468"/>
              </p:ext>
            </p:extLst>
          </p:nvPr>
        </p:nvGraphicFramePr>
        <p:xfrm>
          <a:off x="9241981" y="3958123"/>
          <a:ext cx="883010" cy="33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4" name="Equation" r:id="rId10" imgW="495730" imgH="190666" progId="Equation.DSMT4">
                  <p:embed/>
                </p:oleObj>
              </mc:Choice>
              <mc:Fallback>
                <p:oleObj name="Equation" r:id="rId10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41981" y="3958123"/>
                        <a:ext cx="883010" cy="3396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852886"/>
              </p:ext>
            </p:extLst>
          </p:nvPr>
        </p:nvGraphicFramePr>
        <p:xfrm>
          <a:off x="9273793" y="4339136"/>
          <a:ext cx="843190" cy="32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5" name="Equation" r:id="rId12" imgW="495730" imgH="190666" progId="Equation.DSMT4">
                  <p:embed/>
                </p:oleObj>
              </mc:Choice>
              <mc:Fallback>
                <p:oleObj name="Equation" r:id="rId12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3793" y="4339136"/>
                        <a:ext cx="843190" cy="324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3795712"/>
              </p:ext>
            </p:extLst>
          </p:nvPr>
        </p:nvGraphicFramePr>
        <p:xfrm>
          <a:off x="9273793" y="4682851"/>
          <a:ext cx="940131" cy="361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6" name="Equation" r:id="rId13" imgW="495730" imgH="190666" progId="Equation.DSMT4">
                  <p:embed/>
                </p:oleObj>
              </mc:Choice>
              <mc:Fallback>
                <p:oleObj name="Equation" r:id="rId13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73793" y="4682851"/>
                        <a:ext cx="940131" cy="3615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032624"/>
              </p:ext>
            </p:extLst>
          </p:nvPr>
        </p:nvGraphicFramePr>
        <p:xfrm>
          <a:off x="1921524" y="2198500"/>
          <a:ext cx="3630977" cy="2464196"/>
        </p:xfrm>
        <a:graphic>
          <a:graphicData uri="http://schemas.openxmlformats.org/drawingml/2006/table">
            <a:tbl>
              <a:tblPr/>
              <a:tblGrid>
                <a:gridCol w="1118557"/>
                <a:gridCol w="1104116"/>
                <a:gridCol w="1408304"/>
              </a:tblGrid>
              <a:tr h="770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Batang"/>
                          <a:cs typeface="Times New Roman"/>
                        </a:rPr>
                        <a:t>Antenna port 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00" dirty="0">
                          <a:latin typeface="宋体"/>
                          <a:ea typeface="宋体"/>
                          <a:cs typeface="Times New Roman"/>
                        </a:rPr>
                        <a:t>Frequency </a:t>
                      </a:r>
                      <a:r>
                        <a:rPr lang="en-GB" sz="1400" b="1" kern="100" dirty="0" smtClean="0">
                          <a:latin typeface="宋体"/>
                          <a:ea typeface="宋体"/>
                          <a:cs typeface="Times New Roman"/>
                        </a:rPr>
                        <a:t>offset: </a:t>
                      </a:r>
                      <a:r>
                        <a:rPr lang="en-US" altLang="zh-CN" sz="1400" b="1" dirty="0" smtClean="0"/>
                        <a:t>delta</a:t>
                      </a:r>
                      <a:endParaRPr lang="zh-CN" altLang="en-US" sz="1400" b="1" dirty="0" smtClean="0"/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kern="100">
                          <a:latin typeface="Arial"/>
                          <a:ea typeface="宋体"/>
                          <a:cs typeface="Times New Roman"/>
                        </a:rPr>
                        <a:t>FD-OCC</a:t>
                      </a:r>
                      <a:endParaRPr lang="zh-CN" sz="1100" b="1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1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1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Arial"/>
                          <a:ea typeface="Batang"/>
                          <a:cs typeface="Times New Roman"/>
                        </a:rPr>
                        <a:t>2</a:t>
                      </a:r>
                      <a:endParaRPr lang="zh-CN" sz="18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0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100" kern="10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>
                          <a:latin typeface="Arial"/>
                          <a:ea typeface="Batang"/>
                          <a:cs typeface="Times New Roman"/>
                        </a:rPr>
                        <a:t>3</a:t>
                      </a:r>
                      <a:endParaRPr lang="zh-CN" sz="18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kern="100" dirty="0">
                          <a:latin typeface="Arial"/>
                          <a:ea typeface="Batang"/>
                          <a:cs typeface="Times New Roman"/>
                        </a:rPr>
                        <a:t>1</a:t>
                      </a:r>
                      <a:endParaRPr lang="zh-CN" sz="18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1100" kern="100" dirty="0">
                        <a:latin typeface="Arial"/>
                        <a:ea typeface="Batang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43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4591486"/>
              </p:ext>
            </p:extLst>
          </p:nvPr>
        </p:nvGraphicFramePr>
        <p:xfrm>
          <a:off x="2331098" y="2677323"/>
          <a:ext cx="1238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7" name="Equation" r:id="rId14" imgW="127554" imgH="153064" progId="Equation.DSMT4">
                  <p:embed/>
                </p:oleObj>
              </mc:Choice>
              <mc:Fallback>
                <p:oleObj name="Equation" r:id="rId14" imgW="127554" imgH="153064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1098" y="2677323"/>
                        <a:ext cx="123825" cy="15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2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1301100"/>
              </p:ext>
            </p:extLst>
          </p:nvPr>
        </p:nvGraphicFramePr>
        <p:xfrm>
          <a:off x="4307971" y="3430560"/>
          <a:ext cx="998804" cy="384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8" name="Equation" r:id="rId15" imgW="495730" imgH="190666" progId="Equation.DSMT4">
                  <p:embed/>
                </p:oleObj>
              </mc:Choice>
              <mc:Fallback>
                <p:oleObj name="Equation" r:id="rId15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7971" y="3430560"/>
                        <a:ext cx="998804" cy="3841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1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747609"/>
              </p:ext>
            </p:extLst>
          </p:nvPr>
        </p:nvGraphicFramePr>
        <p:xfrm>
          <a:off x="4293909" y="3063283"/>
          <a:ext cx="896183" cy="344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39" name="Equation" r:id="rId16" imgW="495730" imgH="190666" progId="Equation.DSMT4">
                  <p:embed/>
                </p:oleObj>
              </mc:Choice>
              <mc:Fallback>
                <p:oleObj name="Equation" r:id="rId16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3909" y="3063283"/>
                        <a:ext cx="896183" cy="3446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0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666169"/>
              </p:ext>
            </p:extLst>
          </p:nvPr>
        </p:nvGraphicFramePr>
        <p:xfrm>
          <a:off x="4345392" y="3847634"/>
          <a:ext cx="888204" cy="341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0" name="Equation" r:id="rId17" imgW="495730" imgH="190666" progId="Equation.DSMT4">
                  <p:embed/>
                </p:oleObj>
              </mc:Choice>
              <mc:Fallback>
                <p:oleObj name="Equation" r:id="rId17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5392" y="3847634"/>
                        <a:ext cx="888204" cy="3416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9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767320"/>
              </p:ext>
            </p:extLst>
          </p:nvPr>
        </p:nvGraphicFramePr>
        <p:xfrm>
          <a:off x="4364891" y="4290099"/>
          <a:ext cx="949634" cy="365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" name="Equation" r:id="rId18" imgW="495730" imgH="190666" progId="Equation.DSMT4">
                  <p:embed/>
                </p:oleObj>
              </mc:Choice>
              <mc:Fallback>
                <p:oleObj name="Equation" r:id="rId18" imgW="495730" imgH="19066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4891" y="4290099"/>
                        <a:ext cx="949634" cy="3652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46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277015" y="-242371"/>
            <a:ext cx="10515600" cy="1325563"/>
          </a:xfrm>
        </p:spPr>
        <p:txBody>
          <a:bodyPr/>
          <a:lstStyle/>
          <a:p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 1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1083192"/>
            <a:ext cx="11290696" cy="5227608"/>
          </a:xfrm>
        </p:spPr>
        <p:txBody>
          <a:bodyPr>
            <a:normAutofit/>
          </a:bodyPr>
          <a:lstStyle/>
          <a:p>
            <a:pPr lvl="0"/>
            <a:r>
              <a:rPr lang="en-US" i="1" dirty="0" smtClean="0"/>
              <a:t>Regarding the DL DMRS port indexing principle for 1-symbol </a:t>
            </a:r>
            <a:r>
              <a:rPr lang="en-US" i="1" dirty="0" err="1" smtClean="0"/>
              <a:t>downselect</a:t>
            </a:r>
            <a:r>
              <a:rPr lang="en-US" i="1" dirty="0" smtClean="0"/>
              <a:t> one alternative from:</a:t>
            </a:r>
            <a:endParaRPr lang="en-US" i="1" dirty="0"/>
          </a:p>
          <a:p>
            <a:pPr lvl="1"/>
            <a:r>
              <a:rPr lang="en-US" b="1" i="1" dirty="0" smtClean="0"/>
              <a:t>Alt. 1: Indexing goes first over the CDM/CS ports then over comb/FDM</a:t>
            </a:r>
          </a:p>
          <a:p>
            <a:pPr lvl="2"/>
            <a:r>
              <a:rPr lang="en-US" i="1" dirty="0" smtClean="0"/>
              <a:t>Supported: Nokia, NSB, Qualcomm, Huawei, </a:t>
            </a:r>
            <a:r>
              <a:rPr lang="en-US" i="1" dirty="0" err="1" smtClean="0"/>
              <a:t>HiSilicon</a:t>
            </a:r>
            <a:r>
              <a:rPr lang="en-US" i="1" dirty="0" smtClean="0"/>
              <a:t>, MTK, Panasonic, CATT, </a:t>
            </a:r>
            <a:r>
              <a:rPr lang="en-US" i="1" dirty="0" err="1" smtClean="0"/>
              <a:t>Spreadtrum</a:t>
            </a:r>
            <a:endParaRPr lang="en-US" i="1" dirty="0" smtClean="0"/>
          </a:p>
          <a:p>
            <a:pPr lvl="1"/>
            <a:r>
              <a:rPr lang="en-US" i="1" dirty="0" smtClean="0"/>
              <a:t>Alt. 2: Indexing goes first over the comb/FDM and then CDM/CS ports</a:t>
            </a:r>
          </a:p>
          <a:p>
            <a:pPr lvl="2"/>
            <a:r>
              <a:rPr lang="en-US" i="1" dirty="0" smtClean="0"/>
              <a:t>Supported: Samsung, ZTE, NEC, LGE, Panasonic</a:t>
            </a:r>
            <a:endParaRPr lang="en-US" i="1" dirty="0"/>
          </a:p>
          <a:p>
            <a:r>
              <a:rPr lang="en-US" i="1" dirty="0" smtClean="0"/>
              <a:t>Note: this is independent discussion from the DMRS table design or the port scheduling principles.</a:t>
            </a:r>
            <a:endParaRPr lang="en-US" i="1" dirty="0"/>
          </a:p>
          <a:p>
            <a:pPr lvl="1"/>
            <a:endParaRPr lang="en-US" i="1" dirty="0"/>
          </a:p>
          <a:p>
            <a:pPr marL="457200" lvl="1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89745"/>
            <a:ext cx="12192000" cy="1143000"/>
          </a:xfrm>
        </p:spPr>
        <p:txBody>
          <a:bodyPr>
            <a:normAutofit/>
          </a:bodyPr>
          <a:lstStyle/>
          <a:p>
            <a:r>
              <a:rPr lang="en-US" altLang="zh-CN" sz="2400" b="1" i="1" u="sng" dirty="0">
                <a:solidFill>
                  <a:schemeClr val="bg2">
                    <a:lumMod val="75000"/>
                  </a:schemeClr>
                </a:solidFill>
              </a:rPr>
              <a:t>Offline Conclusion</a:t>
            </a:r>
            <a:r>
              <a:rPr lang="en-US" altLang="zh-CN" sz="2400" b="1" i="1" u="sng" dirty="0" smtClean="0">
                <a:solidFill>
                  <a:schemeClr val="bg2">
                    <a:lumMod val="75000"/>
                  </a:schemeClr>
                </a:solidFill>
              </a:rPr>
              <a:t>: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0" y="483855"/>
            <a:ext cx="1182109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The following DMRS port indexing for 1 DMRS symbol case of type 1 and type 2 respectively is supported</a:t>
            </a:r>
          </a:p>
          <a:p>
            <a:pPr marL="514350" indent="-514350">
              <a:buAutoNum type="arabicPeriod"/>
            </a:pPr>
            <a:r>
              <a:rPr lang="en-US" altLang="zh-CN" dirty="0" smtClean="0"/>
              <a:t>For DMRS configuration type 1</a:t>
            </a:r>
          </a:p>
          <a:p>
            <a:pPr marL="514350" indent="-514350">
              <a:buAutoNum type="arabicPeriod"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2. For DMRS configuration type 2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dirty="0" smtClean="0"/>
              <a:t>Note: this is independent discussion from the DMRS table design or the port scheduling principles.</a:t>
            </a:r>
            <a:endParaRPr lang="en-US" i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24378"/>
              </p:ext>
            </p:extLst>
          </p:nvPr>
        </p:nvGraphicFramePr>
        <p:xfrm>
          <a:off x="544986" y="1486768"/>
          <a:ext cx="6192688" cy="1356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1238"/>
                <a:gridCol w="2232248"/>
                <a:gridCol w="1224136"/>
                <a:gridCol w="126506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Port indexing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Frequency offset: </a:t>
                      </a:r>
                      <a:r>
                        <a:rPr lang="en-US" altLang="zh-CN" sz="1100" b="1" dirty="0" smtClean="0"/>
                        <a:t>delta</a:t>
                      </a:r>
                      <a:endParaRPr lang="zh-CN" altLang="en-US" sz="11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FD-OCC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XX0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XX1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0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-1</a:t>
                      </a:r>
                      <a:endParaRPr lang="zh-CN" altLang="en-US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XX2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XX3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+1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-1</a:t>
                      </a:r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387647"/>
              </p:ext>
            </p:extLst>
          </p:nvPr>
        </p:nvGraphicFramePr>
        <p:xfrm>
          <a:off x="544986" y="3775934"/>
          <a:ext cx="6096000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2131142"/>
                <a:gridCol w="1152128"/>
                <a:gridCol w="128873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Port indexing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Frequency offset: </a:t>
                      </a:r>
                      <a:r>
                        <a:rPr lang="en-US" altLang="zh-CN" sz="1200" b="1" dirty="0" smtClean="0"/>
                        <a:t>delta</a:t>
                      </a:r>
                      <a:endParaRPr lang="zh-CN" altLang="en-US" sz="12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FD-OCC</a:t>
                      </a:r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</a:t>
                      </a:r>
                      <a:endParaRPr lang="zh-CN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XX3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</a:t>
                      </a:r>
                      <a:endParaRPr lang="zh-CN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XX5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+1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-1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0506" y="1519063"/>
            <a:ext cx="4680593" cy="252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1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0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Offline discussion on port scheduling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09550" y="1298576"/>
            <a:ext cx="11270026" cy="371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i="1" dirty="0" smtClean="0"/>
              <a:t>The following proposals were discussed in the offline session but no consensus was reached:</a:t>
            </a:r>
            <a:endParaRPr lang="en-US" sz="2000" i="1" dirty="0" smtClean="0"/>
          </a:p>
          <a:p>
            <a:pPr algn="just"/>
            <a:endParaRPr lang="en-US" sz="2000" i="1" dirty="0" smtClean="0"/>
          </a:p>
          <a:p>
            <a:pPr lvl="1" algn="just"/>
            <a:r>
              <a:rPr lang="en-US" sz="1600" b="1" i="1" dirty="0" smtClean="0">
                <a:solidFill>
                  <a:srgbClr val="FF0000"/>
                </a:solidFill>
              </a:rPr>
              <a:t>For </a:t>
            </a:r>
            <a:r>
              <a:rPr lang="en-US" sz="1600" b="1" i="1" dirty="0" smtClean="0">
                <a:solidFill>
                  <a:srgbClr val="FF0000"/>
                </a:solidFill>
              </a:rPr>
              <a:t>1-symbol </a:t>
            </a:r>
            <a:r>
              <a:rPr lang="en-US" sz="1600" b="1" i="1" dirty="0" smtClean="0">
                <a:solidFill>
                  <a:srgbClr val="FF0000"/>
                </a:solidFill>
              </a:rPr>
              <a:t>DL DMRS</a:t>
            </a:r>
            <a:r>
              <a:rPr lang="en-US" sz="1600" b="1" i="1" dirty="0" smtClean="0">
                <a:solidFill>
                  <a:srgbClr val="FF0000"/>
                </a:solidFill>
              </a:rPr>
              <a:t>, any of the 4/6 port can be scheduled for rank-1 transmission from UE perspective for configuration type 1 and type 2 respectively.</a:t>
            </a:r>
          </a:p>
          <a:p>
            <a:pPr marL="457200" lvl="1" indent="0" algn="just">
              <a:buNone/>
            </a:pPr>
            <a:endParaRPr lang="en-US" sz="1600" b="1" i="1" dirty="0">
              <a:solidFill>
                <a:srgbClr val="FF0000"/>
              </a:solidFill>
            </a:endParaRPr>
          </a:p>
          <a:p>
            <a:pPr lvl="1" algn="just"/>
            <a:r>
              <a:rPr lang="en-US" sz="1600" b="1" i="1" dirty="0" smtClean="0">
                <a:solidFill>
                  <a:srgbClr val="FF0000"/>
                </a:solidFill>
              </a:rPr>
              <a:t>For 1-symbol DMRS</a:t>
            </a:r>
            <a:r>
              <a:rPr lang="en-US" sz="1600" b="1" i="1" dirty="0">
                <a:solidFill>
                  <a:srgbClr val="FF0000"/>
                </a:solidFill>
              </a:rPr>
              <a:t>, f</a:t>
            </a:r>
            <a:r>
              <a:rPr lang="en-US" altLang="zh-CN" sz="1600" b="1" i="1" dirty="0">
                <a:solidFill>
                  <a:srgbClr val="FF0000"/>
                </a:solidFill>
              </a:rPr>
              <a:t>or a UE that receives 2 layers</a:t>
            </a:r>
            <a:r>
              <a:rPr lang="en-US" sz="1600" b="1" i="1" dirty="0" smtClean="0">
                <a:solidFill>
                  <a:srgbClr val="FF0000"/>
                </a:solidFill>
              </a:rPr>
              <a:t>, NR supports the following</a:t>
            </a:r>
            <a:r>
              <a:rPr lang="en-US" altLang="zh-CN" sz="1600" b="1" i="1" dirty="0" smtClean="0">
                <a:solidFill>
                  <a:srgbClr val="FF0000"/>
                </a:solidFill>
              </a:rPr>
              <a:t>:</a:t>
            </a:r>
          </a:p>
          <a:p>
            <a:pPr lvl="2" algn="just"/>
            <a:r>
              <a:rPr lang="en-US" altLang="zh-CN" sz="1400" b="1" i="1" dirty="0" smtClean="0">
                <a:solidFill>
                  <a:srgbClr val="FF0000"/>
                </a:solidFill>
              </a:rPr>
              <a:t>The 2 layers can be </a:t>
            </a:r>
            <a:r>
              <a:rPr lang="en-US" altLang="zh-CN" sz="1400" b="1" i="1" dirty="0" err="1" smtClean="0">
                <a:solidFill>
                  <a:srgbClr val="FF0000"/>
                </a:solidFill>
              </a:rPr>
              <a:t>CDMed</a:t>
            </a:r>
            <a:r>
              <a:rPr lang="en-US" altLang="zh-CN" sz="1400" b="1" i="1" dirty="0" smtClean="0">
                <a:solidFill>
                  <a:srgbClr val="FF0000"/>
                </a:solidFill>
              </a:rPr>
              <a:t> or </a:t>
            </a:r>
            <a:r>
              <a:rPr lang="en-US" altLang="zh-CN" sz="1400" b="1" i="1" dirty="0" err="1" smtClean="0">
                <a:solidFill>
                  <a:srgbClr val="FF0000"/>
                </a:solidFill>
              </a:rPr>
              <a:t>FDMed</a:t>
            </a:r>
            <a:r>
              <a:rPr lang="en-US" altLang="zh-CN" sz="1400" b="1" i="1" dirty="0" smtClean="0">
                <a:solidFill>
                  <a:srgbClr val="FF0000"/>
                </a:solidFill>
              </a:rPr>
              <a:t> for SU-MIMO</a:t>
            </a:r>
          </a:p>
          <a:p>
            <a:pPr lvl="2" algn="just"/>
            <a:r>
              <a:rPr lang="en-US" altLang="ko-KR" sz="1400" b="1" i="1" dirty="0" smtClean="0">
                <a:solidFill>
                  <a:srgbClr val="FF0000"/>
                </a:solidFill>
              </a:rPr>
              <a:t>The 2 layers can be </a:t>
            </a:r>
            <a:r>
              <a:rPr lang="en-US" altLang="ko-KR" sz="1400" b="1" i="1" dirty="0" err="1" smtClean="0">
                <a:solidFill>
                  <a:srgbClr val="FF0000"/>
                </a:solidFill>
              </a:rPr>
              <a:t>CDMed</a:t>
            </a:r>
            <a:r>
              <a:rPr lang="en-US" altLang="ko-KR" sz="1400" b="1" i="1" dirty="0" smtClean="0">
                <a:solidFill>
                  <a:srgbClr val="FF0000"/>
                </a:solidFill>
              </a:rPr>
              <a:t> for </a:t>
            </a:r>
            <a:r>
              <a:rPr lang="en-US" altLang="zh-CN" sz="1400" b="1" i="1" dirty="0" smtClean="0">
                <a:solidFill>
                  <a:srgbClr val="FF0000"/>
                </a:solidFill>
              </a:rPr>
              <a:t>MU-MIMO</a:t>
            </a:r>
            <a:endParaRPr lang="en-US" altLang="ko-KR" sz="1400" b="1" i="1" dirty="0" smtClean="0">
              <a:solidFill>
                <a:srgbClr val="FF0000"/>
              </a:solidFill>
            </a:endParaRPr>
          </a:p>
          <a:p>
            <a:pPr lvl="3" algn="just"/>
            <a:r>
              <a:rPr lang="en-US" altLang="ko-KR" sz="1400" b="1" i="1" dirty="0">
                <a:solidFill>
                  <a:srgbClr val="FF0000"/>
                </a:solidFill>
              </a:rPr>
              <a:t>FFS: whether the 2 layers can be </a:t>
            </a:r>
            <a:r>
              <a:rPr lang="en-US" altLang="ko-KR" sz="1400" b="1" i="1" dirty="0" err="1">
                <a:solidFill>
                  <a:srgbClr val="FF0000"/>
                </a:solidFill>
              </a:rPr>
              <a:t>FDMed</a:t>
            </a:r>
            <a:r>
              <a:rPr lang="en-US" altLang="ko-KR" sz="1400" b="1" i="1" dirty="0">
                <a:solidFill>
                  <a:srgbClr val="FF0000"/>
                </a:solidFill>
              </a:rPr>
              <a:t> also for </a:t>
            </a:r>
            <a:r>
              <a:rPr lang="en-US" altLang="ko-KR" sz="1400" b="1" i="1" dirty="0" smtClean="0">
                <a:solidFill>
                  <a:srgbClr val="FF0000"/>
                </a:solidFill>
              </a:rPr>
              <a:t>MU-MIMO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 lvl="1" algn="just"/>
            <a:endParaRPr lang="en-US" altLang="ko-KR" sz="1600" b="1" i="1" dirty="0">
              <a:solidFill>
                <a:srgbClr val="FF0000"/>
              </a:solidFill>
            </a:endParaRPr>
          </a:p>
          <a:p>
            <a:pPr lvl="1" algn="just"/>
            <a:r>
              <a:rPr lang="en-US" altLang="zh-CN" sz="1600" b="1" i="1" dirty="0" smtClean="0">
                <a:solidFill>
                  <a:srgbClr val="FF0000"/>
                </a:solidFill>
              </a:rPr>
              <a:t>For 1-symbol DMRS, for </a:t>
            </a:r>
            <a:r>
              <a:rPr lang="en-US" altLang="zh-CN" sz="1600" b="1" i="1" dirty="0">
                <a:solidFill>
                  <a:srgbClr val="FF0000"/>
                </a:solidFill>
              </a:rPr>
              <a:t>a UE that receives 2 </a:t>
            </a:r>
            <a:r>
              <a:rPr lang="en-US" altLang="zh-CN" sz="1600" b="1" i="1" dirty="0" smtClean="0">
                <a:solidFill>
                  <a:srgbClr val="FF0000"/>
                </a:solidFill>
              </a:rPr>
              <a:t>layers, </a:t>
            </a:r>
            <a:r>
              <a:rPr lang="en-US" sz="1600" b="1" i="1" dirty="0" smtClean="0">
                <a:solidFill>
                  <a:srgbClr val="FF0000"/>
                </a:solidFill>
              </a:rPr>
              <a:t>NR </a:t>
            </a:r>
            <a:r>
              <a:rPr lang="en-US" sz="1600" b="1" i="1" dirty="0">
                <a:solidFill>
                  <a:srgbClr val="FF0000"/>
                </a:solidFill>
              </a:rPr>
              <a:t>supports the </a:t>
            </a:r>
            <a:r>
              <a:rPr lang="en-US" sz="1600" b="1" i="1" dirty="0" smtClean="0">
                <a:solidFill>
                  <a:srgbClr val="FF0000"/>
                </a:solidFill>
              </a:rPr>
              <a:t>following</a:t>
            </a:r>
            <a:r>
              <a:rPr lang="en-US" altLang="zh-CN" sz="1600" b="1" i="1" dirty="0" smtClean="0">
                <a:solidFill>
                  <a:srgbClr val="FF0000"/>
                </a:solidFill>
              </a:rPr>
              <a:t>:</a:t>
            </a:r>
            <a:endParaRPr lang="en-US" altLang="zh-CN" sz="1600" b="1" i="1" dirty="0" smtClean="0">
              <a:solidFill>
                <a:srgbClr val="FF0000"/>
              </a:solidFill>
            </a:endParaRPr>
          </a:p>
          <a:p>
            <a:pPr lvl="2" algn="just"/>
            <a:r>
              <a:rPr lang="en-US" altLang="zh-CN" sz="1400" b="1" i="1" dirty="0">
                <a:solidFill>
                  <a:srgbClr val="FF0000"/>
                </a:solidFill>
              </a:rPr>
              <a:t>The 2 layers can be </a:t>
            </a:r>
            <a:r>
              <a:rPr lang="en-US" altLang="zh-CN" sz="1400" b="1" i="1" dirty="0" err="1">
                <a:solidFill>
                  <a:srgbClr val="FF0000"/>
                </a:solidFill>
              </a:rPr>
              <a:t>CDMed</a:t>
            </a:r>
            <a:r>
              <a:rPr lang="en-US" altLang="zh-CN" sz="1400" b="1" i="1" dirty="0">
                <a:solidFill>
                  <a:srgbClr val="FF0000"/>
                </a:solidFill>
              </a:rPr>
              <a:t> or </a:t>
            </a:r>
            <a:r>
              <a:rPr lang="en-US" altLang="zh-CN" sz="1400" b="1" i="1" dirty="0" err="1" smtClean="0">
                <a:solidFill>
                  <a:srgbClr val="FF0000"/>
                </a:solidFill>
              </a:rPr>
              <a:t>FDMed</a:t>
            </a:r>
            <a:r>
              <a:rPr lang="en-US" altLang="zh-CN" sz="1400" b="1" i="1" dirty="0" smtClean="0">
                <a:solidFill>
                  <a:srgbClr val="FF0000"/>
                </a:solidFill>
              </a:rPr>
              <a:t> </a:t>
            </a:r>
          </a:p>
          <a:p>
            <a:pPr lvl="2" algn="just"/>
            <a:r>
              <a:rPr lang="en-US" altLang="ko-KR" sz="1400" b="1" i="1" dirty="0">
                <a:solidFill>
                  <a:srgbClr val="FF0000"/>
                </a:solidFill>
              </a:rPr>
              <a:t>FFS: whether the 2 layers can be </a:t>
            </a:r>
            <a:r>
              <a:rPr lang="en-US" altLang="ko-KR" sz="1400" b="1" i="1" dirty="0" err="1">
                <a:solidFill>
                  <a:srgbClr val="FF0000"/>
                </a:solidFill>
              </a:rPr>
              <a:t>FDMed</a:t>
            </a:r>
            <a:r>
              <a:rPr lang="en-US" altLang="ko-KR" sz="1400" b="1" i="1" dirty="0">
                <a:solidFill>
                  <a:srgbClr val="FF0000"/>
                </a:solidFill>
              </a:rPr>
              <a:t> </a:t>
            </a:r>
            <a:r>
              <a:rPr lang="en-US" altLang="ko-KR" sz="1400" b="1" i="1" dirty="0" smtClean="0">
                <a:solidFill>
                  <a:srgbClr val="FF0000"/>
                </a:solidFill>
              </a:rPr>
              <a:t>in MU-MIMO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78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83" y="-254365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Background – Broadcast PDSCH DMRS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540" y="884319"/>
            <a:ext cx="11104983" cy="5657525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dirty="0" smtClean="0"/>
          </a:p>
          <a:p>
            <a:pPr lvl="0"/>
            <a:r>
              <a:rPr lang="en-GB" sz="2000" b="1" i="1" dirty="0" smtClean="0"/>
              <a:t>For </a:t>
            </a:r>
            <a:r>
              <a:rPr lang="en-GB" sz="2000" b="1" i="1" dirty="0"/>
              <a:t>broadcast/multicast PDSCH (other than PBCH), the PDSCH is transmitted with a single DMRS port: </a:t>
            </a:r>
            <a:endParaRPr lang="en-US" sz="2000" b="1" i="1" dirty="0"/>
          </a:p>
          <a:p>
            <a:pPr lvl="1"/>
            <a:r>
              <a:rPr lang="en-GB" sz="1800" b="1" i="1" dirty="0"/>
              <a:t>Support using only front-load DMRS Configuration 1</a:t>
            </a:r>
            <a:endParaRPr lang="en-US" sz="1800" b="1" i="1" dirty="0"/>
          </a:p>
          <a:p>
            <a:pPr marL="0" lvl="0" indent="0">
              <a:buNone/>
            </a:pPr>
            <a:endParaRPr lang="en-US" sz="2400" dirty="0" smtClean="0"/>
          </a:p>
          <a:p>
            <a:pPr marL="0" lvl="0" indent="0">
              <a:buNone/>
            </a:pPr>
            <a:r>
              <a:rPr lang="en-US" sz="2000" dirty="0" smtClean="0"/>
              <a:t>From offline and WF (R1-1714663):</a:t>
            </a:r>
          </a:p>
          <a:p>
            <a:pPr marL="457200" lvl="1" indent="0">
              <a:buNone/>
            </a:pPr>
            <a:r>
              <a:rPr lang="en-GB" sz="2000" b="1" i="1" dirty="0" smtClean="0"/>
              <a:t>Support</a:t>
            </a:r>
            <a:r>
              <a:rPr lang="en-GB" sz="2000" b="1" i="1" dirty="0"/>
              <a:t>:</a:t>
            </a:r>
            <a:r>
              <a:rPr lang="en-GB" sz="2000" i="1" dirty="0"/>
              <a:t> </a:t>
            </a:r>
            <a:r>
              <a:rPr lang="en-GB" sz="2000" dirty="0"/>
              <a:t>Samsung, Qualcomm, NTT DOCOMO, Nokia, NSB, ATT, </a:t>
            </a:r>
            <a:r>
              <a:rPr lang="en-GB" sz="2000" dirty="0" smtClean="0"/>
              <a:t>LGE, Interdigital</a:t>
            </a:r>
            <a:endParaRPr lang="en-US" sz="2000" dirty="0"/>
          </a:p>
          <a:p>
            <a:pPr marL="457200" lvl="1" indent="0">
              <a:buNone/>
            </a:pPr>
            <a:r>
              <a:rPr lang="en-GB" sz="2000" b="1" i="1" dirty="0"/>
              <a:t>Object: </a:t>
            </a:r>
            <a:r>
              <a:rPr lang="en-GB" sz="2000" dirty="0"/>
              <a:t>Huawei, </a:t>
            </a:r>
            <a:r>
              <a:rPr lang="en-GB" sz="2000" dirty="0" err="1"/>
              <a:t>HiSilicon</a:t>
            </a:r>
            <a:r>
              <a:rPr lang="en-GB" sz="2000" dirty="0"/>
              <a:t>, Mitsubishi</a:t>
            </a:r>
            <a:endParaRPr lang="en-US" sz="2000" dirty="0"/>
          </a:p>
          <a:p>
            <a:pPr marL="0" lv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GB" sz="2400" dirty="0"/>
              <a:t>Further discussion offline – Alex (Qualcomm) – particularly summarizing performance differences and complexity</a:t>
            </a:r>
            <a:endParaRPr lang="en-US" sz="2400" dirty="0"/>
          </a:p>
          <a:p>
            <a:pPr marL="0" lv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4403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32711" y="0"/>
            <a:ext cx="10515600" cy="554673"/>
          </a:xfrm>
        </p:spPr>
        <p:txBody>
          <a:bodyPr>
            <a:noAutofit/>
          </a:bodyPr>
          <a:lstStyle/>
          <a:p>
            <a:r>
              <a:rPr kumimoji="1" lang="en-US" altLang="ja-JP" sz="36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Summary – Performance 1 – Huawei, </a:t>
            </a:r>
            <a:r>
              <a:rPr kumimoji="1" lang="en-US" altLang="ja-JP" sz="3600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HiSilicon</a:t>
            </a:r>
            <a:endParaRPr kumimoji="1" lang="ja-JP" altLang="en-US" sz="3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277015" y="554673"/>
            <a:ext cx="11290696" cy="619866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i="1" dirty="0" smtClean="0"/>
              <a:t>From R1-1712243:</a:t>
            </a:r>
          </a:p>
          <a:p>
            <a:pPr lvl="1"/>
            <a:r>
              <a:rPr lang="en-US" i="1" dirty="0" smtClean="0"/>
              <a:t>At 500kmh, 15 KHz SCS, MCS=2, CDL-A 1000nsec, 4 GHz carrier </a:t>
            </a:r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r>
              <a:rPr lang="en-US" i="1" dirty="0" smtClean="0"/>
              <a:t>It is proposed to use Alt.2 with </a:t>
            </a:r>
            <a:r>
              <a:rPr lang="en-US" i="1" dirty="0" err="1" smtClean="0"/>
              <a:t>TimeDensity</a:t>
            </a:r>
            <a:r>
              <a:rPr lang="en-US" i="1" dirty="0" smtClean="0"/>
              <a:t>=3. </a:t>
            </a:r>
          </a:p>
          <a:p>
            <a:pPr lvl="2"/>
            <a:r>
              <a:rPr lang="en-US" i="1" dirty="0" smtClean="0"/>
              <a:t>At 10</a:t>
            </a:r>
            <a:r>
              <a:rPr lang="en-US" i="1" baseline="30000" dirty="0" smtClean="0"/>
              <a:t>-2</a:t>
            </a:r>
            <a:r>
              <a:rPr lang="en-US" i="1" dirty="0" smtClean="0"/>
              <a:t> BLER: </a:t>
            </a:r>
            <a:r>
              <a:rPr lang="en-US" b="1" i="1" dirty="0"/>
              <a:t>[0.1-0.2] </a:t>
            </a:r>
            <a:r>
              <a:rPr lang="en-US" i="1" dirty="0" smtClean="0"/>
              <a:t>dB performance gain of Alt.2 over Alt. 1 with 1-symbol</a:t>
            </a:r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lvl="1"/>
            <a:endParaRPr lang="en-US" i="1" dirty="0"/>
          </a:p>
          <a:p>
            <a:pPr lvl="1"/>
            <a:endParaRPr lang="en-US" i="1" dirty="0" smtClean="0"/>
          </a:p>
          <a:p>
            <a:pPr marL="0" lvl="0" indent="0">
              <a:buNone/>
            </a:pPr>
            <a:endParaRPr lang="en-US" i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0146" y="1109346"/>
            <a:ext cx="1961854" cy="50329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415" y="1348051"/>
            <a:ext cx="5334670" cy="4611909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3866920" y="4264957"/>
            <a:ext cx="2178130" cy="203655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932965" y="4082840"/>
            <a:ext cx="215900" cy="18415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1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6648</TotalTime>
  <Words>1051</Words>
  <Application>Microsoft Office PowerPoint</Application>
  <PresentationFormat>Widescreen</PresentationFormat>
  <Paragraphs>316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 Unicode MS</vt:lpstr>
      <vt:lpstr>Batang</vt:lpstr>
      <vt:lpstr>맑은 고딕</vt:lpstr>
      <vt:lpstr>宋体</vt:lpstr>
      <vt:lpstr>Arial</vt:lpstr>
      <vt:lpstr>等线</vt:lpstr>
      <vt:lpstr>等线 Light</vt:lpstr>
      <vt:lpstr>Times New Roman</vt:lpstr>
      <vt:lpstr>游ゴシック</vt:lpstr>
      <vt:lpstr>游ゴシック Light</vt:lpstr>
      <vt:lpstr>Office テーマ</vt:lpstr>
      <vt:lpstr>Equation</vt:lpstr>
      <vt:lpstr>WF on Remaining issues on DMRS</vt:lpstr>
      <vt:lpstr>Background</vt:lpstr>
      <vt:lpstr>Background - Port Indexing Alt. 1</vt:lpstr>
      <vt:lpstr>Background - Port Indexing Alt. 2</vt:lpstr>
      <vt:lpstr>Proposal 1</vt:lpstr>
      <vt:lpstr>Offline Conclusion:</vt:lpstr>
      <vt:lpstr>Offline discussion on port scheduling</vt:lpstr>
      <vt:lpstr>Background – Broadcast PDSCH DMRS</vt:lpstr>
      <vt:lpstr>Summary – Performance 1 – Huawei, HiSilicon</vt:lpstr>
      <vt:lpstr>Summary – Performance 2 - Qualcomm</vt:lpstr>
      <vt:lpstr>Summary – Performance 3 - Ericsson</vt:lpstr>
      <vt:lpstr>Summary – Performance 4 - Mitsubishi</vt:lpstr>
      <vt:lpstr>Summary – Complexity Considerations</vt:lpstr>
      <vt:lpstr>Proposal 3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Manolakos, Alexandros</cp:lastModifiedBy>
  <cp:revision>345</cp:revision>
  <dcterms:created xsi:type="dcterms:W3CDTF">2016-05-22T13:45:11Z</dcterms:created>
  <dcterms:modified xsi:type="dcterms:W3CDTF">2017-08-25T12:02:25Z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