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6" r:id="rId2"/>
    <p:sldId id="296" r:id="rId3"/>
    <p:sldId id="297" r:id="rId4"/>
    <p:sldId id="300" r:id="rId5"/>
    <p:sldId id="30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85714" autoAdjust="0"/>
  </p:normalViewPr>
  <p:slideViewPr>
    <p:cSldViewPr>
      <p:cViewPr varScale="1">
        <p:scale>
          <a:sx n="96" d="100"/>
          <a:sy n="96" d="100"/>
        </p:scale>
        <p:origin x="216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31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214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682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7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79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95725"/>
            <a:ext cx="6400800" cy="1109798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Electronics, Ericsson, InterDigital, Samsung, ZTE, Nokia, Nokia Shanghai Bell, </a:t>
            </a:r>
            <a:r>
              <a:rPr lang="en-US" altLang="ja-JP" dirty="0">
                <a:solidFill>
                  <a:schemeClr val="tx1"/>
                </a:solidFill>
              </a:rPr>
              <a:t>KT, </a:t>
            </a:r>
            <a:r>
              <a:rPr lang="en-US" altLang="ja-JP" dirty="0" smtClean="0">
                <a:solidFill>
                  <a:schemeClr val="tx1"/>
                </a:solidFill>
              </a:rPr>
              <a:t>Huawei, Hi-Silicon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R1-1715196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44386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 WG1 Meeting #</a:t>
            </a:r>
            <a:r>
              <a:rPr lang="en-US" altLang="ko-KR" dirty="0" smtClean="0"/>
              <a:t>90</a:t>
            </a:r>
          </a:p>
          <a:p>
            <a:pPr>
              <a:defRPr/>
            </a:pPr>
            <a:r>
              <a:rPr lang="en-US" altLang="ko-KR" dirty="0" smtClean="0"/>
              <a:t>Prague, Czech Republic, 21th – 25th August 2017</a:t>
            </a:r>
            <a:r>
              <a:rPr lang="tr-TR" altLang="ko-KR" dirty="0" smtClean="0"/>
              <a:t>Agenda Item: </a:t>
            </a:r>
            <a:r>
              <a:rPr lang="en-US" altLang="ko-KR" dirty="0" smtClean="0"/>
              <a:t>6.1.2.3.4</a:t>
            </a:r>
            <a:endParaRPr lang="en-US" altLang="ko-KR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</a:t>
            </a:r>
            <a:r>
              <a:rPr lang="en-US" altLang="zh-CN" sz="4000" dirty="0"/>
              <a:t>PT-RS </a:t>
            </a:r>
            <a:r>
              <a:rPr lang="en-US" altLang="zh-CN" sz="4000" dirty="0" smtClean="0"/>
              <a:t>frequency density table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Background I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r>
              <a:rPr lang="en-US" altLang="ko-KR" sz="1800" dirty="0" smtClean="0"/>
              <a:t>RS overhead comparisons between two types of PT-RS frequency density tables</a:t>
            </a:r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pPr marL="457200" lvl="1" indent="0">
              <a:buNone/>
            </a:pPr>
            <a:endParaRPr lang="en-US" altLang="ko-KR" sz="1400" dirty="0" smtClean="0"/>
          </a:p>
          <a:p>
            <a:pPr lvl="1"/>
            <a:r>
              <a:rPr lang="en-US" altLang="ko-KR" sz="1500" dirty="0" smtClean="0"/>
              <a:t>Tables A and B refer to PT-RS frequency density tables presented in [1] and [2], respectively. </a:t>
            </a:r>
          </a:p>
          <a:p>
            <a:pPr lvl="1"/>
            <a:r>
              <a:rPr lang="en-US" altLang="ko-KR" sz="1500" dirty="0" smtClean="0"/>
              <a:t>The number of PT-RS subcarriers for Table A is </a:t>
            </a:r>
            <a:r>
              <a:rPr lang="en-US" altLang="ko-KR" sz="1500" dirty="0" smtClean="0">
                <a:solidFill>
                  <a:srgbClr val="FF0000"/>
                </a:solidFill>
              </a:rPr>
              <a:t>under bounded by </a:t>
            </a:r>
            <a:r>
              <a:rPr lang="en-US" altLang="ko-KR" sz="1500" dirty="0" smtClean="0"/>
              <a:t>that for Table B regardless of subcarrier spacings when the number of PRBs is less than 64.</a:t>
            </a:r>
          </a:p>
          <a:p>
            <a:pPr lvl="1"/>
            <a:r>
              <a:rPr lang="en-US" altLang="ko-KR" sz="1500" dirty="0" smtClean="0"/>
              <a:t>For </a:t>
            </a:r>
            <a:r>
              <a:rPr lang="en-US" altLang="ko-KR" sz="1500" dirty="0"/>
              <a:t>example of 7 </a:t>
            </a:r>
            <a:r>
              <a:rPr lang="en-US" altLang="ko-KR" sz="1500" dirty="0" smtClean="0"/>
              <a:t>PRBs</a:t>
            </a:r>
            <a:r>
              <a:rPr lang="en-US" altLang="ko-KR" sz="1500" dirty="0"/>
              <a:t>, the RS overheads of Table A and B are 4.76% and 8.33%, respectively. </a:t>
            </a:r>
            <a:r>
              <a:rPr lang="en-US" altLang="ko-KR" sz="1500" dirty="0" smtClean="0"/>
              <a:t>For </a:t>
            </a:r>
            <a:r>
              <a:rPr lang="en-US" altLang="ko-KR" sz="1500" dirty="0"/>
              <a:t>the number of PT-RS ports being 4, their RS overheads are 19% and 33.3%, which indicates that Table B leads to additional </a:t>
            </a:r>
            <a:r>
              <a:rPr lang="en-US" altLang="ko-KR" sz="1500" dirty="0">
                <a:solidFill>
                  <a:srgbClr val="FF0000"/>
                </a:solidFill>
              </a:rPr>
              <a:t>14.3%</a:t>
            </a:r>
            <a:r>
              <a:rPr lang="en-US" altLang="ko-KR" sz="1500" dirty="0"/>
              <a:t> spectral efficient loss than Table A</a:t>
            </a:r>
            <a:r>
              <a:rPr lang="en-US" altLang="ko-KR" sz="1500" dirty="0" smtClean="0"/>
              <a:t>.</a:t>
            </a:r>
          </a:p>
          <a:p>
            <a:pPr lvl="1"/>
            <a:endParaRPr lang="en-US" altLang="ko-KR" sz="1400" dirty="0"/>
          </a:p>
          <a:p>
            <a:pPr marL="457200" lvl="1" indent="-457200">
              <a:buNone/>
            </a:pPr>
            <a:r>
              <a:rPr lang="en-US" altLang="ko-KR" sz="1100" dirty="0" smtClean="0"/>
              <a:t>[1] R1-1714622 On UL PT-RS design, LG Electronics. [</a:t>
            </a:r>
            <a:r>
              <a:rPr lang="en-US" altLang="ko-KR" sz="1100" dirty="0"/>
              <a:t>2] R1-1711047 On DL PTRS design, Ericsson.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9" y="1381125"/>
            <a:ext cx="4319571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29" y="1381125"/>
            <a:ext cx="4319571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타원 4"/>
          <p:cNvSpPr/>
          <p:nvPr/>
        </p:nvSpPr>
        <p:spPr>
          <a:xfrm>
            <a:off x="902750" y="2967770"/>
            <a:ext cx="251901" cy="251901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1714500" y="1488399"/>
            <a:ext cx="251901" cy="251901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2819400" y="2829454"/>
            <a:ext cx="251901" cy="251901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01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Background II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r>
              <a:rPr lang="en-US" altLang="ko-KR" sz="1800" dirty="0" smtClean="0"/>
              <a:t>Spectral efficiency for 60/120kHz, 64PRBs, and 256QAM(3/4)</a:t>
            </a:r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pPr marL="457200" lvl="1" indent="0">
              <a:buNone/>
            </a:pPr>
            <a:endParaRPr lang="en-US" altLang="ko-KR" sz="1400" dirty="0" smtClean="0"/>
          </a:p>
          <a:p>
            <a:pPr lvl="1"/>
            <a:endParaRPr lang="en-US" altLang="ko-KR" sz="1500" dirty="0" smtClean="0"/>
          </a:p>
          <a:p>
            <a:pPr lvl="1"/>
            <a:r>
              <a:rPr lang="en-US" altLang="ko-KR" sz="1500" dirty="0" smtClean="0"/>
              <a:t>For </a:t>
            </a:r>
            <a:r>
              <a:rPr lang="en-US" altLang="ko-KR" sz="1500" dirty="0"/>
              <a:t>PT-RS subcarriers of 8, </a:t>
            </a:r>
            <a:r>
              <a:rPr lang="en-US" altLang="ko-KR" sz="1500" dirty="0" smtClean="0"/>
              <a:t>there </a:t>
            </a:r>
            <a:r>
              <a:rPr lang="en-US" altLang="ko-KR" sz="1500" dirty="0"/>
              <a:t>is </a:t>
            </a:r>
            <a:r>
              <a:rPr lang="en-US" altLang="ko-KR" sz="1500" dirty="0">
                <a:solidFill>
                  <a:srgbClr val="FF0000"/>
                </a:solidFill>
              </a:rPr>
              <a:t>1.8dB performance loss </a:t>
            </a:r>
            <a:r>
              <a:rPr lang="en-US" altLang="ko-KR" sz="1500" dirty="0"/>
              <a:t>for PN model in [6], while the other PN models produce slight performance loss. </a:t>
            </a:r>
            <a:endParaRPr lang="en-US" altLang="ko-KR" sz="1500" dirty="0" smtClean="0"/>
          </a:p>
          <a:p>
            <a:pPr lvl="1"/>
            <a:r>
              <a:rPr lang="en-US" altLang="ko-KR" sz="1500" dirty="0" smtClean="0"/>
              <a:t>In </a:t>
            </a:r>
            <a:r>
              <a:rPr lang="en-US" altLang="ko-KR" sz="1500" dirty="0"/>
              <a:t>order to avoid to determine the number of PT-RS subcarriers according to PN models, it is better to choose </a:t>
            </a:r>
            <a:r>
              <a:rPr lang="en-US" altLang="ko-KR" sz="1500" dirty="0">
                <a:solidFill>
                  <a:srgbClr val="FF0000"/>
                </a:solidFill>
              </a:rPr>
              <a:t>the number of PT-RS subcarriers of 16 for 64PRBs</a:t>
            </a:r>
            <a:r>
              <a:rPr lang="en-US" altLang="ko-KR" sz="1500" dirty="0" smtClean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90102"/>
            <a:ext cx="4319572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390102"/>
            <a:ext cx="4319572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타원 7"/>
          <p:cNvSpPr/>
          <p:nvPr/>
        </p:nvSpPr>
        <p:spPr>
          <a:xfrm>
            <a:off x="2819400" y="2346960"/>
            <a:ext cx="620987" cy="251901"/>
          </a:xfrm>
          <a:prstGeom prst="ellipse">
            <a:avLst/>
          </a:prstGeom>
          <a:noFill/>
          <a:ln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3374881" y="2330086"/>
            <a:ext cx="671065" cy="266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rgbClr val="FF0000"/>
                </a:solidFill>
              </a:rPr>
              <a:t>1.8dB</a:t>
            </a:r>
            <a:endParaRPr lang="ko-KR" altLang="en-US" sz="1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44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143001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PT-RS </a:t>
            </a:r>
            <a:r>
              <a:rPr lang="en-US" altLang="ko-KR" sz="2000" dirty="0"/>
              <a:t>frequency density </a:t>
            </a:r>
            <a:r>
              <a:rPr lang="en-US" altLang="ko-KR" sz="2000" dirty="0" smtClean="0"/>
              <a:t>table (Table C)</a:t>
            </a:r>
          </a:p>
          <a:p>
            <a:pPr lvl="1"/>
            <a:r>
              <a:rPr lang="en-US" altLang="ko-KR" sz="1600" dirty="0" smtClean="0"/>
              <a:t>The listed BW thresholds are only for the predefined table.</a:t>
            </a:r>
          </a:p>
          <a:p>
            <a:pPr lvl="1"/>
            <a:r>
              <a:rPr lang="en-US" altLang="ko-KR" sz="1600" dirty="0" smtClean="0"/>
              <a:t>As agreed before, the BW thresholds can be RRC configured by gNB.</a:t>
            </a:r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pPr marL="457200" lvl="1" indent="0">
              <a:buNone/>
            </a:pPr>
            <a:r>
              <a:rPr lang="en-US" altLang="ko-KR" sz="1600" dirty="0" smtClean="0"/>
              <a:t> </a:t>
            </a:r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marL="457200" lvl="1" indent="0">
              <a:buNone/>
            </a:pPr>
            <a:endParaRPr lang="en-US" altLang="ko-KR" sz="1600" dirty="0" smtClean="0"/>
          </a:p>
          <a:p>
            <a:pPr lvl="1"/>
            <a:endParaRPr lang="en-US" altLang="ko-KR" sz="1600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287979"/>
              </p:ext>
            </p:extLst>
          </p:nvPr>
        </p:nvGraphicFramePr>
        <p:xfrm>
          <a:off x="381000" y="2320788"/>
          <a:ext cx="4038600" cy="216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141"/>
                <a:gridCol w="2296459"/>
              </a:tblGrid>
              <a:tr h="4373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Scheduled</a:t>
                      </a:r>
                      <a:r>
                        <a:rPr lang="en-US" altLang="ko-KR" sz="1800" baseline="0" dirty="0" smtClean="0"/>
                        <a:t> </a:t>
                      </a:r>
                      <a:r>
                        <a:rPr lang="en-US" altLang="ko-KR" sz="1800" dirty="0" smtClean="0"/>
                        <a:t>BW</a:t>
                      </a:r>
                      <a:endParaRPr lang="ko-KR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Frequency density</a:t>
                      </a:r>
                    </a:p>
                  </a:txBody>
                  <a:tcPr anchor="ctr"/>
                </a:tc>
              </a:tr>
              <a:tr h="42843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altLang="ko-KR" sz="1800" baseline="-25000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</a:rPr>
                        <a:t> &lt; 3</a:t>
                      </a:r>
                      <a:endParaRPr lang="en-US" altLang="ko-KR" sz="1800" baseline="-25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>
                          <a:solidFill>
                            <a:schemeClr val="tx1"/>
                          </a:solidFill>
                        </a:rPr>
                        <a:t>No PT-RS</a:t>
                      </a:r>
                      <a:endParaRPr lang="ko-KR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284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3≤  N</a:t>
                      </a:r>
                      <a:r>
                        <a:rPr lang="en-US" altLang="ko-KR" sz="1800" baseline="-25000" dirty="0" smtClean="0"/>
                        <a:t>RB</a:t>
                      </a:r>
                      <a:r>
                        <a:rPr lang="en-US" altLang="ko-KR" sz="1800" dirty="0" smtClean="0"/>
                        <a:t> &lt; 5</a:t>
                      </a:r>
                      <a:endParaRPr lang="en-US" altLang="ko-KR" sz="1800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1</a:t>
                      </a:r>
                      <a:endParaRPr lang="ko-KR" altLang="en-US" sz="1800" dirty="0"/>
                    </a:p>
                  </a:txBody>
                  <a:tcPr anchor="ctr"/>
                </a:tc>
              </a:tr>
              <a:tr h="4284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5≤  N</a:t>
                      </a:r>
                      <a:r>
                        <a:rPr lang="en-US" altLang="ko-KR" sz="1800" baseline="-25000" dirty="0" smtClean="0"/>
                        <a:t>RB</a:t>
                      </a:r>
                      <a:r>
                        <a:rPr lang="en-US" altLang="ko-KR" sz="1800" dirty="0" smtClean="0"/>
                        <a:t> &lt; 16</a:t>
                      </a:r>
                      <a:endParaRPr lang="en-US" altLang="ko-KR" sz="1800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4/N</a:t>
                      </a:r>
                      <a:r>
                        <a:rPr lang="en-US" altLang="ko-KR" sz="1800" baseline="-25000" dirty="0" smtClean="0"/>
                        <a:t>RB</a:t>
                      </a:r>
                      <a:endParaRPr lang="ko-KR" altLang="en-US" sz="1800" smtClean="0"/>
                    </a:p>
                  </a:txBody>
                  <a:tcPr anchor="ctr"/>
                </a:tc>
              </a:tr>
              <a:tr h="4373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16≤ N</a:t>
                      </a:r>
                      <a:r>
                        <a:rPr lang="en-US" altLang="ko-KR" sz="1800" baseline="-25000" dirty="0" smtClean="0"/>
                        <a:t>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1/4</a:t>
                      </a:r>
                      <a:endParaRPr lang="ko-KR" altLang="en-US" sz="180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" y="5802868"/>
            <a:ext cx="8738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The distance between RBs containing PT-RS is equal, see example on the following page.</a:t>
            </a:r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59949" y="6387668"/>
            <a:ext cx="27350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[1] </a:t>
            </a:r>
            <a:r>
              <a:rPr lang="en-US" altLang="ko-KR" sz="1100" dirty="0"/>
              <a:t>R1-1711047 On DL PTRS design, Ericsson.</a:t>
            </a:r>
            <a:endParaRPr lang="ko-KR" altLang="en-US" sz="110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0128" y="2199861"/>
            <a:ext cx="4863872" cy="365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Appendix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4357"/>
            <a:ext cx="8229600" cy="5638799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Location of RB including PT-RS</a:t>
            </a:r>
          </a:p>
          <a:p>
            <a:pPr lvl="1"/>
            <a:r>
              <a:rPr lang="en-US" altLang="ko-KR" sz="1400" dirty="0" smtClean="0"/>
              <a:t>The distance between adjacent RBs including PT-RS can be determined by  one of the set {1, 2, 4} RBs.  </a:t>
            </a:r>
          </a:p>
          <a:p>
            <a:pPr lvl="1"/>
            <a:r>
              <a:rPr lang="en-US" altLang="ko-KR" sz="1400" dirty="0" smtClean="0"/>
              <a:t>For 	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     with the number of PT-RS subcarriers being 4, it</a:t>
            </a:r>
            <a:r>
              <a:rPr lang="ko-KR" altLang="en-US" sz="1400"/>
              <a:t> </a:t>
            </a:r>
            <a:r>
              <a:rPr lang="en-US" altLang="ko-KR" sz="1400" dirty="0" smtClean="0"/>
              <a:t>can be illustrated as  </a:t>
            </a:r>
            <a:endParaRPr lang="en-US" altLang="ko-KR" sz="1400" dirty="0"/>
          </a:p>
          <a:p>
            <a:pPr lvl="1"/>
            <a:endParaRPr lang="en-US" altLang="ko-KR" sz="1400" dirty="0" smtClean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305151"/>
              </p:ext>
            </p:extLst>
          </p:nvPr>
        </p:nvGraphicFramePr>
        <p:xfrm>
          <a:off x="1575054" y="1628775"/>
          <a:ext cx="968121" cy="28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7" name="Equation" r:id="rId4" imgW="799920" imgH="228600" progId="Equation.DSMT4">
                  <p:embed/>
                </p:oleObj>
              </mc:Choice>
              <mc:Fallback>
                <p:oleObj name="Equation" r:id="rId4" imgW="7999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5054" y="1628775"/>
                        <a:ext cx="968121" cy="2823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그림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5788" y="1981200"/>
            <a:ext cx="5974107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2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17412</TotalTime>
  <Words>388</Words>
  <Application>Microsoft Office PowerPoint</Application>
  <PresentationFormat>화면 슬라이드 쇼(4:3)</PresentationFormat>
  <Paragraphs>75</Paragraphs>
  <Slides>5</Slides>
  <Notes>5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Equation</vt:lpstr>
      <vt:lpstr>PowerPoint 프레젠테이션</vt:lpstr>
      <vt:lpstr>Background I</vt:lpstr>
      <vt:lpstr>Background II</vt:lpstr>
      <vt:lpstr>Proposal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이길봄/선임연구원〉차세대표준(연)ACS팀(kilbom.lee@lge.com)</cp:lastModifiedBy>
  <cp:revision>745</cp:revision>
  <dcterms:created xsi:type="dcterms:W3CDTF">2016-03-24T01:14:08Z</dcterms:created>
  <dcterms:modified xsi:type="dcterms:W3CDTF">2017-08-24T13:10:21Z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