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5" r:id="rId5"/>
    <p:sldId id="26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46" autoAdjust="0"/>
    <p:restoredTop sz="94660"/>
  </p:normalViewPr>
  <p:slideViewPr>
    <p:cSldViewPr snapToGrid="0">
      <p:cViewPr varScale="1">
        <p:scale>
          <a:sx n="54" d="100"/>
          <a:sy n="54" d="100"/>
        </p:scale>
        <p:origin x="8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b="1" dirty="0">
                <a:latin typeface="+mn-lt"/>
              </a:rPr>
              <a:t>WF on </a:t>
            </a:r>
            <a:r>
              <a:rPr lang="en-GB" sz="4800" b="1" dirty="0" smtClean="0">
                <a:latin typeface="+mn-lt"/>
              </a:rPr>
              <a:t>Type 0 RA</a:t>
            </a:r>
            <a:endParaRPr lang="en-US" sz="4800" b="1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3191" y="4907764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/>
              <a:t>NEC, </a:t>
            </a:r>
            <a:r>
              <a:rPr lang="en-US" sz="3200" dirty="0" smtClean="0"/>
              <a:t>…</a:t>
            </a:r>
            <a:endParaRPr lang="en-US" sz="3200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sz="1800" b="1" dirty="0"/>
              <a:t>3GPP TSG-RAN WG1 Meeting #90 </a:t>
            </a:r>
            <a:endParaRPr lang="en-GB" sz="1800" b="1" dirty="0" smtClean="0"/>
          </a:p>
          <a:p>
            <a:pPr>
              <a:spcBef>
                <a:spcPct val="0"/>
              </a:spcBef>
              <a:buNone/>
            </a:pPr>
            <a:r>
              <a:rPr lang="en-GB" sz="1800" b="1" smtClean="0"/>
              <a:t>Prague</a:t>
            </a:r>
            <a:r>
              <a:rPr lang="en-GB" sz="1800" b="1" dirty="0"/>
              <a:t>, Czech Republic, 21</a:t>
            </a:r>
            <a:r>
              <a:rPr lang="en-GB" sz="1800" b="1" baseline="30000" dirty="0"/>
              <a:t>st</a:t>
            </a:r>
            <a:r>
              <a:rPr lang="en-GB" sz="1800" b="1" dirty="0"/>
              <a:t> – 25</a:t>
            </a:r>
            <a:r>
              <a:rPr lang="en-GB" sz="1800" b="1" baseline="30000" dirty="0"/>
              <a:t>th</a:t>
            </a:r>
            <a:r>
              <a:rPr lang="en-GB" sz="1800" b="1" dirty="0"/>
              <a:t> August 2017</a:t>
            </a:r>
            <a:endParaRPr lang="en-GB" sz="1800" dirty="0"/>
          </a:p>
          <a:p>
            <a:pPr>
              <a:spcBef>
                <a:spcPct val="0"/>
              </a:spcBef>
              <a:buNone/>
            </a:pPr>
            <a:r>
              <a:rPr lang="en-US" altLang="ja-JP" sz="1800" b="1" smtClean="0">
                <a:latin typeface="+mn-lt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b="1" dirty="0">
                <a:latin typeface="+mn-lt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b="1" dirty="0">
                <a:latin typeface="+mn-lt"/>
                <a:ea typeface="Arial Unicode MS" pitchFamily="50" charset="-127"/>
                <a:cs typeface="Arial Unicode MS" pitchFamily="50" charset="-127"/>
              </a:rPr>
              <a:t>6</a:t>
            </a:r>
            <a:r>
              <a:rPr lang="en-US" altLang="ja-JP" sz="1800" b="1" dirty="0" smtClean="0">
                <a:latin typeface="+mn-lt"/>
                <a:ea typeface="Arial Unicode MS" pitchFamily="50" charset="-127"/>
                <a:cs typeface="Arial Unicode MS" pitchFamily="50" charset="-127"/>
              </a:rPr>
              <a:t>.1.3.3.1.1 </a:t>
            </a:r>
            <a:endParaRPr lang="ja-JP" altLang="en-US" sz="1800" b="1" dirty="0">
              <a:latin typeface="+mn-lt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67191" y="174536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R1-1715099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LTE supports DL Type 0 and Type 1 </a:t>
            </a: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where Type 0 has 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RBG level/coarser granularity </a:t>
            </a: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 1 has PRB level/finer granularity. 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practice, the coarser 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granularity</a:t>
            </a: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provides a low overhead signalling of the RA scheme for larger allocations, while the finer granularity provides scheduling flexibility as well as to fill dis-continuous holes or left over resources.</a:t>
            </a:r>
            <a:endParaRPr lang="en-GB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issue is that DL </a:t>
            </a:r>
            <a:r>
              <a:rPr lang="en-GB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 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and Type 1</a:t>
            </a: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are treated in two different RA schemes. So, for NR, it would be beneficial to merge the benefits of DL </a:t>
            </a:r>
            <a:r>
              <a:rPr lang="en-GB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 0</a:t>
            </a: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GB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 1</a:t>
            </a: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into a single resource allocation scheme.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dirty="0">
              <a:solidFill>
                <a:prstClr val="black"/>
              </a:solidFill>
              <a:ea typeface="MS Mincho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GB" sz="2400" dirty="0">
              <a:solidFill>
                <a:prstClr val="black"/>
              </a:solidFill>
              <a:ea typeface="MS Mincho"/>
            </a:endParaRP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73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19559"/>
          </a:xfrm>
        </p:spPr>
        <p:txBody>
          <a:bodyPr>
            <a:normAutofit fontScale="85000" lnSpcReduction="20000"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US" b="1" u="sng">
                <a:highlight>
                  <a:srgbClr val="00FF00"/>
                </a:highlight>
                <a:latin typeface="Times New Roman" panose="02020603050405020304" pitchFamily="18" charset="0"/>
                <a:ea typeface="Yu Mincho"/>
              </a:rPr>
              <a:t>Agreements:</a:t>
            </a:r>
            <a:endParaRPr lang="en-GB">
              <a:latin typeface="Times New Roman" panose="02020603050405020304" pitchFamily="18" charset="0"/>
              <a:ea typeface="MS Mincho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en-US">
                <a:latin typeface="Times New Roman" panose="02020603050405020304" pitchFamily="18" charset="0"/>
                <a:ea typeface="Yu Mincho"/>
              </a:rPr>
              <a:t>For PDSCH/PUSCH, the RBG size/number can be changed along with the change of the BWP used for resource allocation.</a:t>
            </a:r>
            <a:endParaRPr lang="en-GB">
              <a:latin typeface="Times New Roman" panose="02020603050405020304" pitchFamily="18" charset="0"/>
              <a:ea typeface="MS Mincho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en-US">
                <a:latin typeface="Times New Roman" panose="02020603050405020304" pitchFamily="18" charset="0"/>
                <a:ea typeface="Yu Mincho"/>
              </a:rPr>
              <a:t>FFS: If one or multiple of following option(s) is/are also used for RBG size/number determination:</a:t>
            </a:r>
            <a:endParaRPr lang="en-GB">
              <a:latin typeface="Times New Roman" panose="02020603050405020304" pitchFamily="18" charset="0"/>
              <a:ea typeface="MS Mincho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685800" algn="l"/>
              </a:tabLst>
            </a:pPr>
            <a:r>
              <a:rPr lang="en-US">
                <a:latin typeface="Times New Roman" panose="02020603050405020304" pitchFamily="18" charset="0"/>
                <a:ea typeface="Yu Mincho"/>
              </a:rPr>
              <a:t>Opt. </a:t>
            </a:r>
            <a:r>
              <a:rPr lang="en-US" dirty="0">
                <a:latin typeface="Times New Roman" panose="02020603050405020304" pitchFamily="18" charset="0"/>
                <a:ea typeface="Yu Mincho"/>
              </a:rPr>
              <a:t>1: Semi-statically configured size of Type0 RA bitmap </a:t>
            </a:r>
            <a:endParaRPr lang="en-GB">
              <a:latin typeface="Times New Roman" panose="02020603050405020304" pitchFamily="18" charset="0"/>
              <a:ea typeface="MS Mincho"/>
            </a:endParaRPr>
          </a:p>
          <a:p>
            <a:pPr lvl="2">
              <a:tabLst>
                <a:tab pos="1143000" algn="l"/>
                <a:tab pos="1371600" algn="l"/>
              </a:tabLst>
            </a:pPr>
            <a:r>
              <a:rPr lang="en-US">
                <a:latin typeface="Times New Roman" panose="02020603050405020304" pitchFamily="18" charset="0"/>
                <a:ea typeface="Yu Mincho"/>
                <a:cs typeface="Times New Roman" panose="02020603050405020304" pitchFamily="18" charset="0"/>
              </a:rPr>
              <a:t>Number and size of RBGs for a RA is determined based on size of BWP and the size of the bitmap.</a:t>
            </a:r>
            <a:endParaRPr lang="en-GB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685800" algn="l"/>
              </a:tabLst>
            </a:pPr>
            <a:r>
              <a:rPr lang="en-US">
                <a:latin typeface="Times New Roman" panose="02020603050405020304" pitchFamily="18" charset="0"/>
                <a:ea typeface="Yu Mincho"/>
              </a:rPr>
              <a:t>Opt. </a:t>
            </a:r>
            <a:r>
              <a:rPr lang="en-US" dirty="0">
                <a:latin typeface="Times New Roman" panose="02020603050405020304" pitchFamily="18" charset="0"/>
                <a:ea typeface="Yu Mincho"/>
              </a:rPr>
              <a:t>2: Semi-statically configured RBG size(s) per BWP for deriving number of RBGs</a:t>
            </a:r>
            <a:endParaRPr lang="en-GB">
              <a:latin typeface="Times New Roman" panose="02020603050405020304" pitchFamily="18" charset="0"/>
              <a:ea typeface="MS Mincho"/>
            </a:endParaRPr>
          </a:p>
          <a:p>
            <a:pPr lvl="2">
              <a:tabLst>
                <a:tab pos="1143000" algn="l"/>
                <a:tab pos="1371600" algn="l"/>
              </a:tabLst>
            </a:pPr>
            <a:r>
              <a:rPr lang="en-US">
                <a:latin typeface="Times New Roman" panose="02020603050405020304" pitchFamily="18" charset="0"/>
                <a:ea typeface="Yu Mincho"/>
                <a:cs typeface="Times New Roman" panose="02020603050405020304" pitchFamily="18" charset="0"/>
              </a:rPr>
              <a:t>Number of RBGs in the BWP is determined by size of the BWP and the configured/indicated RBG size(s). </a:t>
            </a:r>
            <a:endParaRPr lang="en-GB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pPr lvl="2">
              <a:tabLst>
                <a:tab pos="1143000" algn="l"/>
              </a:tabLst>
            </a:pPr>
            <a:r>
              <a:rPr lang="en-US">
                <a:latin typeface="Times New Roman" panose="02020603050405020304" pitchFamily="18" charset="0"/>
                <a:ea typeface="Yu Mincho"/>
                <a:cs typeface="Times New Roman" panose="02020603050405020304" pitchFamily="18" charset="0"/>
              </a:rPr>
              <a:t>FFS: Dynamic switching of RBG size(s). </a:t>
            </a:r>
            <a:endParaRPr lang="en-GB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685800" algn="l"/>
              </a:tabLst>
            </a:pPr>
            <a:r>
              <a:rPr lang="en-US">
                <a:latin typeface="Times New Roman" panose="02020603050405020304" pitchFamily="18" charset="0"/>
                <a:ea typeface="Yu Mincho"/>
              </a:rPr>
              <a:t>Opt. </a:t>
            </a:r>
            <a:r>
              <a:rPr lang="en-US" dirty="0">
                <a:latin typeface="Times New Roman" panose="02020603050405020304" pitchFamily="18" charset="0"/>
                <a:ea typeface="Yu Mincho"/>
              </a:rPr>
              <a:t>3: DCI format/DCI format size (e.g. a compact DCI may be with a larger RBG size than a normal DCI).</a:t>
            </a:r>
            <a:endParaRPr lang="en-GB">
              <a:latin typeface="Times New Roman" panose="02020603050405020304" pitchFamily="18" charset="0"/>
              <a:ea typeface="MS Mincho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685800" algn="l"/>
              </a:tabLst>
            </a:pPr>
            <a:r>
              <a:rPr lang="en-US">
                <a:latin typeface="Times New Roman" panose="02020603050405020304" pitchFamily="18" charset="0"/>
                <a:ea typeface="Yu Mincho"/>
              </a:rPr>
              <a:t>Opt. </a:t>
            </a:r>
            <a:r>
              <a:rPr lang="en-US" dirty="0">
                <a:latin typeface="Times New Roman" panose="02020603050405020304" pitchFamily="18" charset="0"/>
                <a:ea typeface="Yu Mincho"/>
              </a:rPr>
              <a:t>4: Transmission durations (e.g. a shorter-duration transmission may be with a larger RBG size than a longer one).</a:t>
            </a:r>
            <a:endParaRPr lang="en-GB">
              <a:latin typeface="Times New Roman" panose="02020603050405020304" pitchFamily="18" charset="0"/>
              <a:ea typeface="MS Mincho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685800" algn="l"/>
              </a:tabLst>
            </a:pPr>
            <a:r>
              <a:rPr lang="en-US">
                <a:latin typeface="Times New Roman" panose="02020603050405020304" pitchFamily="18" charset="0"/>
                <a:ea typeface="Yu Mincho"/>
              </a:rPr>
              <a:t>Opt. </a:t>
            </a:r>
            <a:r>
              <a:rPr lang="en-US" dirty="0">
                <a:latin typeface="Times New Roman" panose="02020603050405020304" pitchFamily="18" charset="0"/>
                <a:ea typeface="Yu Mincho"/>
              </a:rPr>
              <a:t>5: RBG size is determined depending on the size of the BWP.</a:t>
            </a:r>
            <a:endParaRPr lang="en-GB">
              <a:latin typeface="Times New Roman" panose="02020603050405020304" pitchFamily="18" charset="0"/>
              <a:ea typeface="MS Mincho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685800" algn="l"/>
              </a:tabLst>
            </a:pPr>
            <a:r>
              <a:rPr lang="en-US">
                <a:latin typeface="Times New Roman" panose="02020603050405020304" pitchFamily="18" charset="0"/>
                <a:ea typeface="Yu Mincho"/>
              </a:rPr>
              <a:t>Other options are not precluded.</a:t>
            </a:r>
            <a:endParaRPr lang="en-GB">
              <a:latin typeface="Times New Roman" panose="02020603050405020304" pitchFamily="18" charset="0"/>
              <a:ea typeface="MS Mincho"/>
            </a:endParaRPr>
          </a:p>
          <a:p>
            <a:pPr marL="742950" lvl="1" indent="-285750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3000" dirty="0">
              <a:ea typeface="MS Mincho"/>
            </a:endParaRPr>
          </a:p>
          <a:p>
            <a:pPr marL="742950" lvl="1" indent="-285750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3000" dirty="0" smtClean="0">
              <a:ea typeface="MS Mincho"/>
            </a:endParaRPr>
          </a:p>
        </p:txBody>
      </p:sp>
    </p:spTree>
    <p:extLst>
      <p:ext uri="{BB962C8B-B14F-4D97-AF65-F5344CB8AC3E}">
        <p14:creationId xmlns:p14="http://schemas.microsoft.com/office/powerpoint/2010/main" val="156202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Proposals: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4"/>
            <a:ext cx="10823369" cy="4919559"/>
          </a:xfrm>
        </p:spPr>
        <p:txBody>
          <a:bodyPr>
            <a:normAutofit lnSpcReduction="10000"/>
          </a:bodyPr>
          <a:lstStyle/>
          <a:p>
            <a:pPr lvl="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228600" algn="l"/>
              </a:tabLst>
            </a:pP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resource allocation scheme based on LTE DL RA type 0, for slot-based scheduling,</a:t>
            </a:r>
          </a:p>
          <a:p>
            <a:pPr marL="800100" lvl="1" indent="-342900"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RBG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size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is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least a function of the number of PRBs within the BWP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00100" lvl="1" indent="-342900"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Dynamic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switching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between the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RBG size (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RBG size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1 is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supported while keeping the RA overhead the same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2">
              <a:buFont typeface="Courier New" panose="02070309020205020404" pitchFamily="49" charset="0"/>
              <a:buChar char="o"/>
              <a:tabLst>
                <a:tab pos="228600" algn="l"/>
              </a:tabLst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RBG size = 1 </a:t>
            </a: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covers only a 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portion of the bandwidth </a:t>
            </a: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part.</a:t>
            </a:r>
            <a:endParaRPr 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bits for the RA field in the DCI in the BWP is given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</a:p>
          <a:p>
            <a:pPr marL="800100" lvl="1" indent="-342900">
              <a:buFont typeface="Symbol" panose="05050102010706020507" pitchFamily="18" charset="2"/>
              <a:buChar char=""/>
              <a:tabLst>
                <a:tab pos="228600" algn="l"/>
              </a:tabLst>
            </a:pP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Symbol" panose="05050102010706020507" pitchFamily="18" charset="2"/>
              <a:buChar char=""/>
              <a:tabLst>
                <a:tab pos="228600" algn="l"/>
              </a:tabLst>
            </a:pP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Symbol" panose="05050102010706020507" pitchFamily="18" charset="2"/>
              <a:buChar char=""/>
              <a:tabLst>
                <a:tab pos="228600" algn="l"/>
              </a:tabLst>
            </a:pP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  <a:tabLst>
                <a:tab pos="228600" algn="l"/>
              </a:tabLst>
            </a:pP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where X is stands for D and U (downlink and uplink respectively)</a:t>
            </a:r>
          </a:p>
          <a:p>
            <a:pPr marL="457200" lvl="1" indent="0">
              <a:buNone/>
              <a:tabLst>
                <a:tab pos="228600" algn="l"/>
              </a:tabLst>
            </a:pP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Courier New" panose="02070309020205020404" pitchFamily="49" charset="0"/>
              <a:buChar char="o"/>
              <a:tabLst>
                <a:tab pos="228600" algn="l"/>
              </a:tabLst>
            </a:pP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FFS: details of the header.</a:t>
            </a:r>
          </a:p>
          <a:p>
            <a:pPr marL="457200" lvl="1" indent="0">
              <a:buNone/>
              <a:tabLst>
                <a:tab pos="228600" algn="l"/>
              </a:tabLst>
            </a:pPr>
            <a:endParaRPr lang="en-US" sz="2600" dirty="0" smtClean="0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9571022"/>
              </p:ext>
            </p:extLst>
          </p:nvPr>
        </p:nvGraphicFramePr>
        <p:xfrm>
          <a:off x="2988810" y="4445019"/>
          <a:ext cx="5492750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Equation" r:id="rId3" imgW="1752480" imgH="317160" progId="Equation.3">
                  <p:embed/>
                </p:oleObj>
              </mc:Choice>
              <mc:Fallback>
                <p:oleObj name="Equation" r:id="rId3" imgW="1752480" imgH="31716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8810" y="4445019"/>
                        <a:ext cx="5492750" cy="844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53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9" y="-50"/>
            <a:ext cx="2142506" cy="85897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+mn-lt"/>
              </a:rPr>
              <a:t>Example:</a:t>
            </a:r>
            <a:endParaRPr lang="en-US" b="1" dirty="0">
              <a:latin typeface="+mn-lt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2148165" y="429436"/>
            <a:ext cx="8954878" cy="6106420"/>
            <a:chOff x="2148165" y="429436"/>
            <a:chExt cx="8954878" cy="6106420"/>
          </a:xfrm>
        </p:grpSpPr>
        <p:grpSp>
          <p:nvGrpSpPr>
            <p:cNvPr id="28" name="Group 27"/>
            <p:cNvGrpSpPr/>
            <p:nvPr/>
          </p:nvGrpSpPr>
          <p:grpSpPr>
            <a:xfrm>
              <a:off x="2148165" y="429436"/>
              <a:ext cx="8954878" cy="6106420"/>
              <a:chOff x="107505" y="211745"/>
              <a:chExt cx="8954878" cy="6106420"/>
            </a:xfrm>
          </p:grpSpPr>
          <p:grpSp>
            <p:nvGrpSpPr>
              <p:cNvPr id="29" name="Group 18"/>
              <p:cNvGrpSpPr>
                <a:grpSpLocks/>
              </p:cNvGrpSpPr>
              <p:nvPr/>
            </p:nvGrpSpPr>
            <p:grpSpPr bwMode="auto">
              <a:xfrm>
                <a:off x="4846971" y="217075"/>
                <a:ext cx="4215412" cy="5041551"/>
                <a:chOff x="1692275" y="476250"/>
                <a:chExt cx="4215288" cy="5041612"/>
              </a:xfrm>
            </p:grpSpPr>
            <p:sp>
              <p:nvSpPr>
                <p:cNvPr id="43" name="Rectangle 39" descr="Small grid"/>
                <p:cNvSpPr>
                  <a:spLocks noChangeArrowheads="1"/>
                </p:cNvSpPr>
                <p:nvPr/>
              </p:nvSpPr>
              <p:spPr bwMode="auto">
                <a:xfrm>
                  <a:off x="2051050" y="476250"/>
                  <a:ext cx="3168650" cy="1152525"/>
                </a:xfrm>
                <a:prstGeom prst="rect">
                  <a:avLst/>
                </a:prstGeom>
                <a:solidFill>
                  <a:srgbClr val="FFC000">
                    <a:alpha val="39999"/>
                  </a:srgbClr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44" name="Rectangle 40" descr="Small grid"/>
                <p:cNvSpPr>
                  <a:spLocks noChangeArrowheads="1"/>
                </p:cNvSpPr>
                <p:nvPr/>
              </p:nvSpPr>
              <p:spPr bwMode="auto">
                <a:xfrm>
                  <a:off x="2051050" y="3933825"/>
                  <a:ext cx="3168650" cy="1223963"/>
                </a:xfrm>
                <a:prstGeom prst="rect">
                  <a:avLst/>
                </a:prstGeom>
                <a:solidFill>
                  <a:srgbClr val="7030A0">
                    <a:alpha val="39999"/>
                  </a:srgbClr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45" name="Rectangle 41" descr="Small grid"/>
                <p:cNvSpPr>
                  <a:spLocks noChangeArrowheads="1"/>
                </p:cNvSpPr>
                <p:nvPr/>
              </p:nvSpPr>
              <p:spPr bwMode="auto">
                <a:xfrm>
                  <a:off x="2051050" y="1628775"/>
                  <a:ext cx="3168650" cy="1152525"/>
                </a:xfrm>
                <a:prstGeom prst="rect">
                  <a:avLst/>
                </a:prstGeom>
                <a:solidFill>
                  <a:srgbClr val="0070C0">
                    <a:alpha val="39999"/>
                  </a:srgbClr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46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5213162" y="950913"/>
                  <a:ext cx="649518" cy="246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GB" altLang="en-US" sz="1000" dirty="0"/>
                    <a:t> </a:t>
                  </a:r>
                  <a:r>
                    <a:rPr lang="en-GB" altLang="en-US" sz="1000" dirty="0" smtClean="0"/>
                    <a:t>potion </a:t>
                  </a:r>
                  <a:r>
                    <a:rPr lang="en-GB" altLang="en-US" sz="1000" dirty="0"/>
                    <a:t>4</a:t>
                  </a:r>
                </a:p>
              </p:txBody>
            </p:sp>
            <p:sp>
              <p:nvSpPr>
                <p:cNvPr id="47" name="Rectangle 39" descr="Small grid"/>
                <p:cNvSpPr>
                  <a:spLocks noChangeArrowheads="1"/>
                </p:cNvSpPr>
                <p:nvPr/>
              </p:nvSpPr>
              <p:spPr bwMode="auto">
                <a:xfrm>
                  <a:off x="2051050" y="2781300"/>
                  <a:ext cx="3168650" cy="1152525"/>
                </a:xfrm>
                <a:prstGeom prst="rect">
                  <a:avLst/>
                </a:prstGeom>
                <a:solidFill>
                  <a:srgbClr val="00B050">
                    <a:alpha val="39999"/>
                  </a:srgbClr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48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5213162" y="2133601"/>
                  <a:ext cx="694401" cy="246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GB" altLang="en-US" sz="1000" dirty="0"/>
                    <a:t> </a:t>
                  </a:r>
                  <a:r>
                    <a:rPr lang="en-GB" altLang="en-US" sz="1000" dirty="0" smtClean="0"/>
                    <a:t>portion </a:t>
                  </a:r>
                  <a:r>
                    <a:rPr lang="en-GB" altLang="en-US" sz="1000" dirty="0"/>
                    <a:t>3</a:t>
                  </a:r>
                </a:p>
              </p:txBody>
            </p:sp>
            <p:sp>
              <p:nvSpPr>
                <p:cNvPr id="49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5213162" y="3254375"/>
                  <a:ext cx="694401" cy="246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GB" altLang="en-US" sz="1000" dirty="0"/>
                    <a:t> </a:t>
                  </a:r>
                  <a:r>
                    <a:rPr lang="en-GB" altLang="en-US" sz="1000" dirty="0" smtClean="0"/>
                    <a:t>portion </a:t>
                  </a:r>
                  <a:r>
                    <a:rPr lang="en-GB" altLang="en-US" sz="1000" dirty="0"/>
                    <a:t>2</a:t>
                  </a:r>
                </a:p>
              </p:txBody>
            </p:sp>
            <p:sp>
              <p:nvSpPr>
                <p:cNvPr id="50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5213162" y="4437063"/>
                  <a:ext cx="694401" cy="246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GB" altLang="en-US" sz="1000" dirty="0"/>
                    <a:t> </a:t>
                  </a:r>
                  <a:r>
                    <a:rPr lang="en-GB" altLang="en-US" sz="1000" dirty="0" smtClean="0"/>
                    <a:t>portion </a:t>
                  </a:r>
                  <a:r>
                    <a:rPr lang="en-GB" altLang="en-US" sz="1000" dirty="0"/>
                    <a:t>1</a:t>
                  </a:r>
                </a:p>
              </p:txBody>
            </p:sp>
            <p:sp>
              <p:nvSpPr>
                <p:cNvPr id="51" name="Line 50"/>
                <p:cNvSpPr>
                  <a:spLocks noChangeShapeType="1"/>
                </p:cNvSpPr>
                <p:nvPr/>
              </p:nvSpPr>
              <p:spPr bwMode="auto">
                <a:xfrm>
                  <a:off x="1908175" y="4868863"/>
                  <a:ext cx="0" cy="36036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  <p:cxnSp>
              <p:nvCxnSpPr>
                <p:cNvPr id="52" name="Straight Arrow Connector 51"/>
                <p:cNvCxnSpPr>
                  <a:stCxn id="51" idx="1"/>
                </p:cNvCxnSpPr>
                <p:nvPr/>
              </p:nvCxnSpPr>
              <p:spPr>
                <a:xfrm>
                  <a:off x="1908169" y="5228934"/>
                  <a:ext cx="360352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3" name="TextBox 344"/>
                <p:cNvSpPr txBox="1">
                  <a:spLocks noChangeArrowheads="1"/>
                </p:cNvSpPr>
                <p:nvPr/>
              </p:nvSpPr>
              <p:spPr bwMode="auto">
                <a:xfrm>
                  <a:off x="2195513" y="5157788"/>
                  <a:ext cx="419100" cy="2159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GB" altLang="en-US" sz="800" b="1"/>
                    <a:t>Time </a:t>
                  </a:r>
                </a:p>
              </p:txBody>
            </p:sp>
            <p:sp>
              <p:nvSpPr>
                <p:cNvPr id="54" name="TextBox 345"/>
                <p:cNvSpPr txBox="1">
                  <a:spLocks noChangeArrowheads="1"/>
                </p:cNvSpPr>
                <p:nvPr/>
              </p:nvSpPr>
              <p:spPr bwMode="auto">
                <a:xfrm>
                  <a:off x="1692275" y="4652963"/>
                  <a:ext cx="373063" cy="2159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GB" altLang="en-US" sz="800" b="1"/>
                    <a:t>Freq</a:t>
                  </a:r>
                </a:p>
              </p:txBody>
            </p:sp>
            <p:sp>
              <p:nvSpPr>
                <p:cNvPr id="55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3224666" y="4391516"/>
                  <a:ext cx="595035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GB" altLang="en-US" sz="1000"/>
                    <a:t> PDSCH </a:t>
                  </a:r>
                </a:p>
              </p:txBody>
            </p:sp>
            <p:sp>
              <p:nvSpPr>
                <p:cNvPr id="56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3194362" y="3254217"/>
                  <a:ext cx="595035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GB" altLang="en-US" sz="1000"/>
                    <a:t> PDSCH </a:t>
                  </a:r>
                </a:p>
              </p:txBody>
            </p:sp>
            <p:sp>
              <p:nvSpPr>
                <p:cNvPr id="57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3224665" y="2109903"/>
                  <a:ext cx="595035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GB" altLang="en-US" sz="1000"/>
                    <a:t> PDSCH </a:t>
                  </a:r>
                </a:p>
              </p:txBody>
            </p:sp>
            <p:sp>
              <p:nvSpPr>
                <p:cNvPr id="58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3194361" y="909637"/>
                  <a:ext cx="595035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GB" altLang="en-US" sz="1000"/>
                    <a:t> PDSCH </a:t>
                  </a:r>
                </a:p>
              </p:txBody>
            </p:sp>
            <p:cxnSp>
              <p:nvCxnSpPr>
                <p:cNvPr id="59" name="Straight Connector 58"/>
                <p:cNvCxnSpPr/>
                <p:nvPr/>
              </p:nvCxnSpPr>
              <p:spPr>
                <a:xfrm flipH="1">
                  <a:off x="2051039" y="5301959"/>
                  <a:ext cx="1588" cy="21590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3312996" y="5229225"/>
                  <a:ext cx="402674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GB" altLang="en-US" sz="1000"/>
                    <a:t> slot</a:t>
                  </a:r>
                </a:p>
              </p:txBody>
            </p:sp>
            <p:cxnSp>
              <p:nvCxnSpPr>
                <p:cNvPr id="61" name="Straight Arrow Connector 60"/>
                <p:cNvCxnSpPr/>
                <p:nvPr/>
              </p:nvCxnSpPr>
              <p:spPr>
                <a:xfrm flipV="1">
                  <a:off x="2051039" y="5438486"/>
                  <a:ext cx="3168557" cy="635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/>
                <p:cNvCxnSpPr/>
                <p:nvPr/>
              </p:nvCxnSpPr>
              <p:spPr>
                <a:xfrm flipH="1">
                  <a:off x="5219596" y="5301959"/>
                  <a:ext cx="1588" cy="21590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" name="Group 29"/>
              <p:cNvGrpSpPr/>
              <p:nvPr/>
            </p:nvGrpSpPr>
            <p:grpSpPr>
              <a:xfrm>
                <a:off x="360303" y="211745"/>
                <a:ext cx="3543695" cy="5052106"/>
                <a:chOff x="5138557" y="569468"/>
                <a:chExt cx="3543695" cy="5265738"/>
              </a:xfrm>
            </p:grpSpPr>
            <p:sp>
              <p:nvSpPr>
                <p:cNvPr id="33" name="Line 50"/>
                <p:cNvSpPr>
                  <a:spLocks noChangeShapeType="1"/>
                </p:cNvSpPr>
                <p:nvPr/>
              </p:nvSpPr>
              <p:spPr bwMode="auto">
                <a:xfrm>
                  <a:off x="5354463" y="5185890"/>
                  <a:ext cx="0" cy="36035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  <p:cxnSp>
              <p:nvCxnSpPr>
                <p:cNvPr id="34" name="Straight Arrow Connector 33"/>
                <p:cNvCxnSpPr>
                  <a:stCxn id="33" idx="1"/>
                </p:cNvCxnSpPr>
                <p:nvPr/>
              </p:nvCxnSpPr>
              <p:spPr bwMode="auto">
                <a:xfrm>
                  <a:off x="5354773" y="5546281"/>
                  <a:ext cx="360363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TextBox 344"/>
                <p:cNvSpPr txBox="1">
                  <a:spLocks noChangeArrowheads="1"/>
                </p:cNvSpPr>
                <p:nvPr/>
              </p:nvSpPr>
              <p:spPr bwMode="auto">
                <a:xfrm>
                  <a:off x="5641810" y="5474812"/>
                  <a:ext cx="419112" cy="2158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GB" altLang="en-US" sz="800" b="1"/>
                    <a:t>Time </a:t>
                  </a:r>
                </a:p>
              </p:txBody>
            </p:sp>
            <p:sp>
              <p:nvSpPr>
                <p:cNvPr id="36" name="TextBox 345"/>
                <p:cNvSpPr txBox="1">
                  <a:spLocks noChangeArrowheads="1"/>
                </p:cNvSpPr>
                <p:nvPr/>
              </p:nvSpPr>
              <p:spPr bwMode="auto">
                <a:xfrm>
                  <a:off x="5138557" y="4969993"/>
                  <a:ext cx="373074" cy="2158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GB" altLang="en-US" sz="800" b="1"/>
                    <a:t>Freq</a:t>
                  </a:r>
                </a:p>
              </p:txBody>
            </p:sp>
            <p:cxnSp>
              <p:nvCxnSpPr>
                <p:cNvPr id="37" name="Straight Connector 36"/>
                <p:cNvCxnSpPr/>
                <p:nvPr/>
              </p:nvCxnSpPr>
              <p:spPr bwMode="auto">
                <a:xfrm flipH="1">
                  <a:off x="5497648" y="5619306"/>
                  <a:ext cx="1588" cy="2159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8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6759326" y="5546247"/>
                  <a:ext cx="402686" cy="246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GB" altLang="en-US" sz="1000"/>
                    <a:t> slot</a:t>
                  </a:r>
                </a:p>
              </p:txBody>
            </p:sp>
            <p:cxnSp>
              <p:nvCxnSpPr>
                <p:cNvPr id="39" name="Straight Arrow Connector 38"/>
                <p:cNvCxnSpPr/>
                <p:nvPr/>
              </p:nvCxnSpPr>
              <p:spPr bwMode="auto">
                <a:xfrm flipV="1">
                  <a:off x="5497648" y="5755831"/>
                  <a:ext cx="3168650" cy="635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 bwMode="auto">
                <a:xfrm flipH="1">
                  <a:off x="8666298" y="5619306"/>
                  <a:ext cx="1588" cy="2159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" name="Rectangle 40" descr="Small grid"/>
                <p:cNvSpPr>
                  <a:spLocks noChangeArrowheads="1"/>
                </p:cNvSpPr>
                <p:nvPr/>
              </p:nvSpPr>
              <p:spPr bwMode="auto">
                <a:xfrm>
                  <a:off x="5508104" y="569468"/>
                  <a:ext cx="3174148" cy="4892675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  <a:alpha val="40000"/>
                  </a:schemeClr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  <a:defRPr/>
                  </a:pPr>
                  <a:endParaRPr lang="en-GB" altLang="en-US" sz="1800" smtClean="0"/>
                </a:p>
              </p:txBody>
            </p:sp>
            <p:sp>
              <p:nvSpPr>
                <p:cNvPr id="42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6670993" y="2769587"/>
                  <a:ext cx="595053" cy="246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GB" altLang="en-US" sz="1000" dirty="0"/>
                    <a:t> PDSCH </a:t>
                  </a:r>
                </a:p>
              </p:txBody>
            </p:sp>
          </p:grpSp>
          <p:sp>
            <p:nvSpPr>
              <p:cNvPr id="31" name="TextBox 30"/>
              <p:cNvSpPr txBox="1"/>
              <p:nvPr/>
            </p:nvSpPr>
            <p:spPr>
              <a:xfrm>
                <a:off x="107505" y="5394835"/>
                <a:ext cx="458097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 smtClean="0"/>
                  <a:t>RBG level granularity to cover the whole </a:t>
                </a:r>
              </a:p>
              <a:p>
                <a:r>
                  <a:rPr lang="en-GB" b="1" dirty="0" smtClean="0"/>
                  <a:t>bandwidth part, for example  a </a:t>
                </a:r>
                <a:r>
                  <a:rPr lang="en-GB" b="1" dirty="0" smtClean="0"/>
                  <a:t>bandwidth part of </a:t>
                </a:r>
                <a:r>
                  <a:rPr lang="en-GB" b="1" dirty="0" smtClean="0"/>
                  <a:t>100RBs using RBG size = 4. </a:t>
                </a:r>
                <a:endParaRPr lang="en-GB" b="1" dirty="0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5065163" y="5363818"/>
                <a:ext cx="3971333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 smtClean="0"/>
                  <a:t>PRB level granularity </a:t>
                </a:r>
                <a:r>
                  <a:rPr lang="en-GB" b="1" dirty="0"/>
                  <a:t>t</a:t>
                </a:r>
                <a:r>
                  <a:rPr lang="en-GB" b="1" dirty="0" smtClean="0"/>
                  <a:t>o cover a portion of the bandwidth part, </a:t>
                </a:r>
                <a:r>
                  <a:rPr lang="en-GB" b="1" dirty="0" smtClean="0"/>
                  <a:t>for example  a portion of 25RBs (100/4). </a:t>
                </a:r>
                <a:endParaRPr lang="en-GB" b="1" dirty="0"/>
              </a:p>
            </p:txBody>
          </p:sp>
        </p:grpSp>
        <p:sp>
          <p:nvSpPr>
            <p:cNvPr id="63" name="Right Arrow 62"/>
            <p:cNvSpPr/>
            <p:nvPr/>
          </p:nvSpPr>
          <p:spPr>
            <a:xfrm>
              <a:off x="6158336" y="2231372"/>
              <a:ext cx="874402" cy="539986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5955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5062</TotalTime>
  <Words>519</Words>
  <Application>Microsoft Office PowerPoint</Application>
  <PresentationFormat>Widescreen</PresentationFormat>
  <Paragraphs>57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Arial Unicode MS</vt:lpstr>
      <vt:lpstr>MS Mincho</vt:lpstr>
      <vt:lpstr>Arial</vt:lpstr>
      <vt:lpstr>Calibri</vt:lpstr>
      <vt:lpstr>Calibri Light</vt:lpstr>
      <vt:lpstr>Courier New</vt:lpstr>
      <vt:lpstr>Symbol</vt:lpstr>
      <vt:lpstr>Times New Roman</vt:lpstr>
      <vt:lpstr>Wingdings</vt:lpstr>
      <vt:lpstr>Yu Mincho</vt:lpstr>
      <vt:lpstr>Office Theme</vt:lpstr>
      <vt:lpstr>Microsoft Equation 3.0</vt:lpstr>
      <vt:lpstr>WF on Type 0 RA</vt:lpstr>
      <vt:lpstr>Background</vt:lpstr>
      <vt:lpstr>  Background</vt:lpstr>
      <vt:lpstr>  Proposals:</vt:lpstr>
      <vt:lpstr>Example: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Resource Allocation for PUSCH with DFT-s-OFDM waveform in NR</dc:title>
  <dc:creator>Yassin Awad</dc:creator>
  <cp:lastModifiedBy>Yassin Awad</cp:lastModifiedBy>
  <cp:revision>112</cp:revision>
  <dcterms:created xsi:type="dcterms:W3CDTF">2017-02-13T09:47:42Z</dcterms:created>
  <dcterms:modified xsi:type="dcterms:W3CDTF">2017-08-23T16:57:48Z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-1780136499</vt:i4>
  </property>
  <property fmtid="{D5CDD505-2E9C-101B-9397-08002B2CF9AE}" pid="4" name="_EmailSubject">
    <vt:lpwstr>UL Resource Allocation</vt:lpwstr>
  </property>
  <property fmtid="{D5CDD505-2E9C-101B-9397-08002B2CF9AE}" pid="5" name="_AuthorEmail">
    <vt:lpwstr>kbhattad@qti.qualcomm.com</vt:lpwstr>
  </property>
  <property fmtid="{D5CDD505-2E9C-101B-9397-08002B2CF9AE}" pid="6" name="_AuthorEmailDisplayName">
    <vt:lpwstr>Bhattad, Kapil</vt:lpwstr>
  </property>
</Properties>
</file>