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7"/>
  </p:notesMasterIdLst>
  <p:sldIdLst>
    <p:sldId id="256" r:id="rId2"/>
    <p:sldId id="298" r:id="rId3"/>
    <p:sldId id="302" r:id="rId4"/>
    <p:sldId id="300" r:id="rId5"/>
    <p:sldId id="301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6779" autoAdjust="0"/>
  </p:normalViewPr>
  <p:slideViewPr>
    <p:cSldViewPr>
      <p:cViewPr varScale="1">
        <p:scale>
          <a:sx n="87" d="100"/>
          <a:sy n="87" d="100"/>
        </p:scale>
        <p:origin x="-73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8/23/2017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</a:t>
            </a:r>
            <a:r>
              <a:rPr lang="en-US" altLang="zh-CN" dirty="0" smtClean="0"/>
              <a:t>solving </a:t>
            </a:r>
            <a:r>
              <a:rPr lang="en-US" altLang="zh-CN" dirty="0" err="1" smtClean="0"/>
              <a:t>coderate</a:t>
            </a:r>
            <a:r>
              <a:rPr lang="en-US" altLang="zh-CN" dirty="0" smtClean="0"/>
              <a:t> issue for supporting 64QAM in Rel-15</a:t>
            </a:r>
            <a:r>
              <a:rPr lang="zh-CN" altLang="en-US" dirty="0" smtClean="0"/>
              <a:t> </a:t>
            </a:r>
            <a:r>
              <a:rPr lang="en-US" altLang="zh-CN" dirty="0" smtClean="0"/>
              <a:t>V2X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Huawei, HiSilicon, Qualcomm Incorporated, LG Electronics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#90					</a:t>
            </a:r>
            <a:r>
              <a:rPr lang="en-US" altLang="ko-KR" sz="1800" b="1" dirty="0" smtClean="0"/>
              <a:t>R1-17</a:t>
            </a:r>
            <a:r>
              <a:rPr lang="en-US" altLang="ko-KR" sz="1800" b="1" dirty="0" smtClean="0"/>
              <a:t>15086</a:t>
            </a: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Prague, Czech Republic, August 21-25,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</a:t>
            </a:r>
            <a:r>
              <a:rPr lang="en-US" altLang="ko-KR" sz="1800" b="1" dirty="0" smtClean="0"/>
              <a:t>– 5.2.3.2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For Rel-15 V2X UE supporting 64QAM</a:t>
            </a:r>
          </a:p>
          <a:p>
            <a:pPr lvl="1"/>
            <a:r>
              <a:rPr lang="en-GB" altLang="zh-CN" dirty="0" smtClean="0"/>
              <a:t>effective code rate exceeds 0.931 for MCS18, MCS19, MCS20 for 16QAM</a:t>
            </a:r>
          </a:p>
          <a:p>
            <a:pPr lvl="1"/>
            <a:r>
              <a:rPr lang="en-GB" altLang="zh-CN" dirty="0" smtClean="0"/>
              <a:t>effective code rate exceeds 0.931 for MCS24 through MCS28 for 64QAM</a:t>
            </a:r>
          </a:p>
          <a:p>
            <a:pPr lvl="1"/>
            <a:endParaRPr lang="en-US" altLang="zh-CN" sz="1800" i="1" dirty="0" smtClean="0"/>
          </a:p>
          <a:p>
            <a:pPr lvl="1"/>
            <a:endParaRPr lang="zh-CN" altLang="zh-CN" sz="1800" i="1" dirty="0" smtClean="0"/>
          </a:p>
          <a:p>
            <a:endParaRPr lang="en-US" altLang="zh-CN" sz="1800" i="1" dirty="0" smtClean="0"/>
          </a:p>
          <a:p>
            <a:endParaRPr lang="zh-CN" altLang="en-US" sz="1800" dirty="0"/>
          </a:p>
        </p:txBody>
      </p:sp>
    </p:spTree>
    <p:extLst>
      <p:ext uri="{BB962C8B-B14F-4D97-AF65-F5344CB8AC3E}">
        <p14:creationId xmlns="" xmlns:p14="http://schemas.microsoft.com/office/powerpoint/2010/main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ru-RU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4800" y="1371600"/>
            <a:ext cx="5105400" cy="4754563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Similar issue occurs in LAA and was addressed by changing MCS switching point</a:t>
            </a:r>
          </a:p>
          <a:p>
            <a:pPr lvl="1"/>
            <a:r>
              <a:rPr lang="en-US" altLang="zh-CN" sz="2400" dirty="0" smtClean="0"/>
              <a:t>UEs assigned to transmit PDSCH in the 1</a:t>
            </a:r>
            <a:r>
              <a:rPr lang="en-US" altLang="zh-CN" sz="2400" baseline="30000" dirty="0" smtClean="0"/>
              <a:t>nd</a:t>
            </a:r>
            <a:r>
              <a:rPr lang="en-US" altLang="zh-CN" sz="2400" dirty="0" smtClean="0"/>
              <a:t> slot of a </a:t>
            </a:r>
            <a:r>
              <a:rPr lang="en-US" altLang="zh-CN" sz="2400" dirty="0" err="1" smtClean="0"/>
              <a:t>subframe</a:t>
            </a:r>
            <a:r>
              <a:rPr lang="en-US" altLang="zh-CN" sz="2400" dirty="0" smtClean="0"/>
              <a:t> uses Modulation Order </a:t>
            </a:r>
          </a:p>
          <a:p>
            <a:pPr lvl="1"/>
            <a:r>
              <a:rPr lang="en-US" altLang="zh-CN" sz="2400" dirty="0" smtClean="0"/>
              <a:t>UEs assigned to transmit PDSCH in the 2</a:t>
            </a:r>
            <a:r>
              <a:rPr lang="en-US" altLang="zh-CN" sz="2400" baseline="30000" dirty="0" smtClean="0"/>
              <a:t>nd</a:t>
            </a:r>
            <a:r>
              <a:rPr lang="en-US" altLang="zh-CN" sz="2400" dirty="0" smtClean="0"/>
              <a:t> slot of a </a:t>
            </a:r>
            <a:r>
              <a:rPr lang="en-US" altLang="zh-CN" sz="2400" dirty="0" err="1" smtClean="0"/>
              <a:t>subframe</a:t>
            </a:r>
            <a:r>
              <a:rPr lang="en-US" altLang="zh-CN" sz="2400" dirty="0" smtClean="0"/>
              <a:t> uses Modulation Order</a:t>
            </a:r>
            <a:endParaRPr lang="zh-CN" altLang="zh-CN" sz="2400" dirty="0" smtClean="0"/>
          </a:p>
          <a:p>
            <a:endParaRPr lang="zh-CN" altLang="zh-CN" dirty="0" smtClean="0"/>
          </a:p>
          <a:p>
            <a:pPr lvl="1"/>
            <a:endParaRPr lang="en-US" altLang="zh-CN" sz="1800" i="1" dirty="0" smtClean="0"/>
          </a:p>
          <a:p>
            <a:pPr lvl="1"/>
            <a:endParaRPr lang="zh-CN" altLang="zh-CN" sz="1800" i="1" dirty="0" smtClean="0"/>
          </a:p>
          <a:p>
            <a:endParaRPr lang="en-US" altLang="zh-CN" sz="1800" i="1" dirty="0" smtClean="0"/>
          </a:p>
          <a:p>
            <a:endParaRPr lang="zh-CN" altLang="en-US" sz="18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715000" y="1066809"/>
          <a:ext cx="2895600" cy="5486391"/>
        </p:xfrm>
        <a:graphic>
          <a:graphicData uri="http://schemas.openxmlformats.org/drawingml/2006/table">
            <a:tbl>
              <a:tblPr/>
              <a:tblGrid>
                <a:gridCol w="723900"/>
                <a:gridCol w="723900"/>
                <a:gridCol w="723900"/>
                <a:gridCol w="723900"/>
              </a:tblGrid>
              <a:tr h="47026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MCS Index</a:t>
                      </a:r>
                      <a:b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</a:br>
                      <a:endParaRPr lang="zh-CN" sz="10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Modulation Order</a:t>
                      </a:r>
                      <a:b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</a:br>
                      <a:endParaRPr lang="zh-CN" sz="10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Modulation Order</a:t>
                      </a:r>
                      <a:b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</a:br>
                      <a:endParaRPr lang="zh-CN" sz="10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TBS Index</a:t>
                      </a:r>
                      <a:b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</a:br>
                      <a:endParaRPr lang="zh-CN" sz="10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Times New Roman"/>
                        </a:rPr>
                        <a:t>18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18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Times New Roman"/>
                        </a:rPr>
                        <a:t>22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Times New Roman"/>
                        </a:rPr>
                        <a:t>23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Times New Roman"/>
                        </a:rPr>
                        <a:t>24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23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Times New Roman"/>
                        </a:rPr>
                        <a:t>26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Times New Roman"/>
                        </a:rPr>
                        <a:t>27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Times New Roman"/>
                        </a:rPr>
                        <a:t>28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26/26A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Times New Roman"/>
                        </a:rPr>
                        <a:t>29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Reserved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67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latin typeface="Arial"/>
                          <a:ea typeface="Times New Roman"/>
                          <a:cs typeface="Times New Roman"/>
                        </a:rPr>
                        <a:t>31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765" marR="59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5943600" y="1328058"/>
          <a:ext cx="276225" cy="209550"/>
        </p:xfrm>
        <a:graphic>
          <a:graphicData uri="http://schemas.openxmlformats.org/presentationml/2006/ole">
            <p:oleObj spid="_x0000_s18436" name="Equation" r:id="rId3" imgW="279279" imgH="215806" progId="Equation.3">
              <p:embed/>
            </p:oleObj>
          </a:graphicData>
        </a:graphic>
      </p:graphicFrame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6705600" y="1360714"/>
          <a:ext cx="200025" cy="190500"/>
        </p:xfrm>
        <a:graphic>
          <a:graphicData uri="http://schemas.openxmlformats.org/presentationml/2006/ole">
            <p:oleObj spid="_x0000_s18435" name="Equation" r:id="rId4" imgW="203112" imgH="190417" progId="Equation.3">
              <p:embed/>
            </p:oleObj>
          </a:graphicData>
        </a:graphic>
      </p:graphicFrame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7456716" y="1355270"/>
          <a:ext cx="180975" cy="190500"/>
        </p:xfrm>
        <a:graphic>
          <a:graphicData uri="http://schemas.openxmlformats.org/presentationml/2006/ole">
            <p:oleObj spid="_x0000_s18434" name="Equation" r:id="rId5" imgW="215713" imgH="241091" progId="Equation.3">
              <p:embed/>
            </p:oleObj>
          </a:graphicData>
        </a:graphic>
      </p:graphicFrame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8124825" y="1314450"/>
          <a:ext cx="257175" cy="209550"/>
        </p:xfrm>
        <a:graphic>
          <a:graphicData uri="http://schemas.openxmlformats.org/presentationml/2006/ole">
            <p:oleObj spid="_x0000_s18433" name="Equation" r:id="rId6" imgW="253780" imgH="215713" progId="Equation.3">
              <p:embed/>
            </p:oleObj>
          </a:graphicData>
        </a:graphic>
      </p:graphicFrame>
      <p:graphicFrame>
        <p:nvGraphicFramePr>
          <p:cNvPr id="18437" name="Object 5"/>
          <p:cNvGraphicFramePr>
            <a:graphicFrameLocks noChangeAspect="1"/>
          </p:cNvGraphicFramePr>
          <p:nvPr/>
        </p:nvGraphicFramePr>
        <p:xfrm>
          <a:off x="3429000" y="4648200"/>
          <a:ext cx="381000" cy="401053"/>
        </p:xfrm>
        <a:graphic>
          <a:graphicData uri="http://schemas.openxmlformats.org/presentationml/2006/ole">
            <p:oleObj spid="_x0000_s18437" name="Equation" r:id="rId7" imgW="215713" imgH="241091" progId="Equation.3">
              <p:embed/>
            </p:oleObj>
          </a:graphicData>
        </a:graphic>
      </p:graphicFrame>
      <p:graphicFrame>
        <p:nvGraphicFramePr>
          <p:cNvPr id="18438" name="Object 6"/>
          <p:cNvGraphicFramePr>
            <a:graphicFrameLocks noChangeAspect="1"/>
          </p:cNvGraphicFramePr>
          <p:nvPr/>
        </p:nvGraphicFramePr>
        <p:xfrm>
          <a:off x="3429000" y="3505199"/>
          <a:ext cx="381000" cy="362857"/>
        </p:xfrm>
        <a:graphic>
          <a:graphicData uri="http://schemas.openxmlformats.org/presentationml/2006/ole">
            <p:oleObj spid="_x0000_s18438" name="Equation" r:id="rId8" imgW="203112" imgH="190417" progId="Equation.3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16" name="内容占位符 1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Introduce a modified </a:t>
            </a:r>
            <a:r>
              <a:rPr lang="en-GB" altLang="zh-CN" dirty="0" smtClean="0"/>
              <a:t>MCS table for Rel-15 V2X UE</a:t>
            </a:r>
          </a:p>
          <a:p>
            <a:pPr lvl="1"/>
            <a:r>
              <a:rPr lang="en-GB" altLang="zh-CN" dirty="0" smtClean="0"/>
              <a:t>The switching point from 16QAM to 64QAM is changed from MCS21 to MCS18 </a:t>
            </a:r>
          </a:p>
          <a:p>
            <a:pPr lvl="1"/>
            <a:endParaRPr lang="en-GB" altLang="zh-CN" dirty="0" smtClean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Illustration</a:t>
            </a:r>
            <a:endParaRPr lang="ru-RU" dirty="0"/>
          </a:p>
        </p:txBody>
      </p:sp>
      <p:graphicFrame>
        <p:nvGraphicFramePr>
          <p:cNvPr id="12" name="内容占位符 11"/>
          <p:cNvGraphicFramePr>
            <a:graphicFrameLocks noGrp="1"/>
          </p:cNvGraphicFramePr>
          <p:nvPr>
            <p:ph idx="1"/>
          </p:nvPr>
        </p:nvGraphicFramePr>
        <p:xfrm>
          <a:off x="2438400" y="1143000"/>
          <a:ext cx="4419600" cy="5354478"/>
        </p:xfrm>
        <a:graphic>
          <a:graphicData uri="http://schemas.openxmlformats.org/drawingml/2006/table">
            <a:tbl>
              <a:tblPr/>
              <a:tblGrid>
                <a:gridCol w="1473200"/>
                <a:gridCol w="1473200"/>
                <a:gridCol w="1473200"/>
              </a:tblGrid>
              <a:tr h="49291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 b="1" dirty="0">
                          <a:latin typeface="Arial"/>
                          <a:ea typeface="Times New Roman"/>
                          <a:cs typeface="Times New Roman"/>
                        </a:rPr>
                        <a:t>MCS Index</a:t>
                      </a:r>
                      <a:br>
                        <a:rPr lang="en-US" sz="1100" b="1" dirty="0">
                          <a:latin typeface="Arial"/>
                          <a:ea typeface="Times New Roman"/>
                          <a:cs typeface="Times New Roman"/>
                        </a:rPr>
                      </a:br>
                      <a:endParaRPr lang="zh-CN" sz="11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 b="1">
                          <a:latin typeface="Arial"/>
                          <a:ea typeface="Times New Roman"/>
                          <a:cs typeface="Times New Roman"/>
                        </a:rPr>
                        <a:t>Modulation Order</a:t>
                      </a:r>
                      <a:br>
                        <a:rPr lang="en-US" sz="1100" b="1">
                          <a:latin typeface="Arial"/>
                          <a:ea typeface="Times New Roman"/>
                          <a:cs typeface="Times New Roman"/>
                        </a:rPr>
                      </a:br>
                      <a:endParaRPr lang="zh-CN" sz="11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 b="1">
                          <a:latin typeface="Arial"/>
                          <a:ea typeface="Times New Roman"/>
                          <a:cs typeface="Times New Roman"/>
                        </a:rPr>
                        <a:t>TBS Index</a:t>
                      </a:r>
                      <a:br>
                        <a:rPr lang="en-US" sz="1100" b="1">
                          <a:latin typeface="Arial"/>
                          <a:ea typeface="Times New Roman"/>
                          <a:cs typeface="Times New Roman"/>
                        </a:rPr>
                      </a:br>
                      <a:endParaRPr lang="zh-CN" sz="11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16430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1100" dirty="0" smtClean="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altLang="zh-CN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1100" dirty="0" smtClean="0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zh-CN" altLang="zh-CN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zh-CN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18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strike="sngStrike">
                          <a:latin typeface="Arial"/>
                          <a:ea typeface="Times New Roman"/>
                          <a:cs typeface="Times New Roman"/>
                        </a:rPr>
                        <a:t> 4 </a:t>
                      </a: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 6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strike="sngStrike">
                          <a:latin typeface="Arial"/>
                          <a:ea typeface="Times New Roman"/>
                          <a:cs typeface="Times New Roman"/>
                        </a:rPr>
                        <a:t> 17 </a:t>
                      </a: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 16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430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strike="sngStrike">
                          <a:latin typeface="Arial"/>
                          <a:ea typeface="Times New Roman"/>
                          <a:cs typeface="Times New Roman"/>
                        </a:rPr>
                        <a:t> 4 </a:t>
                      </a: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 6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strike="sngStrike">
                          <a:latin typeface="Arial"/>
                          <a:ea typeface="Times New Roman"/>
                          <a:cs typeface="Times New Roman"/>
                        </a:rPr>
                        <a:t> 18 </a:t>
                      </a: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 17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430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strike="sngStrike">
                          <a:latin typeface="Arial"/>
                          <a:ea typeface="Times New Roman"/>
                          <a:cs typeface="Times New Roman"/>
                        </a:rPr>
                        <a:t> 4 </a:t>
                      </a: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 6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strike="sngStrike" dirty="0">
                          <a:latin typeface="Arial"/>
                          <a:ea typeface="Times New Roman"/>
                          <a:cs typeface="Times New Roman"/>
                        </a:rPr>
                        <a:t> 19 </a:t>
                      </a:r>
                      <a:r>
                        <a:rPr lang="en-GB" sz="1100" dirty="0">
                          <a:latin typeface="Arial"/>
                          <a:ea typeface="Times New Roman"/>
                          <a:cs typeface="Times New Roman"/>
                        </a:rPr>
                        <a:t> 18</a:t>
                      </a:r>
                      <a:endParaRPr lang="zh-CN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430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22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23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24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22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23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26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24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27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28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Arial"/>
                          <a:ea typeface="Times New Roman"/>
                          <a:cs typeface="Times New Roman"/>
                        </a:rPr>
                        <a:t>26</a:t>
                      </a:r>
                      <a:endParaRPr lang="zh-CN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1371600"/>
            <a:ext cx="276225" cy="209550"/>
          </a:xfrm>
          <a:prstGeom prst="rect">
            <a:avLst/>
          </a:prstGeom>
          <a:noFill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371600"/>
            <a:ext cx="200025" cy="209550"/>
          </a:xfrm>
          <a:prstGeom prst="rect">
            <a:avLst/>
          </a:prstGeom>
          <a:noFill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1371600"/>
            <a:ext cx="257175" cy="2095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366</Words>
  <Application>Microsoft Office PowerPoint</Application>
  <PresentationFormat>全屏显示(4:3)</PresentationFormat>
  <Paragraphs>243</Paragraphs>
  <Slides>5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Theme</vt:lpstr>
      <vt:lpstr>Equation</vt:lpstr>
      <vt:lpstr>WF on solving coderate issue for supporting 64QAM in Rel-15 V2X</vt:lpstr>
      <vt:lpstr>Background</vt:lpstr>
      <vt:lpstr>Background</vt:lpstr>
      <vt:lpstr>Proposal</vt:lpstr>
      <vt:lpstr>Illustration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2017-08-23T15:36:24Z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2016-11-16 08:46:37Z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(3)FU3pm5r0KByAF+eIasgZgIugCY5R/0mBJ5ajCLx21s/abV+wv2WOCH+9fPm+C3D2OTvhPjqc
moQmtxv5nOB7/NzxpLg8f35CGVKFT/9Om5euFSemUL8lPXA+WGO2sLd0kzXdHuWBXjMBK//u
14kddiEYks8MDhoCPJtwi0sDepnLEugT4WsfZvlbMXZeJYpyWNcCQPeS/Se5rvGTlymLawBg
BLuRSrV0lLVpYyR8Z1</vt:lpwstr>
  </property>
  <property fmtid="{D5CDD505-2E9C-101B-9397-08002B2CF9AE}" pid="9" name="_2015_ms_pID_7253431">
    <vt:lpwstr>/+YR58+q90kQP3M0nqvffynI/ozZEPZWBsak3neJfjBOjgB4AZc62a
/Vr6mNHwribXE28EciHcj0pUCQ8dPqsJiDbr5h2YdHcS691MGbzFAD8LhUyW52oXgsTOvPt3
DQwwrTV8jsJhVHqQcY6/rFi80i8/bH0eqzHdipHWJB2TrrHogQC6/yRcfnsbztTFkKjLm04a
pd3pY55sUGOGTO4cu2++scA7tAzzRZhPB11c</vt:lpwstr>
  </property>
  <property fmtid="{D5CDD505-2E9C-101B-9397-08002B2CF9AE}" pid="10" name="_2015_ms_pID_7253432">
    <vt:lpwstr>tg==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1503499869</vt:lpwstr>
  </property>
</Properties>
</file>