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407454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81305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652721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433383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538808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CDD989-F3C0-40DE-877F-B78570DC1643}" type="datetimeFigureOut">
              <a:rPr lang="en-US" smtClean="0"/>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519474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CDD989-F3C0-40DE-877F-B78570DC1643}" type="datetimeFigureOut">
              <a:rPr lang="en-US" smtClean="0"/>
              <a:t>8/22/2017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730997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CDD989-F3C0-40DE-877F-B78570DC1643}" type="datetimeFigureOut">
              <a:rPr lang="en-US" smtClean="0"/>
              <a:t>8/22/2017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619583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CDD989-F3C0-40DE-877F-B78570DC1643}" type="datetimeFigureOut">
              <a:rPr lang="en-US" smtClean="0"/>
              <a:t>8/22/2017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619805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CDD989-F3C0-40DE-877F-B78570DC1643}" type="datetimeFigureOut">
              <a:rPr lang="en-US" smtClean="0"/>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356827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CDD989-F3C0-40DE-877F-B78570DC1643}" type="datetimeFigureOut">
              <a:rPr lang="en-US" smtClean="0"/>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21627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CDD989-F3C0-40DE-877F-B78570DC1643}" type="datetimeFigureOut">
              <a:rPr lang="en-US" smtClean="0"/>
              <a:t>8/22/2017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A5EEF8-3BEF-43E0-9806-97B7B4DB3B2A}" type="slidenum">
              <a:rPr lang="en-US" smtClean="0"/>
              <a:t>‹#›</a:t>
            </a:fld>
            <a:endParaRPr lang="en-US"/>
          </a:p>
        </p:txBody>
      </p:sp>
    </p:spTree>
    <p:extLst>
      <p:ext uri="{BB962C8B-B14F-4D97-AF65-F5344CB8AC3E}">
        <p14:creationId xmlns:p14="http://schemas.microsoft.com/office/powerpoint/2010/main" val="1793261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9219" y="2004866"/>
            <a:ext cx="10356111" cy="2387600"/>
          </a:xfrm>
        </p:spPr>
        <p:txBody>
          <a:bodyPr>
            <a:normAutofit/>
          </a:bodyPr>
          <a:lstStyle/>
          <a:p>
            <a:r>
              <a:rPr lang="en-US" dirty="0"/>
              <a:t>WF on SS Block Index Reporting through RACH Procedure</a:t>
            </a:r>
          </a:p>
        </p:txBody>
      </p:sp>
      <p:sp>
        <p:nvSpPr>
          <p:cNvPr id="3" name="Subtitle 2"/>
          <p:cNvSpPr>
            <a:spLocks noGrp="1"/>
          </p:cNvSpPr>
          <p:nvPr>
            <p:ph type="subTitle" idx="1"/>
          </p:nvPr>
        </p:nvSpPr>
        <p:spPr>
          <a:xfrm>
            <a:off x="1524001" y="4814150"/>
            <a:ext cx="9144000" cy="1655762"/>
          </a:xfrm>
        </p:spPr>
        <p:txBody>
          <a:bodyPr/>
          <a:lstStyle/>
          <a:p>
            <a:r>
              <a:rPr lang="en-US" dirty="0"/>
              <a:t>Qualcomm, </a:t>
            </a:r>
            <a:r>
              <a:rPr lang="en-US" dirty="0"/>
              <a:t>AT&amp;T, </a:t>
            </a:r>
            <a:r>
              <a:rPr lang="en-US" dirty="0"/>
              <a:t>Sony,…</a:t>
            </a:r>
          </a:p>
        </p:txBody>
      </p:sp>
      <p:sp>
        <p:nvSpPr>
          <p:cNvPr id="4" name="Rectangle 3"/>
          <p:cNvSpPr/>
          <p:nvPr/>
        </p:nvSpPr>
        <p:spPr>
          <a:xfrm>
            <a:off x="1" y="260648"/>
            <a:ext cx="12192000"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90		                                                                                                                 R1-1</a:t>
            </a:r>
            <a:r>
              <a:rPr lang="en-US" altLang="ko-KR" b="1" dirty="0">
                <a:latin typeface="Times New Roman" pitchFamily="18" charset="0"/>
                <a:cs typeface="Times New Roman" pitchFamily="18" charset="0"/>
              </a:rPr>
              <a:t>715068</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ko-KR" b="1" dirty="0">
                <a:latin typeface="Times New Roman" pitchFamily="18" charset="0"/>
                <a:cs typeface="Times New Roman" pitchFamily="18" charset="0"/>
              </a:rPr>
              <a:t>Prague, Czech Republic</a:t>
            </a:r>
          </a:p>
          <a:p>
            <a:pPr>
              <a:spcBef>
                <a:spcPct val="0"/>
              </a:spcBef>
              <a:buFontTx/>
              <a:buNone/>
            </a:pPr>
            <a:r>
              <a:rPr lang="en-US" altLang="ko-KR" b="1" dirty="0">
                <a:latin typeface="Times New Roman" pitchFamily="18" charset="0"/>
                <a:cs typeface="Times New Roman" pitchFamily="18" charset="0"/>
              </a:rPr>
              <a:t>21</a:t>
            </a:r>
            <a:r>
              <a:rPr lang="en-US" altLang="ko-KR" b="1" baseline="30000" dirty="0">
                <a:latin typeface="Times New Roman" pitchFamily="18" charset="0"/>
                <a:cs typeface="Times New Roman" pitchFamily="18" charset="0"/>
              </a:rPr>
              <a:t>st</a:t>
            </a:r>
            <a:r>
              <a:rPr lang="en-US" altLang="ko-KR" b="1" dirty="0">
                <a:latin typeface="Times New Roman" pitchFamily="18" charset="0"/>
                <a:cs typeface="Times New Roman" pitchFamily="18" charset="0"/>
              </a:rPr>
              <a:t>-25th August, 2017</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1" y="1356585"/>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6.1.1.4.4</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4001056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a:t>
            </a:r>
          </a:p>
        </p:txBody>
      </p:sp>
      <p:sp>
        <p:nvSpPr>
          <p:cNvPr id="3" name="Content Placeholder 2"/>
          <p:cNvSpPr>
            <a:spLocks noGrp="1"/>
          </p:cNvSpPr>
          <p:nvPr>
            <p:ph idx="1"/>
          </p:nvPr>
        </p:nvSpPr>
        <p:spPr>
          <a:xfrm>
            <a:off x="255181" y="1825625"/>
            <a:ext cx="11936820" cy="4351338"/>
          </a:xfrm>
        </p:spPr>
        <p:txBody>
          <a:bodyPr>
            <a:normAutofit fontScale="92500" lnSpcReduction="20000"/>
          </a:bodyPr>
          <a:lstStyle/>
          <a:p>
            <a:r>
              <a:rPr lang="en-GB" dirty="0"/>
              <a:t>Previously RAN1 raised the following question regarding SS block selection, “Is the UE required to select the PRACH resources based on the SS block received with the highest SS block RSRP?” [1]</a:t>
            </a:r>
          </a:p>
          <a:p>
            <a:pPr lvl="1"/>
            <a:r>
              <a:rPr lang="en-GB" dirty="0"/>
              <a:t>The selection of the best SS block during Msg1 transmission allows </a:t>
            </a:r>
            <a:r>
              <a:rPr lang="en-GB" dirty="0" err="1"/>
              <a:t>gNB</a:t>
            </a:r>
            <a:r>
              <a:rPr lang="en-GB" dirty="0"/>
              <a:t> to find the set of appropriate directions to transmit CSI-RS for the UE.</a:t>
            </a:r>
          </a:p>
          <a:p>
            <a:pPr lvl="1"/>
            <a:r>
              <a:rPr lang="en-GB" dirty="0"/>
              <a:t>Suitable SS block selection allows UE to reduce RACH latency and maintain MPE regulations</a:t>
            </a:r>
          </a:p>
          <a:p>
            <a:pPr lvl="1"/>
            <a:r>
              <a:rPr lang="en-GB" dirty="0"/>
              <a:t>It is advantageous for the UE to select a suitable SS block during RACH resource selection</a:t>
            </a:r>
          </a:p>
          <a:p>
            <a:pPr marL="0" indent="0">
              <a:buNone/>
            </a:pPr>
            <a:endParaRPr lang="en-GB" dirty="0"/>
          </a:p>
          <a:p>
            <a:r>
              <a:rPr lang="en-US" dirty="0"/>
              <a:t>Network can benefit if it obtains SS block index information, e.g., strongest SS block index, during RACH procedure</a:t>
            </a:r>
          </a:p>
          <a:p>
            <a:pPr lvl="1"/>
            <a:r>
              <a:rPr lang="en-US" dirty="0"/>
              <a:t>Network can use this information to find the set of appropriate directions for CRS</a:t>
            </a:r>
          </a:p>
          <a:p>
            <a:pPr lvl="1"/>
            <a:r>
              <a:rPr lang="en-US" dirty="0"/>
              <a:t> It allows multi-beam downlink control for Msg2 in CFRA and Msg4 in CBRA</a:t>
            </a:r>
          </a:p>
          <a:p>
            <a:pPr lvl="2"/>
            <a:r>
              <a:rPr lang="en-US" dirty="0"/>
              <a:t>Provides robustness </a:t>
            </a:r>
          </a:p>
        </p:txBody>
      </p:sp>
      <p:sp>
        <p:nvSpPr>
          <p:cNvPr id="4" name="TextBox 3"/>
          <p:cNvSpPr txBox="1"/>
          <p:nvPr/>
        </p:nvSpPr>
        <p:spPr>
          <a:xfrm>
            <a:off x="350873" y="6347637"/>
            <a:ext cx="8771861" cy="646331"/>
          </a:xfrm>
          <a:prstGeom prst="rect">
            <a:avLst/>
          </a:prstGeom>
          <a:noFill/>
        </p:spPr>
        <p:txBody>
          <a:bodyPr wrap="square" rtlCol="0">
            <a:spAutoFit/>
          </a:bodyPr>
          <a:lstStyle/>
          <a:p>
            <a:r>
              <a:rPr lang="en-US" dirty="0"/>
              <a:t>1. </a:t>
            </a:r>
            <a:r>
              <a:rPr lang="en-US" dirty="0"/>
              <a:t>Chairman’s Notes RAN1 #89AH, 3GPP TSG RAN WG1 Meeting #89AH, Qingdao, China</a:t>
            </a:r>
          </a:p>
          <a:p>
            <a:endParaRPr lang="en-US" dirty="0"/>
          </a:p>
        </p:txBody>
      </p:sp>
    </p:spTree>
    <p:extLst>
      <p:ext uri="{BB962C8B-B14F-4D97-AF65-F5344CB8AC3E}">
        <p14:creationId xmlns:p14="http://schemas.microsoft.com/office/powerpoint/2010/main" val="1980058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II</a:t>
            </a:r>
          </a:p>
        </p:txBody>
      </p:sp>
      <p:sp>
        <p:nvSpPr>
          <p:cNvPr id="3" name="Text Placeholder 2"/>
          <p:cNvSpPr>
            <a:spLocks noGrp="1"/>
          </p:cNvSpPr>
          <p:nvPr>
            <p:ph type="body" idx="1"/>
          </p:nvPr>
        </p:nvSpPr>
        <p:spPr>
          <a:xfrm>
            <a:off x="778587" y="5510411"/>
            <a:ext cx="5157787" cy="366248"/>
          </a:xfrm>
        </p:spPr>
        <p:txBody>
          <a:bodyPr>
            <a:normAutofit/>
          </a:bodyPr>
          <a:lstStyle/>
          <a:p>
            <a:pPr algn="ctr"/>
            <a:r>
              <a:rPr lang="en-US" sz="1600" b="0" u="sng" dirty="0"/>
              <a:t>Fig: Additional Beam Reporting in Msg3 of CBRA</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52271" y="1946194"/>
            <a:ext cx="5584103" cy="3308711"/>
          </a:xfrm>
        </p:spPr>
      </p:pic>
      <p:sp>
        <p:nvSpPr>
          <p:cNvPr id="5" name="Text Placeholder 4"/>
          <p:cNvSpPr>
            <a:spLocks noGrp="1"/>
          </p:cNvSpPr>
          <p:nvPr>
            <p:ph type="body" sz="quarter" idx="3"/>
          </p:nvPr>
        </p:nvSpPr>
        <p:spPr>
          <a:xfrm>
            <a:off x="6335012" y="5464703"/>
            <a:ext cx="5183188" cy="823912"/>
          </a:xfrm>
        </p:spPr>
        <p:txBody>
          <a:bodyPr>
            <a:normAutofit/>
          </a:bodyPr>
          <a:lstStyle/>
          <a:p>
            <a:pPr algn="ctr"/>
            <a:r>
              <a:rPr lang="en-US" sz="1600" b="0" u="sng" dirty="0"/>
              <a:t>Fig: Additional Beam Reporting in Msg1 of CFRA</a:t>
            </a:r>
          </a:p>
          <a:p>
            <a:pPr algn="ctr"/>
            <a:endParaRPr lang="en-US" sz="1600" dirty="0"/>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335012" y="2096822"/>
            <a:ext cx="5020376" cy="3067478"/>
          </a:xfrm>
        </p:spPr>
      </p:pic>
      <p:sp>
        <p:nvSpPr>
          <p:cNvPr id="11" name="TextBox 10"/>
          <p:cNvSpPr txBox="1"/>
          <p:nvPr/>
        </p:nvSpPr>
        <p:spPr>
          <a:xfrm>
            <a:off x="350873" y="6347637"/>
            <a:ext cx="8771861" cy="369332"/>
          </a:xfrm>
          <a:prstGeom prst="rect">
            <a:avLst/>
          </a:prstGeom>
          <a:noFill/>
        </p:spPr>
        <p:txBody>
          <a:bodyPr wrap="square" rtlCol="0">
            <a:spAutoFit/>
          </a:bodyPr>
          <a:lstStyle/>
          <a:p>
            <a:r>
              <a:rPr lang="en-US" dirty="0"/>
              <a:t>2. </a:t>
            </a:r>
            <a:r>
              <a:rPr lang="en-GB" dirty="0"/>
              <a:t>R1-1713382, 4 Step RACH Procedure Consideration, Qualcomm Incorporated.</a:t>
            </a:r>
            <a:endParaRPr lang="en-US" dirty="0"/>
          </a:p>
        </p:txBody>
      </p:sp>
    </p:spTree>
    <p:extLst>
      <p:ext uri="{BB962C8B-B14F-4D97-AF65-F5344CB8AC3E}">
        <p14:creationId xmlns:p14="http://schemas.microsoft.com/office/powerpoint/2010/main" val="1571094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584791" y="1825625"/>
            <a:ext cx="11607209" cy="4351338"/>
          </a:xfrm>
        </p:spPr>
        <p:txBody>
          <a:bodyPr>
            <a:normAutofit/>
          </a:bodyPr>
          <a:lstStyle/>
          <a:p>
            <a:r>
              <a:rPr lang="en-GB" dirty="0"/>
              <a:t> During contention based random access procedure, network can configure UE to report SS block index, e.g., strongest SS block index, through Msg3</a:t>
            </a:r>
          </a:p>
          <a:p>
            <a:endParaRPr lang="en-GB" dirty="0"/>
          </a:p>
          <a:p>
            <a:r>
              <a:rPr lang="en-GB" dirty="0"/>
              <a:t>During contention free random access procedure, network can configure UE to report multiple SS block indices through Msg1</a:t>
            </a:r>
          </a:p>
          <a:p>
            <a:pPr lvl="1"/>
            <a:r>
              <a:rPr lang="en-GB" dirty="0"/>
              <a:t>e.g. network can assign multiple RACH transmission times and RACH preambles to the UE. UE can convey one SS block index by selecting a RACH transmission time and another SS block index implicitly by selecting a RACH preamble</a:t>
            </a:r>
          </a:p>
        </p:txBody>
      </p:sp>
    </p:spTree>
    <p:extLst>
      <p:ext uri="{BB962C8B-B14F-4D97-AF65-F5344CB8AC3E}">
        <p14:creationId xmlns:p14="http://schemas.microsoft.com/office/powerpoint/2010/main" val="10532289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TotalTime>
  <Words>322</Words>
  <Application>Microsoft Office PowerPoint</Application>
  <PresentationFormat>Widescreen</PresentationFormat>
  <Paragraphs>27</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Malgun Gothic</vt:lpstr>
      <vt:lpstr>Arial</vt:lpstr>
      <vt:lpstr>Calibri</vt:lpstr>
      <vt:lpstr>Calibri Light</vt:lpstr>
      <vt:lpstr>Times New Roman</vt:lpstr>
      <vt:lpstr>Office Theme</vt:lpstr>
      <vt:lpstr>WF on SS Block Index Reporting through RACH Procedure</vt:lpstr>
      <vt:lpstr>Background - I</vt:lpstr>
      <vt:lpstr>Background - II</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Additional SS Block Index Reporting through RACH Procedure</dc:title>
  <dc:creator>Nazmul Islam</dc:creator>
  <cp:lastModifiedBy>Nazmul Islam</cp:lastModifiedBy>
  <cp:revision>17</cp:revision>
  <dcterms:created xsi:type="dcterms:W3CDTF">2017-08-21T17:43:30Z</dcterms:created>
  <dcterms:modified xsi:type="dcterms:W3CDTF">2017-08-23T12:41:57Z</dcterms:modified>
</cp:coreProperties>
</file>