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7"/>
  </p:notesMasterIdLst>
  <p:sldIdLst>
    <p:sldId id="256" r:id="rId2"/>
    <p:sldId id="283" r:id="rId3"/>
    <p:sldId id="289" r:id="rId4"/>
    <p:sldId id="290" r:id="rId5"/>
    <p:sldId id="288"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1" hangingPunct="1">
      <a:defRPr kern="1200">
        <a:solidFill>
          <a:schemeClr val="tx1"/>
        </a:solidFill>
        <a:latin typeface="Calibri" pitchFamily="34" charset="0"/>
        <a:ea typeface="+mn-ea"/>
        <a:cs typeface="Arial" charset="0"/>
      </a:defRPr>
    </a:lvl6pPr>
    <a:lvl7pPr marL="2743200" algn="l" defTabSz="914400" rtl="0" eaLnBrk="1" latinLnBrk="1" hangingPunct="1">
      <a:defRPr kern="1200">
        <a:solidFill>
          <a:schemeClr val="tx1"/>
        </a:solidFill>
        <a:latin typeface="Calibri" pitchFamily="34" charset="0"/>
        <a:ea typeface="+mn-ea"/>
        <a:cs typeface="Arial" charset="0"/>
      </a:defRPr>
    </a:lvl7pPr>
    <a:lvl8pPr marL="3200400" algn="l" defTabSz="914400" rtl="0" eaLnBrk="1" latinLnBrk="1" hangingPunct="1">
      <a:defRPr kern="1200">
        <a:solidFill>
          <a:schemeClr val="tx1"/>
        </a:solidFill>
        <a:latin typeface="Calibri" pitchFamily="34" charset="0"/>
        <a:ea typeface="+mn-ea"/>
        <a:cs typeface="Arial" charset="0"/>
      </a:defRPr>
    </a:lvl8pPr>
    <a:lvl9pPr marL="3657600" algn="l" defTabSz="914400" rtl="0" eaLnBrk="1" latinLnBrk="1" hangingPunct="1">
      <a:defRPr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스타일 없음, 눈금 없음">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729" autoAdjust="0"/>
    <p:restoredTop sz="96429" autoAdjust="0"/>
  </p:normalViewPr>
  <p:slideViewPr>
    <p:cSldViewPr>
      <p:cViewPr varScale="1">
        <p:scale>
          <a:sx n="72" d="100"/>
          <a:sy n="72" d="100"/>
        </p:scale>
        <p:origin x="984" y="4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cs typeface="Arial" charset="0"/>
              </a:defRPr>
            </a:lvl1pPr>
          </a:lstStyle>
          <a:p>
            <a:pPr>
              <a:defRPr/>
            </a:pPr>
            <a:endParaRPr lang="en-US"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cs typeface="Arial" charset="0"/>
              </a:defRPr>
            </a:lvl1pPr>
          </a:lstStyle>
          <a:p>
            <a:pPr>
              <a:defRPr/>
            </a:pPr>
            <a:fld id="{E55D2893-B797-4E08-8C35-456DCF98ECDC}" type="datetimeFigureOut">
              <a:rPr lang="en-US" altLang="en-US"/>
              <a:pPr>
                <a:defRPr/>
              </a:pPr>
              <a:t>8/24/2017</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cs typeface="Arial" charset="0"/>
              </a:defRPr>
            </a:lvl1pPr>
          </a:lstStyle>
          <a:p>
            <a:pPr>
              <a:defRPr/>
            </a:pPr>
            <a:endParaRPr lang="en-US"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cs typeface="Arial" charset="0"/>
              </a:defRPr>
            </a:lvl1pPr>
          </a:lstStyle>
          <a:p>
            <a:pPr>
              <a:defRPr/>
            </a:pPr>
            <a:fld id="{D217F4CE-FA51-49B1-BBC3-5FC1B3F58E91}" type="slidenum">
              <a:rPr lang="en-US" altLang="en-US"/>
              <a:pPr>
                <a:defRPr/>
              </a:pPr>
              <a:t>‹#›</a:t>
            </a:fld>
            <a:endParaRPr lang="en-US" altLang="en-US"/>
          </a:p>
        </p:txBody>
      </p:sp>
    </p:spTree>
    <p:extLst>
      <p:ext uri="{BB962C8B-B14F-4D97-AF65-F5344CB8AC3E}">
        <p14:creationId xmlns:p14="http://schemas.microsoft.com/office/powerpoint/2010/main" val="14406842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pPr>
              <a:defRPr/>
            </a:pPr>
            <a:fld id="{D217F4CE-FA51-49B1-BBC3-5FC1B3F58E91}" type="slidenum">
              <a:rPr lang="en-US" altLang="en-US" smtClean="0"/>
              <a:pPr>
                <a:defRPr/>
              </a:pPr>
              <a:t>2</a:t>
            </a:fld>
            <a:endParaRPr lang="en-US" altLang="en-US"/>
          </a:p>
        </p:txBody>
      </p:sp>
    </p:spTree>
    <p:extLst>
      <p:ext uri="{BB962C8B-B14F-4D97-AF65-F5344CB8AC3E}">
        <p14:creationId xmlns:p14="http://schemas.microsoft.com/office/powerpoint/2010/main" val="6064066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ACBA360F-8C63-4018-AF5E-7F8A54444DC7}" type="slidenum">
              <a:rPr lang="en-US" altLang="en-US"/>
              <a:pPr>
                <a:defRPr/>
              </a:pPr>
              <a:t>‹#›</a:t>
            </a:fld>
            <a:endParaRPr lang="en-US" altLang="en-US"/>
          </a:p>
        </p:txBody>
      </p:sp>
    </p:spTree>
    <p:extLst>
      <p:ext uri="{BB962C8B-B14F-4D97-AF65-F5344CB8AC3E}">
        <p14:creationId xmlns:p14="http://schemas.microsoft.com/office/powerpoint/2010/main" val="2469403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DA9C3AF7-6225-4A67-9F10-3201A513E0EE}" type="slidenum">
              <a:rPr lang="en-US" altLang="en-US"/>
              <a:pPr>
                <a:defRPr/>
              </a:pPr>
              <a:t>‹#›</a:t>
            </a:fld>
            <a:endParaRPr lang="en-US" altLang="en-US"/>
          </a:p>
        </p:txBody>
      </p:sp>
    </p:spTree>
    <p:extLst>
      <p:ext uri="{BB962C8B-B14F-4D97-AF65-F5344CB8AC3E}">
        <p14:creationId xmlns:p14="http://schemas.microsoft.com/office/powerpoint/2010/main" val="14457157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DD50EC81-2A60-44F3-B41E-75BD600B8D0A}" type="slidenum">
              <a:rPr lang="en-US" altLang="en-US"/>
              <a:pPr>
                <a:defRPr/>
              </a:pPr>
              <a:t>‹#›</a:t>
            </a:fld>
            <a:endParaRPr lang="en-US" altLang="en-US"/>
          </a:p>
        </p:txBody>
      </p:sp>
    </p:spTree>
    <p:extLst>
      <p:ext uri="{BB962C8B-B14F-4D97-AF65-F5344CB8AC3E}">
        <p14:creationId xmlns:p14="http://schemas.microsoft.com/office/powerpoint/2010/main" val="42884608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6B7E17D9-7AE7-41FE-A99A-0BCC83FE0E75}" type="slidenum">
              <a:rPr lang="en-US" altLang="en-US"/>
              <a:pPr>
                <a:defRPr/>
              </a:pPr>
              <a:t>‹#›</a:t>
            </a:fld>
            <a:endParaRPr lang="en-US" altLang="en-US"/>
          </a:p>
        </p:txBody>
      </p:sp>
    </p:spTree>
    <p:extLst>
      <p:ext uri="{BB962C8B-B14F-4D97-AF65-F5344CB8AC3E}">
        <p14:creationId xmlns:p14="http://schemas.microsoft.com/office/powerpoint/2010/main" val="218613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8ED89514-58BF-42D7-937C-EE7749777003}" type="slidenum">
              <a:rPr lang="en-US" altLang="en-US"/>
              <a:pPr>
                <a:defRPr/>
              </a:pPr>
              <a:t>‹#›</a:t>
            </a:fld>
            <a:endParaRPr lang="en-US" altLang="en-US"/>
          </a:p>
        </p:txBody>
      </p:sp>
    </p:spTree>
    <p:extLst>
      <p:ext uri="{BB962C8B-B14F-4D97-AF65-F5344CB8AC3E}">
        <p14:creationId xmlns:p14="http://schemas.microsoft.com/office/powerpoint/2010/main" val="1023611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C62942A5-0A25-45FD-B69A-76543933841B}" type="slidenum">
              <a:rPr lang="en-US" altLang="en-US"/>
              <a:pPr>
                <a:defRPr/>
              </a:pPr>
              <a:t>‹#›</a:t>
            </a:fld>
            <a:endParaRPr lang="en-US" altLang="en-US"/>
          </a:p>
        </p:txBody>
      </p:sp>
    </p:spTree>
    <p:extLst>
      <p:ext uri="{BB962C8B-B14F-4D97-AF65-F5344CB8AC3E}">
        <p14:creationId xmlns:p14="http://schemas.microsoft.com/office/powerpoint/2010/main" val="17676428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ltLang="en-US"/>
          </a:p>
        </p:txBody>
      </p:sp>
      <p:sp>
        <p:nvSpPr>
          <p:cNvPr id="9" name="Slide Number Placeholder 5"/>
          <p:cNvSpPr>
            <a:spLocks noGrp="1"/>
          </p:cNvSpPr>
          <p:nvPr>
            <p:ph type="sldNum" sz="quarter" idx="12"/>
          </p:nvPr>
        </p:nvSpPr>
        <p:spPr/>
        <p:txBody>
          <a:bodyPr/>
          <a:lstStyle>
            <a:lvl1pPr>
              <a:defRPr/>
            </a:lvl1pPr>
          </a:lstStyle>
          <a:p>
            <a:pPr>
              <a:defRPr/>
            </a:pPr>
            <a:fld id="{DFE0205B-0D72-49F2-B052-1B4CD260496F}" type="slidenum">
              <a:rPr lang="en-US" altLang="en-US"/>
              <a:pPr>
                <a:defRPr/>
              </a:pPr>
              <a:t>‹#›</a:t>
            </a:fld>
            <a:endParaRPr lang="en-US" altLang="en-US"/>
          </a:p>
        </p:txBody>
      </p:sp>
    </p:spTree>
    <p:extLst>
      <p:ext uri="{BB962C8B-B14F-4D97-AF65-F5344CB8AC3E}">
        <p14:creationId xmlns:p14="http://schemas.microsoft.com/office/powerpoint/2010/main" val="7392182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ltLang="en-US"/>
          </a:p>
        </p:txBody>
      </p:sp>
      <p:sp>
        <p:nvSpPr>
          <p:cNvPr id="5" name="Slide Number Placeholder 5"/>
          <p:cNvSpPr>
            <a:spLocks noGrp="1"/>
          </p:cNvSpPr>
          <p:nvPr>
            <p:ph type="sldNum" sz="quarter" idx="12"/>
          </p:nvPr>
        </p:nvSpPr>
        <p:spPr/>
        <p:txBody>
          <a:bodyPr/>
          <a:lstStyle>
            <a:lvl1pPr>
              <a:defRPr/>
            </a:lvl1pPr>
          </a:lstStyle>
          <a:p>
            <a:pPr>
              <a:defRPr/>
            </a:pPr>
            <a:fld id="{83824FD2-46F3-4886-B496-86565E51979A}" type="slidenum">
              <a:rPr lang="en-US" altLang="en-US"/>
              <a:pPr>
                <a:defRPr/>
              </a:pPr>
              <a:t>‹#›</a:t>
            </a:fld>
            <a:endParaRPr lang="en-US" altLang="en-US"/>
          </a:p>
        </p:txBody>
      </p:sp>
    </p:spTree>
    <p:extLst>
      <p:ext uri="{BB962C8B-B14F-4D97-AF65-F5344CB8AC3E}">
        <p14:creationId xmlns:p14="http://schemas.microsoft.com/office/powerpoint/2010/main" val="21149343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ltLang="en-US"/>
          </a:p>
        </p:txBody>
      </p:sp>
      <p:sp>
        <p:nvSpPr>
          <p:cNvPr id="4" name="Slide Number Placeholder 5"/>
          <p:cNvSpPr>
            <a:spLocks noGrp="1"/>
          </p:cNvSpPr>
          <p:nvPr>
            <p:ph type="sldNum" sz="quarter" idx="12"/>
          </p:nvPr>
        </p:nvSpPr>
        <p:spPr/>
        <p:txBody>
          <a:bodyPr/>
          <a:lstStyle>
            <a:lvl1pPr>
              <a:defRPr/>
            </a:lvl1pPr>
          </a:lstStyle>
          <a:p>
            <a:pPr>
              <a:defRPr/>
            </a:pPr>
            <a:fld id="{437AFF67-A1E2-4E32-9F1A-992F24DBB07B}" type="slidenum">
              <a:rPr lang="en-US" altLang="en-US"/>
              <a:pPr>
                <a:defRPr/>
              </a:pPr>
              <a:t>‹#›</a:t>
            </a:fld>
            <a:endParaRPr lang="en-US" altLang="en-US"/>
          </a:p>
        </p:txBody>
      </p:sp>
    </p:spTree>
    <p:extLst>
      <p:ext uri="{BB962C8B-B14F-4D97-AF65-F5344CB8AC3E}">
        <p14:creationId xmlns:p14="http://schemas.microsoft.com/office/powerpoint/2010/main" val="3634538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9C5C3533-3368-445B-AAD0-C911663AE19B}" type="slidenum">
              <a:rPr lang="en-US" altLang="en-US"/>
              <a:pPr>
                <a:defRPr/>
              </a:pPr>
              <a:t>‹#›</a:t>
            </a:fld>
            <a:endParaRPr lang="en-US" altLang="en-US"/>
          </a:p>
        </p:txBody>
      </p:sp>
    </p:spTree>
    <p:extLst>
      <p:ext uri="{BB962C8B-B14F-4D97-AF65-F5344CB8AC3E}">
        <p14:creationId xmlns:p14="http://schemas.microsoft.com/office/powerpoint/2010/main" val="16333088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9BF408D0-0DEE-41A4-A27A-8E71CE7BEF14}" type="slidenum">
              <a:rPr lang="en-US" altLang="en-US"/>
              <a:pPr>
                <a:defRPr/>
              </a:pPr>
              <a:t>‹#›</a:t>
            </a:fld>
            <a:endParaRPr lang="en-US" altLang="en-US"/>
          </a:p>
        </p:txBody>
      </p:sp>
    </p:spTree>
    <p:extLst>
      <p:ext uri="{BB962C8B-B14F-4D97-AF65-F5344CB8AC3E}">
        <p14:creationId xmlns:p14="http://schemas.microsoft.com/office/powerpoint/2010/main" val="21618007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cs typeface="Arial" charset="0"/>
              </a:defRPr>
            </a:lvl1pPr>
          </a:lstStyle>
          <a:p>
            <a:pPr>
              <a:defRPr/>
            </a:pPr>
            <a:endParaRPr lang="en-US"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cs typeface="Arial" charset="0"/>
              </a:defRPr>
            </a:lvl1pPr>
          </a:lstStyle>
          <a:p>
            <a:pPr>
              <a:defRPr/>
            </a:pPr>
            <a:endParaRPr lang="en-US"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cs typeface="Arial" charset="0"/>
              </a:defRPr>
            </a:lvl1pPr>
          </a:lstStyle>
          <a:p>
            <a:pPr>
              <a:defRPr/>
            </a:pPr>
            <a:fld id="{27401B9B-2241-4B3C-829E-D9CFB61B363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r>
              <a:rPr lang="en-US" altLang="en-US" dirty="0"/>
              <a:t>WF on </a:t>
            </a:r>
            <a:r>
              <a:rPr lang="en-US" altLang="en-US" dirty="0" smtClean="0"/>
              <a:t>Time Index Indication </a:t>
            </a:r>
            <a:br>
              <a:rPr lang="en-US" altLang="en-US" dirty="0" smtClean="0"/>
            </a:br>
            <a:r>
              <a:rPr lang="en-US" altLang="en-US" dirty="0" smtClean="0"/>
              <a:t>for Half Radio Frame</a:t>
            </a:r>
          </a:p>
        </p:txBody>
      </p:sp>
      <p:sp>
        <p:nvSpPr>
          <p:cNvPr id="2051" name="Subtitle 2"/>
          <p:cNvSpPr>
            <a:spLocks noGrp="1"/>
          </p:cNvSpPr>
          <p:nvPr>
            <p:ph type="subTitle" idx="1"/>
          </p:nvPr>
        </p:nvSpPr>
        <p:spPr>
          <a:xfrm>
            <a:off x="862013" y="3962400"/>
            <a:ext cx="7391400" cy="2209800"/>
          </a:xfrm>
        </p:spPr>
        <p:txBody>
          <a:bodyPr/>
          <a:lstStyle/>
          <a:p>
            <a:pPr eaLnBrk="1" hangingPunct="1"/>
            <a:r>
              <a:rPr lang="en-US" altLang="en-US" sz="2800" dirty="0" smtClean="0">
                <a:solidFill>
                  <a:schemeClr val="tx1"/>
                </a:solidFill>
              </a:rPr>
              <a:t>LG Electronics, </a:t>
            </a:r>
            <a:r>
              <a:rPr lang="en-US" altLang="en-US" sz="2800" dirty="0" smtClean="0">
                <a:solidFill>
                  <a:schemeClr val="tx1"/>
                </a:solidFill>
              </a:rPr>
              <a:t>ZTE, </a:t>
            </a:r>
            <a:r>
              <a:rPr lang="en-US" altLang="en-US" sz="2800" dirty="0" err="1" smtClean="0">
                <a:solidFill>
                  <a:schemeClr val="tx1"/>
                </a:solidFill>
              </a:rPr>
              <a:t>InterDigital</a:t>
            </a:r>
            <a:r>
              <a:rPr lang="en-US" altLang="en-US" sz="2800" dirty="0" smtClean="0">
                <a:solidFill>
                  <a:schemeClr val="tx1"/>
                </a:solidFill>
              </a:rPr>
              <a:t>,  </a:t>
            </a:r>
            <a:endParaRPr lang="en-US" altLang="en-US" sz="2800" dirty="0" smtClean="0">
              <a:solidFill>
                <a:schemeClr val="tx1"/>
              </a:solidFill>
            </a:endParaRPr>
          </a:p>
        </p:txBody>
      </p:sp>
      <p:sp>
        <p:nvSpPr>
          <p:cNvPr id="2053" name="テキスト ボックス 3"/>
          <p:cNvSpPr txBox="1">
            <a:spLocks noChangeArrowheads="1"/>
          </p:cNvSpPr>
          <p:nvPr/>
        </p:nvSpPr>
        <p:spPr bwMode="auto">
          <a:xfrm>
            <a:off x="7391400" y="223838"/>
            <a:ext cx="16898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ko-KR" sz="2400" dirty="0" smtClean="0"/>
              <a:t>R1-1714805</a:t>
            </a:r>
            <a:endParaRPr lang="en-US" altLang="ko-KR" sz="2400" dirty="0">
              <a:ea typeface="굴림" charset="-127"/>
            </a:endParaRPr>
          </a:p>
        </p:txBody>
      </p:sp>
      <p:sp>
        <p:nvSpPr>
          <p:cNvPr id="2054"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fld id="{9DF70A72-63CB-4AF4-A23B-9D5E7CCAA4AF}" type="slidenum">
              <a:rPr lang="en-US" altLang="en-US" sz="1200" smtClean="0">
                <a:solidFill>
                  <a:srgbClr val="898989"/>
                </a:solidFill>
              </a:rPr>
              <a:pPr>
                <a:spcBef>
                  <a:spcPct val="0"/>
                </a:spcBef>
                <a:buFontTx/>
                <a:buNone/>
              </a:pPr>
              <a:t>1</a:t>
            </a:fld>
            <a:endParaRPr lang="en-US" altLang="en-US" sz="1200" smtClean="0">
              <a:solidFill>
                <a:srgbClr val="898989"/>
              </a:solidFill>
            </a:endParaRPr>
          </a:p>
        </p:txBody>
      </p:sp>
      <p:sp>
        <p:nvSpPr>
          <p:cNvPr id="8" name="テキスト ボックス 4"/>
          <p:cNvSpPr txBox="1">
            <a:spLocks noChangeArrowheads="1"/>
          </p:cNvSpPr>
          <p:nvPr/>
        </p:nvSpPr>
        <p:spPr bwMode="auto">
          <a:xfrm>
            <a:off x="152400" y="152400"/>
            <a:ext cx="664797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kumimoji="1" lang="en-US" altLang="ja-JP" sz="2000" dirty="0"/>
              <a:t>3GPP TSG RAN WG1 Meeting RAN1 </a:t>
            </a:r>
            <a:r>
              <a:rPr kumimoji="1" lang="en-US" altLang="ja-JP" sz="2000" dirty="0" smtClean="0"/>
              <a:t>#90</a:t>
            </a:r>
            <a:r>
              <a:rPr kumimoji="1" lang="en-US" altLang="ja-JP" sz="2000" dirty="0"/>
              <a:t>			</a:t>
            </a:r>
          </a:p>
          <a:p>
            <a:pPr eaLnBrk="1" hangingPunct="1">
              <a:spcBef>
                <a:spcPct val="0"/>
              </a:spcBef>
              <a:buFontTx/>
              <a:buNone/>
            </a:pPr>
            <a:r>
              <a:rPr kumimoji="1" lang="en-US" altLang="ja-JP" sz="2000" dirty="0" smtClean="0"/>
              <a:t>Prague, Czech Republic</a:t>
            </a:r>
            <a:r>
              <a:rPr lang="en-GB" altLang="ko-KR" sz="2000" dirty="0" smtClean="0"/>
              <a:t> 21</a:t>
            </a:r>
            <a:r>
              <a:rPr lang="en-GB" altLang="ko-KR" sz="2000" baseline="30000" dirty="0" smtClean="0"/>
              <a:t>st</a:t>
            </a:r>
            <a:r>
              <a:rPr lang="en-GB" altLang="ko-KR" sz="2000" dirty="0" smtClean="0"/>
              <a:t> </a:t>
            </a:r>
            <a:r>
              <a:rPr lang="en-GB" altLang="ko-KR" sz="2000" dirty="0"/>
              <a:t>– </a:t>
            </a:r>
            <a:r>
              <a:rPr lang="en-GB" altLang="ko-KR" sz="2000" dirty="0" smtClean="0"/>
              <a:t>25</a:t>
            </a:r>
            <a:r>
              <a:rPr lang="en-GB" altLang="ko-KR" sz="2000" baseline="30000" dirty="0" smtClean="0"/>
              <a:t>th</a:t>
            </a:r>
            <a:r>
              <a:rPr lang="en-GB" altLang="ko-KR" sz="2000" dirty="0" smtClean="0"/>
              <a:t>  August </a:t>
            </a:r>
            <a:r>
              <a:rPr lang="en-GB" altLang="ko-KR" sz="2000" dirty="0"/>
              <a:t>2017</a:t>
            </a:r>
            <a:endParaRPr kumimoji="1" lang="en-US" altLang="ja-JP" sz="2000" dirty="0"/>
          </a:p>
          <a:p>
            <a:pPr eaLnBrk="1" hangingPunct="1">
              <a:spcBef>
                <a:spcPct val="0"/>
              </a:spcBef>
              <a:buFontTx/>
              <a:buNone/>
            </a:pPr>
            <a:r>
              <a:rPr kumimoji="1" lang="en-US" altLang="ja-JP" sz="2000" dirty="0"/>
              <a:t>Agenda item: </a:t>
            </a:r>
            <a:r>
              <a:rPr lang="en-US" altLang="ko-KR" sz="2000" dirty="0" smtClean="0"/>
              <a:t>6.1.1.2.1</a:t>
            </a:r>
            <a:endParaRPr kumimoji="1" lang="ja-JP" altLang="en-US" sz="2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Background</a:t>
            </a:r>
            <a:endParaRPr lang="ko-KR" altLang="en-US" dirty="0"/>
          </a:p>
        </p:txBody>
      </p:sp>
      <p:sp>
        <p:nvSpPr>
          <p:cNvPr id="3" name="내용 개체 틀 2"/>
          <p:cNvSpPr>
            <a:spLocks noGrp="1"/>
          </p:cNvSpPr>
          <p:nvPr>
            <p:ph idx="1"/>
          </p:nvPr>
        </p:nvSpPr>
        <p:spPr>
          <a:xfrm>
            <a:off x="457200" y="1295400"/>
            <a:ext cx="8229600" cy="5060950"/>
          </a:xfrm>
        </p:spPr>
        <p:txBody>
          <a:bodyPr/>
          <a:lstStyle/>
          <a:p>
            <a:r>
              <a:rPr lang="en-US" altLang="ko-KR" sz="2000" dirty="0"/>
              <a:t>RAN2 LS </a:t>
            </a:r>
            <a:r>
              <a:rPr lang="en-US" altLang="ko-KR" sz="2000" dirty="0" smtClean="0"/>
              <a:t>R2-1706160</a:t>
            </a:r>
          </a:p>
          <a:p>
            <a:pPr lvl="1"/>
            <a:r>
              <a:rPr lang="en-US" altLang="ko-KR" sz="1600" dirty="0" smtClean="0"/>
              <a:t>Title: </a:t>
            </a:r>
            <a:r>
              <a:rPr lang="en-GB" altLang="ko-KR" sz="1600" dirty="0"/>
              <a:t>Response LS on reading time index indication for RRM </a:t>
            </a:r>
            <a:r>
              <a:rPr lang="en-GB" altLang="ko-KR" sz="1600" dirty="0" smtClean="0"/>
              <a:t>measurements</a:t>
            </a:r>
          </a:p>
          <a:p>
            <a:pPr lvl="1"/>
            <a:r>
              <a:rPr lang="en-GB" altLang="ko-KR" sz="1600" dirty="0" smtClean="0"/>
              <a:t>Source: Intel</a:t>
            </a:r>
          </a:p>
          <a:p>
            <a:pPr lvl="1"/>
            <a:r>
              <a:rPr lang="en-GB" altLang="ko-KR" sz="1600" dirty="0" smtClean="0"/>
              <a:t>Overall description</a:t>
            </a:r>
            <a:endParaRPr lang="en-US" altLang="ko-KR" sz="1600" dirty="0" smtClean="0"/>
          </a:p>
          <a:p>
            <a:pPr marL="457200" lvl="1" indent="0">
              <a:buNone/>
            </a:pPr>
            <a:r>
              <a:rPr lang="en-GB" altLang="ko-KR" sz="1600" dirty="0"/>
              <a:t>RAN2 would like to thank RAN1 for their LS on NR initial access. RAN2 has taken RAN1 LS into account in RAN2 discussion.</a:t>
            </a:r>
            <a:endParaRPr lang="en-GB" altLang="ko-KR" sz="1600" dirty="0" smtClean="0"/>
          </a:p>
          <a:p>
            <a:pPr marL="457200" lvl="1" indent="0">
              <a:buNone/>
            </a:pPr>
            <a:r>
              <a:rPr lang="en-GB" altLang="ko-KR" sz="1600" dirty="0" smtClean="0"/>
              <a:t>From </a:t>
            </a:r>
            <a:r>
              <a:rPr lang="en-GB" altLang="ko-KR" sz="1600" dirty="0"/>
              <a:t>RAN2 point of view, </a:t>
            </a:r>
            <a:r>
              <a:rPr lang="en-GB" altLang="ko-KR" sz="1600" dirty="0">
                <a:solidFill>
                  <a:srgbClr val="FF0000"/>
                </a:solidFill>
              </a:rPr>
              <a:t>the UE should be able to perform beam/cell measurement and identification quickly and reliably with minimal need for measurement gaps.</a:t>
            </a:r>
            <a:r>
              <a:rPr lang="en-GB" altLang="ko-KR" sz="1600" dirty="0"/>
              <a:t> </a:t>
            </a:r>
            <a:r>
              <a:rPr lang="en-US" altLang="ko-KR" sz="1600" dirty="0"/>
              <a:t>Therefore, </a:t>
            </a:r>
            <a:r>
              <a:rPr lang="en-US" altLang="ko-KR" sz="1600" dirty="0">
                <a:solidFill>
                  <a:srgbClr val="FF0000"/>
                </a:solidFill>
              </a:rPr>
              <a:t>if there is considerable delay due to reading the time index from PBCH, </a:t>
            </a:r>
            <a:r>
              <a:rPr lang="en-GB" altLang="ko-KR" sz="1600" dirty="0">
                <a:solidFill>
                  <a:srgbClr val="FF0000"/>
                </a:solidFill>
              </a:rPr>
              <a:t>RAN2 observes that this may impact handover performance and UE power consumption.</a:t>
            </a:r>
            <a:r>
              <a:rPr lang="en-GB" altLang="ko-KR" sz="1600" dirty="0"/>
              <a:t> RAN2 would like to ask RAN1 to consider the above information in RAN1 design.</a:t>
            </a:r>
            <a:endParaRPr lang="ko-KR" altLang="ko-KR" sz="1600"/>
          </a:p>
          <a:p>
            <a:pPr marL="457200" lvl="1" indent="0">
              <a:buNone/>
            </a:pPr>
            <a:r>
              <a:rPr lang="en-GB" altLang="ko-KR" sz="1600" dirty="0" smtClean="0"/>
              <a:t>In </a:t>
            </a:r>
            <a:r>
              <a:rPr lang="en-GB" altLang="ko-KR" sz="1600" dirty="0"/>
              <a:t>addition, RAN2 would like to ask RAN1 if the time index indication needs to be acquired by the UE for every measurement sample and if the UE also need to acquire the time index indication in the idle/inactive mode</a:t>
            </a:r>
            <a:r>
              <a:rPr lang="en-GB" altLang="ko-KR" sz="1600" dirty="0" smtClean="0"/>
              <a:t>.</a:t>
            </a:r>
            <a:endParaRPr lang="ko-KR" altLang="ko-KR" sz="1600"/>
          </a:p>
          <a:p>
            <a:endParaRPr lang="en-US" altLang="ko-KR" sz="1800" dirty="0" smtClean="0"/>
          </a:p>
          <a:p>
            <a:endParaRPr lang="en-US" altLang="ko-KR" sz="1800" dirty="0"/>
          </a:p>
        </p:txBody>
      </p:sp>
      <p:sp>
        <p:nvSpPr>
          <p:cNvPr id="4" name="슬라이드 번호 개체 틀 3"/>
          <p:cNvSpPr>
            <a:spLocks noGrp="1"/>
          </p:cNvSpPr>
          <p:nvPr>
            <p:ph type="sldNum" sz="quarter" idx="12"/>
          </p:nvPr>
        </p:nvSpPr>
        <p:spPr/>
        <p:txBody>
          <a:bodyPr/>
          <a:lstStyle/>
          <a:p>
            <a:pPr>
              <a:defRPr/>
            </a:pPr>
            <a:fld id="{6B7E17D9-7AE7-41FE-A99A-0BCC83FE0E75}" type="slidenum">
              <a:rPr lang="en-US" altLang="en-US" smtClean="0"/>
              <a:pPr>
                <a:defRPr/>
              </a:pPr>
              <a:t>2</a:t>
            </a:fld>
            <a:endParaRPr lang="en-US" altLang="en-US" dirty="0"/>
          </a:p>
        </p:txBody>
      </p:sp>
    </p:spTree>
    <p:extLst>
      <p:ext uri="{BB962C8B-B14F-4D97-AF65-F5344CB8AC3E}">
        <p14:creationId xmlns:p14="http://schemas.microsoft.com/office/powerpoint/2010/main" val="29010551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Background</a:t>
            </a:r>
            <a:endParaRPr lang="ko-KR" altLang="en-US" dirty="0"/>
          </a:p>
        </p:txBody>
      </p:sp>
      <p:sp>
        <p:nvSpPr>
          <p:cNvPr id="3" name="내용 개체 틀 2"/>
          <p:cNvSpPr>
            <a:spLocks noGrp="1"/>
          </p:cNvSpPr>
          <p:nvPr>
            <p:ph idx="1"/>
          </p:nvPr>
        </p:nvSpPr>
        <p:spPr/>
        <p:txBody>
          <a:bodyPr/>
          <a:lstStyle/>
          <a:p>
            <a:pPr marL="0" indent="0">
              <a:buNone/>
            </a:pPr>
            <a:r>
              <a:rPr lang="en-US" altLang="en-US" sz="2000" b="1" u="sng" dirty="0" smtClean="0"/>
              <a:t>Agreement (RAN1#90)</a:t>
            </a:r>
          </a:p>
          <a:p>
            <a:r>
              <a:rPr lang="en-US" altLang="en-US" sz="2000" dirty="0" smtClean="0"/>
              <a:t>SS block time locations are indexed from 0 to L-1 in increasing order within a half radio frame according to the agreed SS burst set composition</a:t>
            </a:r>
          </a:p>
          <a:p>
            <a:r>
              <a:rPr lang="en-US" altLang="en-US" sz="2000" dirty="0" smtClean="0"/>
              <a:t>For the case of L = 8 or L = 64</a:t>
            </a:r>
            <a:r>
              <a:rPr lang="en-US" altLang="en-US" sz="2000" dirty="0" smtClean="0">
                <a:solidFill>
                  <a:srgbClr val="FF0000"/>
                </a:solidFill>
              </a:rPr>
              <a:t>, 3 LSBs of SS block time index are indicated by 8 different PBCH-DMRS sequences {a_0,…, a_7}</a:t>
            </a:r>
          </a:p>
          <a:p>
            <a:r>
              <a:rPr lang="en-US" altLang="en-US" sz="2000" dirty="0" smtClean="0"/>
              <a:t>For the case of L = 4, 2 LSBs of SS block time index are indicated by 4 different PBCH-DMRS sequences {b_0,…, b_3} </a:t>
            </a:r>
          </a:p>
          <a:p>
            <a:r>
              <a:rPr lang="en-US" altLang="en-US" sz="2000" dirty="0" smtClean="0"/>
              <a:t>One remaining bit out of 3 LSBs is set to 0 and not transmitted by PBCH</a:t>
            </a:r>
          </a:p>
          <a:p>
            <a:r>
              <a:rPr lang="en-US" altLang="en-US" sz="2000" dirty="0" smtClean="0"/>
              <a:t>{a_0,…,a_3} are same with {b_0, …, b_3} for a given cell ID</a:t>
            </a:r>
          </a:p>
          <a:p>
            <a:pPr marL="0" indent="0">
              <a:buNone/>
            </a:pPr>
            <a:endParaRPr lang="en-US" altLang="en-US" sz="2000" b="1" u="sng" dirty="0" smtClean="0"/>
          </a:p>
          <a:p>
            <a:pPr marL="0" indent="0">
              <a:buNone/>
            </a:pPr>
            <a:r>
              <a:rPr lang="en-US" altLang="en-US" sz="2000" b="1" u="sng" dirty="0" smtClean="0"/>
              <a:t>Agreements</a:t>
            </a:r>
            <a:r>
              <a:rPr lang="en-US" altLang="en-US" sz="2000" b="1" u="sng" dirty="0"/>
              <a:t>:</a:t>
            </a:r>
          </a:p>
          <a:p>
            <a:r>
              <a:rPr lang="en-US" altLang="en-US" sz="2000" dirty="0" smtClean="0">
                <a:solidFill>
                  <a:srgbClr val="FF0000"/>
                </a:solidFill>
              </a:rPr>
              <a:t>Sequence </a:t>
            </a:r>
            <a:r>
              <a:rPr lang="en-US" altLang="en-US" sz="2000" dirty="0">
                <a:solidFill>
                  <a:srgbClr val="FF0000"/>
                </a:solidFill>
              </a:rPr>
              <a:t>initialization is based on cell ID and SS block time index carried by PBCH-DMRS</a:t>
            </a:r>
          </a:p>
          <a:p>
            <a:pPr marL="0" indent="0">
              <a:buNone/>
            </a:pPr>
            <a:endParaRPr lang="en-US" altLang="en-US" sz="2000" dirty="0">
              <a:solidFill>
                <a:srgbClr val="FF0000"/>
              </a:solidFill>
            </a:endParaRPr>
          </a:p>
        </p:txBody>
      </p:sp>
      <p:sp>
        <p:nvSpPr>
          <p:cNvPr id="4" name="슬라이드 번호 개체 틀 3"/>
          <p:cNvSpPr>
            <a:spLocks noGrp="1"/>
          </p:cNvSpPr>
          <p:nvPr>
            <p:ph type="sldNum" sz="quarter" idx="12"/>
          </p:nvPr>
        </p:nvSpPr>
        <p:spPr/>
        <p:txBody>
          <a:bodyPr/>
          <a:lstStyle/>
          <a:p>
            <a:pPr>
              <a:defRPr/>
            </a:pPr>
            <a:fld id="{6B7E17D9-7AE7-41FE-A99A-0BCC83FE0E75}" type="slidenum">
              <a:rPr lang="en-US" altLang="en-US" smtClean="0"/>
              <a:pPr>
                <a:defRPr/>
              </a:pPr>
              <a:t>3</a:t>
            </a:fld>
            <a:endParaRPr lang="en-US" altLang="en-US" dirty="0"/>
          </a:p>
        </p:txBody>
      </p:sp>
    </p:spTree>
    <p:extLst>
      <p:ext uri="{BB962C8B-B14F-4D97-AF65-F5344CB8AC3E}">
        <p14:creationId xmlns:p14="http://schemas.microsoft.com/office/powerpoint/2010/main" val="25244558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Background</a:t>
            </a:r>
            <a:endParaRPr lang="ko-KR" altLang="en-US"/>
          </a:p>
        </p:txBody>
      </p:sp>
      <p:sp>
        <p:nvSpPr>
          <p:cNvPr id="3" name="내용 개체 틀 2"/>
          <p:cNvSpPr>
            <a:spLocks noGrp="1"/>
          </p:cNvSpPr>
          <p:nvPr>
            <p:ph idx="1"/>
          </p:nvPr>
        </p:nvSpPr>
        <p:spPr/>
        <p:txBody>
          <a:bodyPr/>
          <a:lstStyle/>
          <a:p>
            <a:pPr marL="0" indent="0">
              <a:buNone/>
            </a:pPr>
            <a:r>
              <a:rPr lang="en-US" altLang="en-US" sz="1800" b="1" u="sng" dirty="0"/>
              <a:t>Agreements:</a:t>
            </a:r>
          </a:p>
          <a:p>
            <a:r>
              <a:rPr lang="en-US" altLang="en-US" sz="1800" dirty="0">
                <a:solidFill>
                  <a:srgbClr val="FF0000"/>
                </a:solidFill>
              </a:rPr>
              <a:t>Sequence mapping rule for PBCH-DMRS is frequency-first time-second mapping, in particular lowest to highest frequency mapping</a:t>
            </a:r>
          </a:p>
          <a:p>
            <a:pPr marL="0" indent="0">
              <a:buNone/>
            </a:pPr>
            <a:r>
              <a:rPr lang="en-US" altLang="ko-KR" sz="1800" b="1" u="sng" dirty="0" smtClean="0"/>
              <a:t>Working </a:t>
            </a:r>
            <a:r>
              <a:rPr lang="en-US" altLang="ko-KR" sz="1800" b="1" u="sng" dirty="0"/>
              <a:t>assumption:</a:t>
            </a:r>
          </a:p>
          <a:p>
            <a:r>
              <a:rPr lang="en-US" altLang="ko-KR" sz="1800" dirty="0" smtClean="0"/>
              <a:t>Regarding </a:t>
            </a:r>
            <a:r>
              <a:rPr lang="en-US" altLang="ko-KR" sz="1800" dirty="0"/>
              <a:t>the number of sequences and sequence mapping rule:</a:t>
            </a:r>
          </a:p>
          <a:p>
            <a:pPr lvl="1"/>
            <a:r>
              <a:rPr lang="en-US" altLang="ko-KR" sz="1800" dirty="0" smtClean="0"/>
              <a:t>Single </a:t>
            </a:r>
            <a:r>
              <a:rPr lang="en-US" altLang="ko-KR" sz="1800" dirty="0"/>
              <a:t>long sequence is mapped to all PBCH-DMRS REs within a SS block</a:t>
            </a:r>
          </a:p>
          <a:p>
            <a:r>
              <a:rPr lang="en-US" altLang="ko-KR" sz="1800" dirty="0" smtClean="0"/>
              <a:t>Regarding </a:t>
            </a:r>
            <a:r>
              <a:rPr lang="en-US" altLang="ko-KR" sz="1800" dirty="0"/>
              <a:t>EPRE offset between PBCH-DMRS and NR-PBCH data:</a:t>
            </a:r>
          </a:p>
          <a:p>
            <a:pPr lvl="1"/>
            <a:r>
              <a:rPr lang="en-US" altLang="ko-KR" sz="1800" dirty="0" smtClean="0"/>
              <a:t>FFS</a:t>
            </a:r>
            <a:r>
              <a:rPr lang="en-US" altLang="ko-KR" sz="1800" dirty="0"/>
              <a:t>: UE may assume that same EPRE between NR-PBCH DMRS and NR-PBCH data is applied</a:t>
            </a:r>
          </a:p>
          <a:p>
            <a:pPr lvl="1"/>
            <a:r>
              <a:rPr lang="en-US" altLang="ko-KR" sz="1800" dirty="0" smtClean="0"/>
              <a:t>Note </a:t>
            </a:r>
            <a:r>
              <a:rPr lang="en-US" altLang="ko-KR" sz="1800" dirty="0"/>
              <a:t>that power boosting is up to NW implementation</a:t>
            </a:r>
          </a:p>
          <a:p>
            <a:r>
              <a:rPr lang="en-US" altLang="ko-KR" sz="1800" dirty="0" smtClean="0">
                <a:solidFill>
                  <a:srgbClr val="FF0000"/>
                </a:solidFill>
              </a:rPr>
              <a:t>Regarding </a:t>
            </a:r>
            <a:r>
              <a:rPr lang="en-US" altLang="ko-KR" sz="1800" dirty="0">
                <a:solidFill>
                  <a:srgbClr val="FF0000"/>
                </a:solidFill>
              </a:rPr>
              <a:t>Cell-ID-based frequency shift for PBCH-DMRS RE locations:</a:t>
            </a:r>
          </a:p>
          <a:p>
            <a:pPr lvl="1"/>
            <a:r>
              <a:rPr lang="en-US" altLang="ko-KR" sz="1800" dirty="0" err="1" smtClean="0">
                <a:solidFill>
                  <a:srgbClr val="FF0000"/>
                </a:solidFill>
              </a:rPr>
              <a:t>vshift</a:t>
            </a:r>
            <a:r>
              <a:rPr lang="en-US" altLang="ko-KR" sz="1800" dirty="0" smtClean="0">
                <a:solidFill>
                  <a:srgbClr val="FF0000"/>
                </a:solidFill>
              </a:rPr>
              <a:t> </a:t>
            </a:r>
            <a:r>
              <a:rPr lang="en-US" altLang="ko-KR" sz="1800" dirty="0">
                <a:solidFill>
                  <a:srgbClr val="FF0000"/>
                </a:solidFill>
              </a:rPr>
              <a:t>= </a:t>
            </a:r>
            <a:r>
              <a:rPr lang="en-US" altLang="ko-KR" sz="1800" dirty="0" err="1" smtClean="0">
                <a:solidFill>
                  <a:srgbClr val="FF0000"/>
                </a:solidFill>
              </a:rPr>
              <a:t>NIDcell</a:t>
            </a:r>
            <a:r>
              <a:rPr lang="en-US" altLang="ko-KR" sz="1800" dirty="0" smtClean="0">
                <a:solidFill>
                  <a:srgbClr val="FF0000"/>
                </a:solidFill>
              </a:rPr>
              <a:t> mod </a:t>
            </a:r>
            <a:r>
              <a:rPr lang="en-US" altLang="ko-KR" sz="1800" dirty="0">
                <a:solidFill>
                  <a:srgbClr val="FF0000"/>
                </a:solidFill>
              </a:rPr>
              <a:t>4</a:t>
            </a:r>
          </a:p>
          <a:p>
            <a:r>
              <a:rPr lang="en-US" altLang="ko-KR" sz="1800" dirty="0" smtClean="0"/>
              <a:t>Regarding </a:t>
            </a:r>
            <a:r>
              <a:rPr lang="en-US" altLang="ko-KR" sz="1800" dirty="0"/>
              <a:t>PBCH-DMRS sequence generation:</a:t>
            </a:r>
          </a:p>
          <a:p>
            <a:pPr lvl="1"/>
            <a:r>
              <a:rPr lang="en-US" altLang="ko-KR" sz="1800" dirty="0" smtClean="0"/>
              <a:t>PBCH-DMRS </a:t>
            </a:r>
            <a:r>
              <a:rPr lang="en-US" altLang="ko-KR" sz="1800" dirty="0"/>
              <a:t>sequence is based on long Gold sequence (e.g., polynomial order &gt;= 30)</a:t>
            </a:r>
          </a:p>
          <a:p>
            <a:pPr lvl="1"/>
            <a:r>
              <a:rPr lang="en-US" altLang="ko-KR" sz="1800" dirty="0" smtClean="0"/>
              <a:t>Sequence </a:t>
            </a:r>
            <a:r>
              <a:rPr lang="en-US" altLang="ko-KR" sz="1800" dirty="0"/>
              <a:t>modulation is QPSK</a:t>
            </a:r>
          </a:p>
          <a:p>
            <a:endParaRPr lang="ko-KR" altLang="en-US" dirty="0"/>
          </a:p>
        </p:txBody>
      </p:sp>
      <p:sp>
        <p:nvSpPr>
          <p:cNvPr id="4" name="슬라이드 번호 개체 틀 3"/>
          <p:cNvSpPr>
            <a:spLocks noGrp="1"/>
          </p:cNvSpPr>
          <p:nvPr>
            <p:ph type="sldNum" sz="quarter" idx="12"/>
          </p:nvPr>
        </p:nvSpPr>
        <p:spPr/>
        <p:txBody>
          <a:bodyPr/>
          <a:lstStyle/>
          <a:p>
            <a:pPr>
              <a:defRPr/>
            </a:pPr>
            <a:fld id="{6B7E17D9-7AE7-41FE-A99A-0BCC83FE0E75}" type="slidenum">
              <a:rPr lang="en-US" altLang="en-US" smtClean="0"/>
              <a:pPr>
                <a:defRPr/>
              </a:pPr>
              <a:t>4</a:t>
            </a:fld>
            <a:endParaRPr lang="en-US" altLang="en-US"/>
          </a:p>
        </p:txBody>
      </p:sp>
    </p:spTree>
    <p:extLst>
      <p:ext uri="{BB962C8B-B14F-4D97-AF65-F5344CB8AC3E}">
        <p14:creationId xmlns:p14="http://schemas.microsoft.com/office/powerpoint/2010/main" val="227208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Proposal</a:t>
            </a:r>
            <a:endParaRPr lang="ko-KR" altLang="en-US" dirty="0"/>
          </a:p>
        </p:txBody>
      </p:sp>
      <p:sp>
        <p:nvSpPr>
          <p:cNvPr id="3" name="내용 개체 틀 2"/>
          <p:cNvSpPr>
            <a:spLocks noGrp="1"/>
          </p:cNvSpPr>
          <p:nvPr>
            <p:ph idx="1"/>
          </p:nvPr>
        </p:nvSpPr>
        <p:spPr/>
        <p:txBody>
          <a:bodyPr/>
          <a:lstStyle/>
          <a:p>
            <a:r>
              <a:rPr lang="en-US" altLang="ko-KR" sz="2000" dirty="0"/>
              <a:t>Half radio frame timing is indicated by </a:t>
            </a:r>
            <a:r>
              <a:rPr lang="en-US" altLang="ko-KR" sz="2000" dirty="0" smtClean="0"/>
              <a:t>PBCH-DMRS </a:t>
            </a:r>
            <a:r>
              <a:rPr lang="en-US" altLang="ko-KR" sz="2000" dirty="0"/>
              <a:t>irrespective of SS burst set </a:t>
            </a:r>
            <a:r>
              <a:rPr lang="en-US" altLang="ko-KR" sz="2000" dirty="0" smtClean="0"/>
              <a:t>periodicity</a:t>
            </a:r>
          </a:p>
          <a:p>
            <a:r>
              <a:rPr lang="en-US" altLang="en-US" sz="2000" dirty="0" smtClean="0"/>
              <a:t>One solution should be selected among following alternative solutions: </a:t>
            </a:r>
          </a:p>
          <a:p>
            <a:pPr lvl="1"/>
            <a:r>
              <a:rPr lang="en-US" altLang="en-US" sz="1600" dirty="0" smtClean="0"/>
              <a:t>Alt.1: PBCH-DMRS sequence initialization</a:t>
            </a:r>
          </a:p>
          <a:p>
            <a:pPr lvl="1"/>
            <a:r>
              <a:rPr lang="en-US" altLang="en-US" sz="1600" dirty="0" smtClean="0"/>
              <a:t>Alt.2: PBCH-DMRS frequency shift</a:t>
            </a:r>
          </a:p>
          <a:p>
            <a:pPr lvl="1"/>
            <a:r>
              <a:rPr lang="en-US" altLang="en-US" sz="1600" dirty="0" smtClean="0"/>
              <a:t>Alt.3: PBCH-DMRS mapping order</a:t>
            </a:r>
          </a:p>
        </p:txBody>
      </p:sp>
      <p:sp>
        <p:nvSpPr>
          <p:cNvPr id="4" name="슬라이드 번호 개체 틀 3"/>
          <p:cNvSpPr>
            <a:spLocks noGrp="1"/>
          </p:cNvSpPr>
          <p:nvPr>
            <p:ph type="sldNum" sz="quarter" idx="12"/>
          </p:nvPr>
        </p:nvSpPr>
        <p:spPr/>
        <p:txBody>
          <a:bodyPr/>
          <a:lstStyle/>
          <a:p>
            <a:pPr>
              <a:defRPr/>
            </a:pPr>
            <a:fld id="{6B7E17D9-7AE7-41FE-A99A-0BCC83FE0E75}" type="slidenum">
              <a:rPr lang="en-US" altLang="en-US" smtClean="0"/>
              <a:pPr>
                <a:defRPr/>
              </a:pPr>
              <a:t>5</a:t>
            </a:fld>
            <a:endParaRPr lang="en-US" altLang="en-US" dirty="0"/>
          </a:p>
        </p:txBody>
      </p:sp>
    </p:spTree>
    <p:extLst>
      <p:ext uri="{BB962C8B-B14F-4D97-AF65-F5344CB8AC3E}">
        <p14:creationId xmlns:p14="http://schemas.microsoft.com/office/powerpoint/2010/main" val="394670690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14312</TotalTime>
  <Words>486</Words>
  <Application>Microsoft Office PowerPoint</Application>
  <PresentationFormat>화면 슬라이드 쇼(4:3)</PresentationFormat>
  <Paragraphs>50</Paragraphs>
  <Slides>5</Slides>
  <Notes>1</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5</vt:i4>
      </vt:variant>
    </vt:vector>
  </HeadingPairs>
  <TitlesOfParts>
    <vt:vector size="11" baseType="lpstr">
      <vt:lpstr>MS PGothic</vt:lpstr>
      <vt:lpstr>굴림</vt:lpstr>
      <vt:lpstr>맑은 고딕</vt:lpstr>
      <vt:lpstr>Arial</vt:lpstr>
      <vt:lpstr>Calibri</vt:lpstr>
      <vt:lpstr>Office Theme</vt:lpstr>
      <vt:lpstr>WF on Time Index Indication  for Half Radio Frame</vt:lpstr>
      <vt:lpstr>Background</vt:lpstr>
      <vt:lpstr>Background</vt:lpstr>
      <vt:lpstr>Background</vt:lpstr>
      <vt:lpstr>Proposal</vt:lpstr>
    </vt:vector>
  </TitlesOfParts>
  <Company>Ericsson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Indication Method  for Half Radio Frame Interval</dc:title>
  <dc:creator/>
  <cp:lastModifiedBy>고현수/책임연구원/차세대표준(연)ACS팀(hyunsoo.ko@lge.com)</cp:lastModifiedBy>
  <cp:revision>656</cp:revision>
  <dcterms:created xsi:type="dcterms:W3CDTF">2014-02-12T17:53:51Z</dcterms:created>
  <dcterms:modified xsi:type="dcterms:W3CDTF">2017-08-24T13:12:00Z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1429513604</vt:lpwstr>
  </property>
</Properties>
</file>