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60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957" autoAdjust="0"/>
    <p:restoredTop sz="94660"/>
  </p:normalViewPr>
  <p:slideViewPr>
    <p:cSldViewPr>
      <p:cViewPr varScale="1">
        <p:scale>
          <a:sx n="73" d="100"/>
          <a:sy n="73" d="100"/>
        </p:scale>
        <p:origin x="1568" y="4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BC5310-300B-4A6D-84F0-7EA50821BE8E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E2D8D4-6731-4471-A81E-2AB34E5083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281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046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664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575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602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862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384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720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939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185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574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180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D69A7-FC20-46F3-91B7-D08C2E02DD73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AA247-8A93-48E2-BD30-1BEAB39DA1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281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WF on </a:t>
            </a:r>
            <a:r>
              <a:rPr lang="en-US" sz="4000" dirty="0"/>
              <a:t>U</a:t>
            </a:r>
            <a:r>
              <a:rPr lang="en-US" sz="4000" dirty="0" smtClean="0"/>
              <a:t>nified Codebook Structure </a:t>
            </a:r>
            <a:r>
              <a:rPr lang="en-US" sz="4000" dirty="0"/>
              <a:t>for Type I and </a:t>
            </a:r>
            <a:r>
              <a:rPr lang="en-US" sz="4000" dirty="0" smtClean="0"/>
              <a:t>II CSI</a:t>
            </a:r>
            <a:endParaRPr lang="en-US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Samsung, Intel, CATT, AT&amp;T</a:t>
            </a:r>
            <a:endParaRPr lang="en-US" sz="28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086600" y="365202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dirty="0" smtClean="0">
                <a:ea typeface="Gulim" pitchFamily="34" charset="-127"/>
              </a:rPr>
              <a:t>R1-16</a:t>
            </a:r>
            <a:r>
              <a:rPr lang="en-US" altLang="ko-KR" sz="2400" dirty="0" smtClean="0">
                <a:ea typeface="Gulim" pitchFamily="34" charset="-127"/>
              </a:rPr>
              <a:t>13677</a:t>
            </a:r>
            <a:endParaRPr kumimoji="1" lang="ja-JP" altLang="en-US" sz="2400" dirty="0"/>
          </a:p>
        </p:txBody>
      </p:sp>
      <p:sp>
        <p:nvSpPr>
          <p:cNvPr id="6" name="テキスト ボックス 4"/>
          <p:cNvSpPr txBox="1">
            <a:spLocks noChangeArrowheads="1"/>
          </p:cNvSpPr>
          <p:nvPr/>
        </p:nvSpPr>
        <p:spPr bwMode="auto">
          <a:xfrm>
            <a:off x="153987" y="279737"/>
            <a:ext cx="4120615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en-US" altLang="zh-CN" sz="2000" dirty="0" smtClean="0"/>
              <a:t>3GPP TSG RAN WG1 Meeting #87</a:t>
            </a:r>
            <a:endParaRPr kumimoji="1" lang="zh-CN" altLang="zh-CN" sz="2000" dirty="0" smtClean="0"/>
          </a:p>
          <a:p>
            <a:r>
              <a:rPr lang="en-GB" sz="2000" dirty="0"/>
              <a:t>Reno, USA 14</a:t>
            </a:r>
            <a:r>
              <a:rPr lang="en-GB" sz="2000" baseline="30000" dirty="0"/>
              <a:t>th</a:t>
            </a:r>
            <a:r>
              <a:rPr lang="en-GB" sz="2000" dirty="0"/>
              <a:t> - 18</a:t>
            </a:r>
            <a:r>
              <a:rPr lang="en-GB" sz="2000" baseline="30000" dirty="0"/>
              <a:t>th</a:t>
            </a:r>
            <a:r>
              <a:rPr lang="en-GB" sz="2000" dirty="0"/>
              <a:t> November </a:t>
            </a:r>
            <a:r>
              <a:rPr lang="en-GB" sz="2000" dirty="0" smtClean="0"/>
              <a:t>2016</a:t>
            </a:r>
          </a:p>
          <a:p>
            <a:r>
              <a:rPr kumimoji="1" lang="en-US" altLang="ja-JP" sz="2000" dirty="0" smtClean="0"/>
              <a:t>Agenda </a:t>
            </a:r>
            <a:r>
              <a:rPr kumimoji="1" lang="en-US" altLang="ja-JP" sz="2000" dirty="0"/>
              <a:t>item</a:t>
            </a:r>
            <a:r>
              <a:rPr kumimoji="1" lang="en-US" altLang="ja-JP" sz="2000" dirty="0" smtClean="0"/>
              <a:t>: 7.1.3.3</a:t>
            </a:r>
            <a:endParaRPr kumimoji="1" lang="ja-JP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977866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en-US" dirty="0" smtClean="0"/>
              <a:t>Background: RAN1#86b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715000"/>
          </a:xfrm>
        </p:spPr>
        <p:txBody>
          <a:bodyPr>
            <a:noAutofit/>
          </a:bodyPr>
          <a:lstStyle/>
          <a:p>
            <a:pPr marL="0" indent="0" algn="just">
              <a:spcBef>
                <a:spcPts val="300"/>
              </a:spcBef>
              <a:spcAft>
                <a:spcPts val="300"/>
              </a:spcAft>
              <a:buNone/>
            </a:pPr>
            <a:r>
              <a:rPr lang="en-US" sz="2000" b="1" u="sng" dirty="0" smtClean="0">
                <a:highlight>
                  <a:srgbClr val="00FF00"/>
                </a:highlight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Agreement</a:t>
            </a:r>
            <a:r>
              <a:rPr lang="en-US" sz="20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:</a:t>
            </a:r>
          </a:p>
          <a:p>
            <a:r>
              <a:rPr lang="en-U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NR </a:t>
            </a:r>
            <a:r>
              <a:rPr lang="en-US" sz="2000" i="1" dirty="0">
                <a:latin typeface="Arial" panose="020B0604020202020204" pitchFamily="34" charset="0"/>
                <a:cs typeface="Arial" panose="020B0604020202020204" pitchFamily="34" charset="0"/>
              </a:rPr>
              <a:t>supports CSI reporting with two types of spatial information feedback</a:t>
            </a:r>
          </a:p>
          <a:p>
            <a:pPr lvl="1"/>
            <a:r>
              <a:rPr lang="en-US" sz="1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Type </a:t>
            </a:r>
            <a:r>
              <a:rPr lang="en-US" sz="1800" i="1" dirty="0">
                <a:latin typeface="Arial" panose="020B0604020202020204" pitchFamily="34" charset="0"/>
                <a:cs typeface="Arial" panose="020B0604020202020204" pitchFamily="34" charset="0"/>
              </a:rPr>
              <a:t>I feedback: Normal </a:t>
            </a:r>
          </a:p>
          <a:p>
            <a:pPr lvl="2"/>
            <a:r>
              <a:rPr lang="en-US" sz="1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Codebook-based </a:t>
            </a:r>
            <a:r>
              <a:rPr lang="en-US" sz="1400" i="1" dirty="0">
                <a:latin typeface="Arial" panose="020B0604020202020204" pitchFamily="34" charset="0"/>
                <a:cs typeface="Arial" panose="020B0604020202020204" pitchFamily="34" charset="0"/>
              </a:rPr>
              <a:t>PMI feedback with normal spatial resolution</a:t>
            </a:r>
          </a:p>
          <a:p>
            <a:pPr lvl="1"/>
            <a:r>
              <a:rPr lang="en-US" sz="1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Type </a:t>
            </a:r>
            <a:r>
              <a:rPr lang="en-US" sz="1800" i="1" dirty="0">
                <a:latin typeface="Arial" panose="020B0604020202020204" pitchFamily="34" charset="0"/>
                <a:cs typeface="Arial" panose="020B0604020202020204" pitchFamily="34" charset="0"/>
              </a:rPr>
              <a:t>II feedback: Enhanced </a:t>
            </a:r>
          </a:p>
          <a:p>
            <a:pPr lvl="2"/>
            <a:r>
              <a:rPr lang="en-US" sz="1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en-US" sz="1400" i="1" dirty="0">
                <a:latin typeface="Arial" panose="020B0604020202020204" pitchFamily="34" charset="0"/>
                <a:cs typeface="Arial" panose="020B0604020202020204" pitchFamily="34" charset="0"/>
              </a:rPr>
              <a:t>Explicit” feedback and/or codebook-based feedback with higher spatial resolution </a:t>
            </a:r>
          </a:p>
          <a:p>
            <a:r>
              <a:rPr lang="en-U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For </a:t>
            </a:r>
            <a:r>
              <a:rPr lang="en-US" sz="2000" i="1" dirty="0">
                <a:latin typeface="Arial" panose="020B0604020202020204" pitchFamily="34" charset="0"/>
                <a:cs typeface="Arial" panose="020B0604020202020204" pitchFamily="34" charset="0"/>
              </a:rPr>
              <a:t>Type I and II, CSI feedback per </a:t>
            </a:r>
            <a:r>
              <a:rPr lang="en-US" sz="2000" i="1" dirty="0" err="1">
                <a:latin typeface="Arial" panose="020B0604020202020204" pitchFamily="34" charset="0"/>
                <a:cs typeface="Arial" panose="020B0604020202020204" pitchFamily="34" charset="0"/>
              </a:rPr>
              <a:t>subband</a:t>
            </a:r>
            <a:r>
              <a:rPr lang="en-US" sz="2000" i="1" dirty="0">
                <a:latin typeface="Arial" panose="020B0604020202020204" pitchFamily="34" charset="0"/>
                <a:cs typeface="Arial" panose="020B0604020202020204" pitchFamily="34" charset="0"/>
              </a:rPr>
              <a:t> as well as wideband feedback are supported</a:t>
            </a:r>
          </a:p>
          <a:p>
            <a:r>
              <a:rPr lang="en-U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For </a:t>
            </a:r>
            <a:r>
              <a:rPr lang="en-US" sz="2000" i="1" dirty="0">
                <a:latin typeface="Arial" panose="020B0604020202020204" pitchFamily="34" charset="0"/>
                <a:cs typeface="Arial" panose="020B0604020202020204" pitchFamily="34" charset="0"/>
              </a:rPr>
              <a:t>Type I and II, beam-related feedback can be </a:t>
            </a:r>
            <a:r>
              <a:rPr lang="en-U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included</a:t>
            </a:r>
            <a:endParaRPr lang="en-US" sz="20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0573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sz="4000" dirty="0" smtClean="0"/>
              <a:t>Proposal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762000"/>
            <a:ext cx="8991600" cy="6096000"/>
          </a:xfrm>
        </p:spPr>
        <p:txBody>
          <a:bodyPr>
            <a:noAutofit/>
          </a:bodyPr>
          <a:lstStyle/>
          <a:p>
            <a:pPr lvl="0"/>
            <a:r>
              <a:rPr lang="en-US" sz="1800" dirty="0"/>
              <a:t>Common/Unified </a:t>
            </a:r>
            <a:r>
              <a:rPr lang="pl-PL" sz="1800" dirty="0"/>
              <a:t>NR codebook </a:t>
            </a:r>
            <a:r>
              <a:rPr lang="en-US" sz="1800" dirty="0"/>
              <a:t>structure is used for both Type I and II.</a:t>
            </a:r>
          </a:p>
          <a:p>
            <a:pPr lvl="1"/>
            <a:r>
              <a:rPr lang="en-US" sz="1600" dirty="0"/>
              <a:t>FFS NR codebook structure can be W1W2 or W1W2W3  </a:t>
            </a:r>
          </a:p>
          <a:p>
            <a:pPr lvl="1"/>
            <a:r>
              <a:rPr lang="en-US" sz="1600" dirty="0"/>
              <a:t>FFS on details on Type I and Type II, Type I can be implicit and Type II can be explicit and/or implicit (down selection </a:t>
            </a:r>
            <a:r>
              <a:rPr lang="en-US" sz="1600" dirty="0" smtClean="0"/>
              <a:t>between </a:t>
            </a:r>
            <a:r>
              <a:rPr lang="en-US" sz="1600" dirty="0"/>
              <a:t>explicit and </a:t>
            </a:r>
            <a:r>
              <a:rPr lang="en-US" sz="1600" dirty="0" smtClean="0"/>
              <a:t>implicit will be done next meeting)</a:t>
            </a:r>
          </a:p>
          <a:p>
            <a:pPr lvl="0"/>
            <a:endParaRPr lang="en-US" sz="1800" dirty="0" smtClean="0"/>
          </a:p>
          <a:p>
            <a:pPr lvl="0"/>
            <a:r>
              <a:rPr lang="en-US" sz="1800" dirty="0" smtClean="0"/>
              <a:t>W1 </a:t>
            </a:r>
            <a:r>
              <a:rPr lang="en-US" sz="1800" dirty="0"/>
              <a:t>codebook </a:t>
            </a:r>
            <a:r>
              <a:rPr lang="en-US" sz="1800" dirty="0" smtClean="0"/>
              <a:t>supports </a:t>
            </a:r>
            <a:r>
              <a:rPr lang="en-US" sz="1800" dirty="0"/>
              <a:t>multiple types of </a:t>
            </a:r>
            <a:r>
              <a:rPr lang="en-US" sz="1800" dirty="0" smtClean="0"/>
              <a:t>vector </a:t>
            </a:r>
            <a:r>
              <a:rPr lang="en-US" sz="1800" dirty="0"/>
              <a:t>groups</a:t>
            </a:r>
          </a:p>
          <a:p>
            <a:pPr lvl="1"/>
            <a:r>
              <a:rPr lang="en-US" sz="1600" dirty="0" smtClean="0"/>
              <a:t>Used for WB CSI reporting</a:t>
            </a:r>
          </a:p>
          <a:p>
            <a:pPr lvl="1"/>
            <a:r>
              <a:rPr lang="en-US" sz="1600" dirty="0" smtClean="0"/>
              <a:t>A </a:t>
            </a:r>
            <a:r>
              <a:rPr lang="en-US" sz="1600" dirty="0"/>
              <a:t>UE is configured with a W1 codebook </a:t>
            </a:r>
          </a:p>
          <a:p>
            <a:pPr lvl="1"/>
            <a:r>
              <a:rPr lang="en-US" sz="1600" dirty="0"/>
              <a:t>L ≥ 1 </a:t>
            </a:r>
            <a:r>
              <a:rPr lang="en-US" sz="1600" dirty="0" smtClean="0"/>
              <a:t>vectors </a:t>
            </a:r>
            <a:r>
              <a:rPr lang="en-US" sz="1600" dirty="0"/>
              <a:t>can be selected from the W1 </a:t>
            </a:r>
            <a:r>
              <a:rPr lang="en-US" sz="1600" dirty="0" smtClean="0"/>
              <a:t>vector </a:t>
            </a:r>
            <a:r>
              <a:rPr lang="en-US" sz="1600" dirty="0"/>
              <a:t>groups</a:t>
            </a:r>
          </a:p>
          <a:p>
            <a:pPr lvl="1"/>
            <a:endParaRPr lang="en-US" sz="1400" dirty="0">
              <a:cs typeface="Arial" panose="020B0604020202020204" pitchFamily="34" charset="0"/>
            </a:endParaRPr>
          </a:p>
          <a:p>
            <a:r>
              <a:rPr lang="en-US" sz="1800" dirty="0" smtClean="0">
                <a:cs typeface="Arial" panose="020B0604020202020204" pitchFamily="34" charset="0"/>
              </a:rPr>
              <a:t>Study the following for Type I and II CSI</a:t>
            </a:r>
          </a:p>
          <a:p>
            <a:pPr lvl="1"/>
            <a:r>
              <a:rPr lang="en-US" sz="1600" dirty="0" smtClean="0">
                <a:cs typeface="Arial" panose="020B0604020202020204" pitchFamily="34" charset="0"/>
              </a:rPr>
              <a:t>Type I: single vector selection and multiple vector combination</a:t>
            </a:r>
            <a:endParaRPr lang="en-US" sz="1600" dirty="0">
              <a:cs typeface="Arial" panose="020B0604020202020204" pitchFamily="34" charset="0"/>
            </a:endParaRPr>
          </a:p>
          <a:p>
            <a:pPr lvl="1"/>
            <a:r>
              <a:rPr lang="en-US" sz="1600" dirty="0" smtClean="0">
                <a:cs typeface="Arial" panose="020B0604020202020204" pitchFamily="34" charset="0"/>
              </a:rPr>
              <a:t>Type II: explicit feedback based on multiple vector combination  </a:t>
            </a:r>
          </a:p>
          <a:p>
            <a:pPr lvl="2"/>
            <a:r>
              <a:rPr lang="en-US" altLang="ko-KR" sz="1400" dirty="0" smtClean="0"/>
              <a:t>Examples of explicit feedback: channel, eigenvector, covariance matrix </a:t>
            </a:r>
          </a:p>
          <a:p>
            <a:pPr lvl="2"/>
            <a:r>
              <a:rPr lang="en-US" altLang="ko-KR" sz="1400" dirty="0" smtClean="0"/>
              <a:t>Study the following quantization alternatives:</a:t>
            </a:r>
          </a:p>
          <a:p>
            <a:pPr lvl="3"/>
            <a:r>
              <a:rPr lang="en-US" altLang="ko-KR" sz="1200" dirty="0" smtClean="0"/>
              <a:t>Magnitude and phase</a:t>
            </a:r>
          </a:p>
          <a:p>
            <a:pPr lvl="3"/>
            <a:r>
              <a:rPr lang="en-US" altLang="ko-KR" sz="1200" dirty="0" smtClean="0"/>
              <a:t>Real and imaginary</a:t>
            </a:r>
          </a:p>
          <a:p>
            <a:pPr lvl="3"/>
            <a:r>
              <a:rPr lang="en-US" altLang="ko-KR" sz="1200" dirty="0" smtClean="0"/>
              <a:t>Vector quantization</a:t>
            </a:r>
          </a:p>
          <a:p>
            <a:endParaRPr lang="en-US" sz="1000" dirty="0" smtClean="0">
              <a:cs typeface="Arial" panose="020B0604020202020204" pitchFamily="34" charset="0"/>
            </a:endParaRPr>
          </a:p>
          <a:p>
            <a:endParaRPr lang="en-US" sz="2000" dirty="0">
              <a:cs typeface="Arial" panose="020B0604020202020204" pitchFamily="34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2819400" y="131373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089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1171</TotalTime>
  <Words>135</Words>
  <Application>Microsoft Office PowerPoint</Application>
  <PresentationFormat>On-screen Show (4:3)</PresentationFormat>
  <Paragraphs>34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1" baseType="lpstr">
      <vt:lpstr>Gulim</vt:lpstr>
      <vt:lpstr>맑은 고딕</vt:lpstr>
      <vt:lpstr>ＭＳ Ｐゴシック</vt:lpstr>
      <vt:lpstr>SimSun</vt:lpstr>
      <vt:lpstr>SimSun</vt:lpstr>
      <vt:lpstr>Arial</vt:lpstr>
      <vt:lpstr>Calibri</vt:lpstr>
      <vt:lpstr>Office Theme</vt:lpstr>
      <vt:lpstr>WF on Unified Codebook Structure for Type I and II CSI</vt:lpstr>
      <vt:lpstr>Background: RAN1#86b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CSI framework</dc:title>
  <dc:creator>Eko Onggosanusi</dc:creator>
  <cp:lastModifiedBy>Md Saifur Rahman</cp:lastModifiedBy>
  <cp:revision>183</cp:revision>
  <dcterms:created xsi:type="dcterms:W3CDTF">2016-09-09T20:37:00Z</dcterms:created>
  <dcterms:modified xsi:type="dcterms:W3CDTF">2016-11-17T23:01:00Z</dcterms:modified>
</cp:coreProperties>
</file>