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 varScale="1">
        <p:scale>
          <a:sx n="54" d="100"/>
          <a:sy n="54" d="100"/>
        </p:scale>
        <p:origin x="110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6BCBE-833F-404D-BB21-A727BE8CA832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FA88E-944D-47AF-BBC2-BEF5CAC387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88CCD-0B26-4314-B6F8-53F105E2BD6C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4B436-9DF7-4A69-A038-3B19297FA0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02CC-5601-45E1-BF2E-29E6E7BB1E5E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A0857-FB8E-4609-B4E9-F87CFB328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0BF57-5168-4194-B71C-33D613466972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426EC-978E-4E96-A481-E77B23254F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A268-4D5E-432C-85C8-2FBA24FF5B71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812F6-CC07-4B93-A1A9-7DEBD2ABF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49A4B-39CC-4A80-9E2F-D6E93AC0332C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36B18-6833-4FAC-B42D-694B11C7E7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9C874-82B2-498C-BE59-3D2B36FC412F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35664-3078-4E80-A33E-50043A1ED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E5259-2FB1-4DBB-8C93-DA612D88373C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10DB3-E7B1-488A-BF7A-FB7256335D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C897A-DA75-4265-807C-DBE21AAD1717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B486C-3961-4478-B167-CB2DD79F0B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04C53-B44C-4288-A764-4B478390A52B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9E8EB-4E79-4500-A74F-83CA62081D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977CD-ED7D-4F49-B36C-97B9D9231DAE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C8EC5-FD7A-4122-83E6-836B4727BC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D410BD-875A-4B4F-9B3F-633FD7A28088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D9A1DF-6569-47D8-940E-54E93BD982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</a:t>
            </a:r>
            <a:r>
              <a:rPr lang="en-US" altLang="zh-CN" dirty="0" smtClean="0"/>
              <a:t>Rel-14 Resource allocation for 5MHz</a:t>
            </a:r>
            <a:endParaRPr lang="zh-CN" altLang="en-US" dirty="0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zh-CN" dirty="0" smtClean="0">
                <a:solidFill>
                  <a:schemeClr val="tx1"/>
                </a:solidFill>
              </a:rPr>
              <a:t>NEC</a:t>
            </a:r>
            <a:r>
              <a:rPr lang="en-GB" altLang="zh-CN" dirty="0" smtClean="0">
                <a:solidFill>
                  <a:schemeClr val="tx1"/>
                </a:solidFill>
              </a:rPr>
              <a:t>, Huawei, </a:t>
            </a:r>
            <a:r>
              <a:rPr lang="en-GB" altLang="zh-CN" dirty="0" err="1" smtClean="0">
                <a:solidFill>
                  <a:schemeClr val="tx1"/>
                </a:solidFill>
              </a:rPr>
              <a:t>HiSilicon</a:t>
            </a:r>
            <a:r>
              <a:rPr lang="en-GB" altLang="zh-CN" dirty="0" smtClean="0">
                <a:solidFill>
                  <a:schemeClr val="tx1"/>
                </a:solidFill>
              </a:rPr>
              <a:t>, </a:t>
            </a:r>
            <a:r>
              <a:rPr lang="en-GB" dirty="0" smtClean="0">
                <a:solidFill>
                  <a:schemeClr val="tx1"/>
                </a:solidFill>
              </a:rPr>
              <a:t>Lenovo, </a:t>
            </a:r>
            <a:r>
              <a:rPr lang="en-GB" dirty="0" err="1" smtClean="0">
                <a:solidFill>
                  <a:schemeClr val="tx1"/>
                </a:solidFill>
              </a:rPr>
              <a:t>MotoM</a:t>
            </a:r>
            <a:endParaRPr lang="en-GB" altLang="zh-CN" dirty="0" smtClean="0">
              <a:solidFill>
                <a:schemeClr val="tx1"/>
              </a:solidFill>
            </a:endParaRPr>
          </a:p>
          <a:p>
            <a:pPr eaLnBrk="1" hangingPunct="1"/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3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144463" y="140404"/>
            <a:ext cx="88201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#87                                </a:t>
            </a:r>
            <a:r>
              <a:rPr lang="en-US" altLang="zh-CN" sz="2400" dirty="0" smtClean="0">
                <a:latin typeface="Calibri" pitchFamily="34" charset="0"/>
              </a:rPr>
              <a:t>R1-1613673</a:t>
            </a:r>
            <a:endParaRPr lang="en-US" altLang="zh-CN" sz="1400" dirty="0" smtClean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Reno, USA  14</a:t>
            </a:r>
            <a:r>
              <a:rPr lang="zh-CN" altLang="zh-CN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 - 18</a:t>
            </a:r>
            <a:r>
              <a:rPr lang="zh-CN" altLang="zh-CN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 November 2016</a:t>
            </a: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Agenda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Item: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6.2.8.1.1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214313" y="1571625"/>
            <a:ext cx="8643937" cy="386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zh-CN" sz="32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</a:t>
            </a:r>
            <a:endParaRPr lang="en-US" altLang="zh-CN" sz="3200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914400" indent="-914400">
              <a:spcAft>
                <a:spcPts val="0"/>
              </a:spcAft>
            </a:pPr>
            <a:endParaRPr lang="en-US" altLang="zh-CN" sz="32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914400" indent="-914400">
              <a:spcAft>
                <a:spcPts val="0"/>
              </a:spcAft>
            </a:pPr>
            <a:endParaRPr lang="en-US" altLang="zh-CN" sz="3200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914400" indent="-914400">
              <a:spcAft>
                <a:spcPts val="0"/>
              </a:spcAft>
            </a:pPr>
            <a:endParaRPr lang="en-US" altLang="zh-CN" sz="32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914400" indent="-914400">
              <a:spcAft>
                <a:spcPts val="0"/>
              </a:spcAft>
            </a:pPr>
            <a:endParaRPr lang="en-US" altLang="zh-CN" sz="3200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914400" indent="-914400">
              <a:spcAft>
                <a:spcPts val="0"/>
              </a:spcAft>
            </a:pPr>
            <a:endParaRPr lang="en-US" altLang="zh-CN" sz="28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72000">
              <a:buFont typeface="Arial" pitchFamily="34" charset="0"/>
              <a:buChar char="•"/>
              <a:defRPr/>
            </a:pPr>
            <a:endParaRPr lang="en-US" altLang="zh-CN" sz="2800" dirty="0">
              <a:latin typeface="Calibri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zh-CN" altLang="zh-CN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" name="제목 1"/>
          <p:cNvSpPr txBox="1">
            <a:spLocks/>
          </p:cNvSpPr>
          <p:nvPr/>
        </p:nvSpPr>
        <p:spPr bwMode="auto">
          <a:xfrm>
            <a:off x="642938" y="2857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ko-KR" sz="4000" i="1" dirty="0" smtClean="0">
                <a:ea typeface="Arial Unicode MS" pitchFamily="34" charset="-122"/>
                <a:cs typeface="Arial" charset="0"/>
              </a:rPr>
              <a:t>Background</a:t>
            </a:r>
            <a:endParaRPr lang="ko-KR" altLang="en-US" sz="4000" i="1" dirty="0">
              <a:ea typeface="Arial Unicode MS" pitchFamily="34" charset="-122"/>
              <a:cs typeface="Arial" charset="0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09021" y="1552558"/>
            <a:ext cx="864393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800" dirty="0" smtClean="0">
                <a:solidFill>
                  <a:prstClr val="black"/>
                </a:solidFill>
                <a:latin typeface="+mn-lt"/>
                <a:ea typeface="MS Mincho"/>
                <a:cs typeface="Times" panose="02020603050405020304" pitchFamily="18" charset="0"/>
              </a:rPr>
              <a:t>Rel-13 Resource allocation in CE Mode A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sz="2800" dirty="0" smtClean="0">
              <a:solidFill>
                <a:prstClr val="black"/>
              </a:solidFill>
              <a:latin typeface="+mn-lt"/>
              <a:ea typeface="MS Mincho"/>
              <a:cs typeface="Times" panose="02020603050405020304" pitchFamily="18" charset="0"/>
            </a:endParaRPr>
          </a:p>
          <a:p>
            <a:pPr marL="800100" lvl="1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800" dirty="0" smtClean="0">
                <a:latin typeface="+mn-lt"/>
              </a:rPr>
              <a:t>Resource </a:t>
            </a:r>
            <a:r>
              <a:rPr lang="en-GB" sz="2800" dirty="0">
                <a:latin typeface="+mn-lt"/>
              </a:rPr>
              <a:t>block assignment </a:t>
            </a:r>
            <a:r>
              <a:rPr lang="en-GB" sz="2800" dirty="0" smtClean="0">
                <a:latin typeface="+mn-lt"/>
              </a:rPr>
              <a:t>–                   +5 </a:t>
            </a:r>
            <a:r>
              <a:rPr lang="en-GB" sz="2800" dirty="0">
                <a:latin typeface="+mn-lt"/>
              </a:rPr>
              <a:t>bits for </a:t>
            </a:r>
            <a:r>
              <a:rPr lang="en-GB" sz="2800" dirty="0" smtClean="0">
                <a:latin typeface="+mn-lt"/>
              </a:rPr>
              <a:t>PDSCH/PUSCH  (note X stands D or U)</a:t>
            </a:r>
            <a:endParaRPr lang="en-US" sz="2800" dirty="0" smtClean="0">
              <a:solidFill>
                <a:prstClr val="black"/>
              </a:solidFill>
              <a:latin typeface="+mn-lt"/>
              <a:cs typeface="Times" panose="02020603050405020304" pitchFamily="18" charset="0"/>
            </a:endParaRPr>
          </a:p>
          <a:p>
            <a:pPr marL="800100" lvl="1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2800" dirty="0">
              <a:solidFill>
                <a:prstClr val="black"/>
              </a:solidFill>
              <a:latin typeface="+mn-lt"/>
              <a:cs typeface="Times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sz="2000" dirty="0" smtClean="0">
              <a:solidFill>
                <a:prstClr val="black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GB" sz="2000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57996"/>
              </p:ext>
            </p:extLst>
          </p:nvPr>
        </p:nvGraphicFramePr>
        <p:xfrm>
          <a:off x="5528915" y="2345506"/>
          <a:ext cx="1203325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Equation" r:id="rId3" imgW="863280" imgH="507960" progId="Equation.3">
                  <p:embed/>
                </p:oleObj>
              </mc:Choice>
              <mc:Fallback>
                <p:oleObj name="Equation" r:id="rId3" imgW="863280" imgH="5079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8915" y="2345506"/>
                        <a:ext cx="1203325" cy="5794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209021" y="1552558"/>
            <a:ext cx="864393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800" dirty="0" smtClean="0">
                <a:solidFill>
                  <a:prstClr val="black"/>
                </a:solidFill>
                <a:latin typeface="+mn-lt"/>
                <a:ea typeface="MS Mincho"/>
                <a:cs typeface="Times" panose="02020603050405020304" pitchFamily="18" charset="0"/>
              </a:rPr>
              <a:t>Resource allocation for CE Mode A:</a:t>
            </a:r>
          </a:p>
          <a:p>
            <a:pPr marL="914400" lvl="1" indent="-4572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800" dirty="0" smtClean="0">
                <a:solidFill>
                  <a:prstClr val="black"/>
                </a:solidFill>
                <a:latin typeface="+mn-lt"/>
                <a:ea typeface="MS Mincho"/>
                <a:cs typeface="Times" panose="02020603050405020304" pitchFamily="18" charset="0"/>
              </a:rPr>
              <a:t>First narrow band is always allocated and it is indicated by</a:t>
            </a:r>
          </a:p>
          <a:p>
            <a:pPr lvl="1">
              <a:spcAft>
                <a:spcPts val="0"/>
              </a:spcAft>
              <a:tabLst>
                <a:tab pos="457200" algn="l"/>
              </a:tabLst>
            </a:pPr>
            <a:r>
              <a:rPr lang="en-GB" sz="2400" dirty="0" smtClean="0">
                <a:latin typeface="+mn-lt"/>
              </a:rPr>
              <a:t>       (</a:t>
            </a:r>
            <a:r>
              <a:rPr lang="en-GB" sz="2400" dirty="0">
                <a:latin typeface="+mn-lt"/>
              </a:rPr>
              <a:t>note X stands D or U)</a:t>
            </a:r>
            <a:endParaRPr lang="en-US" sz="2400" dirty="0">
              <a:solidFill>
                <a:prstClr val="black"/>
              </a:solidFill>
              <a:latin typeface="+mn-lt"/>
              <a:cs typeface="Times" panose="02020603050405020304" pitchFamily="18" charset="0"/>
            </a:endParaRPr>
          </a:p>
          <a:p>
            <a:pPr marL="914400" lvl="1" indent="-4572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800" dirty="0" smtClean="0">
                <a:solidFill>
                  <a:prstClr val="black"/>
                </a:solidFill>
                <a:latin typeface="+mn-lt"/>
                <a:cs typeface="Times" panose="02020603050405020304" pitchFamily="18" charset="0"/>
              </a:rPr>
              <a:t>T</a:t>
            </a:r>
            <a:r>
              <a:rPr lang="en-US" sz="2800" dirty="0" smtClean="0">
                <a:solidFill>
                  <a:prstClr val="black"/>
                </a:solidFill>
                <a:latin typeface="+mn-lt"/>
                <a:cs typeface="Times" panose="02020603050405020304" pitchFamily="18" charset="0"/>
              </a:rPr>
              <a:t>he remaining 3 bits (11</a:t>
            </a:r>
            <a:r>
              <a:rPr lang="en-US" sz="2800" b="1" dirty="0" smtClean="0">
                <a:solidFill>
                  <a:srgbClr val="FF0000"/>
                </a:solidFill>
                <a:latin typeface="+mn-lt"/>
                <a:cs typeface="Times" panose="02020603050405020304" pitchFamily="18" charset="0"/>
              </a:rPr>
              <a:t>xxx</a:t>
            </a:r>
            <a:r>
              <a:rPr lang="en-US" sz="2800" dirty="0" smtClean="0">
                <a:solidFill>
                  <a:prstClr val="black"/>
                </a:solidFill>
                <a:latin typeface="+mn-lt"/>
                <a:cs typeface="Times" panose="02020603050405020304" pitchFamily="18" charset="0"/>
              </a:rPr>
              <a:t>) are used as a bit map for the remaining 3 </a:t>
            </a:r>
            <a:r>
              <a:rPr lang="en-US" sz="2800" dirty="0" err="1" smtClean="0">
                <a:solidFill>
                  <a:prstClr val="black"/>
                </a:solidFill>
                <a:latin typeface="+mn-lt"/>
                <a:cs typeface="Times" panose="02020603050405020304" pitchFamily="18" charset="0"/>
              </a:rPr>
              <a:t>narrowbands</a:t>
            </a:r>
            <a:endParaRPr lang="en-US" sz="2800" dirty="0" smtClean="0">
              <a:solidFill>
                <a:prstClr val="black"/>
              </a:solidFill>
              <a:latin typeface="+mn-lt"/>
              <a:cs typeface="Times" panose="02020603050405020304" pitchFamily="18" charset="0"/>
            </a:endParaRPr>
          </a:p>
          <a:p>
            <a:pPr marL="800100" lvl="1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sz="2800" dirty="0">
              <a:solidFill>
                <a:prstClr val="black"/>
              </a:solidFill>
              <a:latin typeface="+mn-lt"/>
              <a:cs typeface="Times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800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Resource allocation for </a:t>
            </a:r>
            <a:r>
              <a:rPr lang="en-US" sz="28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DL CE </a:t>
            </a:r>
            <a:r>
              <a:rPr lang="en-US" sz="2800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Mode </a:t>
            </a:r>
            <a:r>
              <a:rPr lang="en-US" sz="28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B is FFS</a:t>
            </a:r>
            <a:endParaRPr lang="en-US" sz="2800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GB" sz="2000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" name="제목 1"/>
          <p:cNvSpPr txBox="1">
            <a:spLocks/>
          </p:cNvSpPr>
          <p:nvPr/>
        </p:nvSpPr>
        <p:spPr bwMode="auto">
          <a:xfrm>
            <a:off x="601562" y="40955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ko-KR" sz="4000" dirty="0" smtClean="0">
                <a:ea typeface="Arial Unicode MS" pitchFamily="34" charset="-122"/>
                <a:cs typeface="Arial" charset="0"/>
              </a:rPr>
              <a:t>Proposal</a:t>
            </a:r>
            <a:endParaRPr lang="ko-KR" altLang="en-US" sz="4000" dirty="0">
              <a:ea typeface="Arial Unicode MS" pitchFamily="34" charset="-122"/>
              <a:cs typeface="Arial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191758"/>
              </p:ext>
            </p:extLst>
          </p:nvPr>
        </p:nvGraphicFramePr>
        <p:xfrm>
          <a:off x="2915816" y="2405839"/>
          <a:ext cx="1203325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3" imgW="863280" imgH="507960" progId="Equation.3">
                  <p:embed/>
                </p:oleObj>
              </mc:Choice>
              <mc:Fallback>
                <p:oleObj name="Equation" r:id="rId3" imgW="86328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2405839"/>
                        <a:ext cx="1203325" cy="5794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4700</TotalTime>
  <Words>117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Arial Unicode MS</vt:lpstr>
      <vt:lpstr>SimSun</vt:lpstr>
      <vt:lpstr>Arial</vt:lpstr>
      <vt:lpstr>Calibri</vt:lpstr>
      <vt:lpstr>MS Mincho</vt:lpstr>
      <vt:lpstr>Times</vt:lpstr>
      <vt:lpstr>Times New Roman</vt:lpstr>
      <vt:lpstr>Wingdings</vt:lpstr>
      <vt:lpstr>Office 主题</vt:lpstr>
      <vt:lpstr>Microsoft Equation 3.0</vt:lpstr>
      <vt:lpstr>WF on Rel-14 Resource allocation for 5MHz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remaining issues for Retuning</dc:title>
  <dc:creator>Yassin Awad</dc:creator>
  <cp:lastModifiedBy>Yassin Awad</cp:lastModifiedBy>
  <cp:revision>167</cp:revision>
  <dcterms:created xsi:type="dcterms:W3CDTF">2015-11-15T19:00:12Z</dcterms:created>
  <dcterms:modified xsi:type="dcterms:W3CDTF">2016-11-17T23:08:26Z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