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84" r:id="rId4"/>
    <p:sldId id="286" r:id="rId5"/>
    <p:sldId id="287" r:id="rId6"/>
    <p:sldId id="28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OTDOA enhancements for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Sony, Qualcomm, ZTE, ZTE Microelectronics, Nokia, ASB, Verizon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R1-1613541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RAN1#86bis agreements:</a:t>
            </a:r>
          </a:p>
          <a:p>
            <a:pPr lvl="1"/>
            <a:r>
              <a:rPr lang="en-US" sz="1600" dirty="0"/>
              <a:t>For Rel-14 </a:t>
            </a:r>
            <a:r>
              <a:rPr lang="en-US" sz="1600" dirty="0" err="1"/>
              <a:t>feMTC</a:t>
            </a:r>
            <a:r>
              <a:rPr lang="en-US" sz="1600" dirty="0"/>
              <a:t> OTDOA  positioning reference signal, enhancements to the legacy LTE PRS patterns and sequences can be considered but need to be justified by significant performance improvement compared to legacy</a:t>
            </a:r>
            <a:endParaRPr lang="sv-SE" sz="1600" dirty="0"/>
          </a:p>
          <a:p>
            <a:pPr lvl="2"/>
            <a:r>
              <a:rPr lang="en-US" sz="1600" dirty="0"/>
              <a:t>Strive for the possibility for the legacy PRS REs to overlap with the Rel-14 PRS REs</a:t>
            </a:r>
            <a:endParaRPr lang="sv-SE" sz="1600" dirty="0"/>
          </a:p>
          <a:p>
            <a:pPr lvl="1"/>
            <a:r>
              <a:rPr lang="en-US" sz="1600" dirty="0"/>
              <a:t>Rel-14 PRS configuration includes</a:t>
            </a:r>
            <a:endParaRPr lang="sv-SE" sz="1600" dirty="0"/>
          </a:p>
          <a:p>
            <a:pPr lvl="2"/>
            <a:r>
              <a:rPr lang="en-US" sz="1600" dirty="0"/>
              <a:t>All legacy parameters, i.e., bandwidth, periodicity, subframe offset, number of consecutive subframes, etc.</a:t>
            </a:r>
            <a:endParaRPr lang="sv-SE" sz="1600" dirty="0"/>
          </a:p>
          <a:p>
            <a:pPr lvl="2"/>
            <a:r>
              <a:rPr lang="en-US" sz="1600" dirty="0"/>
              <a:t>FFS transmission in invalid subframes</a:t>
            </a:r>
            <a:endParaRPr lang="sv-SE" sz="1600" dirty="0"/>
          </a:p>
          <a:p>
            <a:pPr lvl="2"/>
            <a:r>
              <a:rPr lang="en-US" sz="1600" dirty="0"/>
              <a:t>Sets of values of the parameters are FFS</a:t>
            </a:r>
            <a:endParaRPr lang="sv-SE" sz="1600" dirty="0"/>
          </a:p>
          <a:p>
            <a:pPr lvl="2"/>
            <a:r>
              <a:rPr lang="en-US" sz="1600" dirty="0"/>
              <a:t>Determination of frequency location remains FFS</a:t>
            </a:r>
            <a:endParaRPr lang="sv-SE" sz="1600" dirty="0"/>
          </a:p>
          <a:p>
            <a:pPr lvl="2"/>
            <a:r>
              <a:rPr lang="en-US" sz="1600" dirty="0"/>
              <a:t>Details of Rel-14 PRS configuration parameter settings are FFS</a:t>
            </a:r>
            <a:endParaRPr lang="sv-SE" sz="1600" dirty="0"/>
          </a:p>
          <a:p>
            <a:pPr lvl="2"/>
            <a:r>
              <a:rPr lang="en-US" sz="1600" dirty="0"/>
              <a:t>Details of Rel-14 PRS muting pattern are FFS</a:t>
            </a:r>
            <a:endParaRPr lang="sv-SE" sz="1600" dirty="0"/>
          </a:p>
          <a:p>
            <a:pPr lvl="2"/>
            <a:r>
              <a:rPr lang="en-US" sz="1600" dirty="0"/>
              <a:t>FFS how many Rel-14 PRS configurations are needed per cell</a:t>
            </a:r>
            <a:endParaRPr lang="sv-SE" sz="1600" dirty="0"/>
          </a:p>
          <a:p>
            <a:pPr lvl="2"/>
            <a:r>
              <a:rPr lang="en-US" sz="1600" dirty="0"/>
              <a:t>FFS how many Rel-14 PRS configurations are needed per UE</a:t>
            </a:r>
            <a:endParaRPr lang="sv-SE" sz="1600" dirty="0"/>
          </a:p>
          <a:p>
            <a:pPr lvl="1"/>
            <a:r>
              <a:rPr lang="en-US" sz="1600" dirty="0"/>
              <a:t>RSTD measurement of PRS in different sets of PRBs in the frequency domain is supported</a:t>
            </a:r>
            <a:endParaRPr lang="sv-SE" sz="1600" dirty="0"/>
          </a:p>
          <a:p>
            <a:pPr lvl="2"/>
            <a:r>
              <a:rPr lang="en-US" sz="1600" dirty="0"/>
              <a:t>FFS details</a:t>
            </a:r>
            <a:endParaRPr lang="sv-SE" sz="1600" dirty="0"/>
          </a:p>
          <a:p>
            <a:pPr lvl="1"/>
            <a:r>
              <a:rPr lang="en-US" sz="1600" dirty="0"/>
              <a:t>Frequency hopping of PRS in OTDOA is supported.</a:t>
            </a:r>
            <a:endParaRPr lang="sv-SE" sz="1600" dirty="0"/>
          </a:p>
          <a:p>
            <a:pPr lvl="2"/>
            <a:r>
              <a:rPr lang="en-US" sz="1600" dirty="0"/>
              <a:t>Configurations and details are FFS</a:t>
            </a:r>
            <a:endParaRPr lang="sv-SE" sz="1600" dirty="0"/>
          </a:p>
        </p:txBody>
      </p:sp>
    </p:spTree>
    <p:extLst>
      <p:ext uri="{BB962C8B-B14F-4D97-AF65-F5344CB8AC3E}">
        <p14:creationId xmlns:p14="http://schemas.microsoft.com/office/powerpoint/2010/main" val="190790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The OTDOA positioning performance for BL/CE UEs with reduced receiver bandwidth and single receive antenna can benefit from PRS transmissions that are more dense in the time domain than what would typically be needed for non-BL UEs</a:t>
            </a:r>
          </a:p>
          <a:p>
            <a:pPr lvl="1"/>
            <a:r>
              <a:rPr lang="en-US" sz="1800" dirty="0"/>
              <a:t>Allowing PRS transmissions with different signal bandwidths in the same LTE carrier can keep a low PRS overhead while supporting OTDOA for UEs with different maximum receiver bandwidths</a:t>
            </a:r>
          </a:p>
          <a:p>
            <a:endParaRPr lang="en-US" sz="1800" dirty="0"/>
          </a:p>
          <a:p>
            <a:r>
              <a:rPr lang="en-US" sz="1800" dirty="0"/>
              <a:t>Rel-13 allows configuration of valid and invalid BL/CE subframes using a bitmap parameter of length 10 or 40 bits, corresponding to 10 or 40 subframes</a:t>
            </a:r>
          </a:p>
          <a:p>
            <a:pPr lvl="1"/>
            <a:r>
              <a:rPr lang="en-US" sz="1800" dirty="0"/>
              <a:t>It may be beneficial to allow PRS periodicities of 40 </a:t>
            </a:r>
            <a:r>
              <a:rPr lang="en-US" sz="1800" dirty="0" err="1"/>
              <a:t>ms</a:t>
            </a:r>
            <a:r>
              <a:rPr lang="en-US" sz="1800" dirty="0"/>
              <a:t> (perhaps also 10 and 20 </a:t>
            </a:r>
            <a:r>
              <a:rPr lang="en-US" sz="1800" dirty="0" err="1"/>
              <a:t>ms</a:t>
            </a:r>
            <a:r>
              <a:rPr lang="en-US" sz="1800" dirty="0"/>
              <a:t>)</a:t>
            </a:r>
          </a:p>
          <a:p>
            <a:endParaRPr lang="en-US" sz="1800" dirty="0"/>
          </a:p>
          <a:p>
            <a:r>
              <a:rPr lang="en-US" sz="1800" dirty="0"/>
              <a:t>RAN1 has agreed that PRS frequency hopping should be supported</a:t>
            </a:r>
          </a:p>
          <a:p>
            <a:pPr lvl="1"/>
            <a:r>
              <a:rPr lang="en-US" sz="1800" dirty="0"/>
              <a:t>It may be beneficial to allow one of the PRS frequency locations to be in the legacy center position even when frequency hopping is used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PRS configurations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1800" dirty="0"/>
              <a:t>PRS bandwidths include {1.4MHz, 3MHz, 5MHz, 10MHz, 15MHz, 20MHz}</a:t>
            </a:r>
          </a:p>
          <a:p>
            <a:pPr lvl="1"/>
            <a:r>
              <a:rPr lang="en-US" sz="1800" dirty="0"/>
              <a:t>No change w.r.t. legacy LTE PRS bandwidths</a:t>
            </a:r>
          </a:p>
          <a:p>
            <a:pPr lvl="1"/>
            <a:r>
              <a:rPr lang="en-US" sz="1800" dirty="0"/>
              <a:t>One cell can be configured with multiple PRS bands with up to [3] PRS bandwidths; each band is associated with a set of configuration parameters including PRS configuration index, number of PRS subframes per occasion, muting pattern, and optionally frequency hopping parameters</a:t>
            </a:r>
          </a:p>
          <a:p>
            <a:r>
              <a:rPr lang="en-US" sz="1800" dirty="0"/>
              <a:t>Supported legacy PRS periodicities are {160, 320, 640, 1280} subframes that are jointly signaled with starting subframe offsets in PRS configuration indices</a:t>
            </a:r>
          </a:p>
          <a:p>
            <a:pPr lvl="1"/>
            <a:r>
              <a:rPr lang="en-US" sz="1800" dirty="0"/>
              <a:t>No change w.r.t. legacy LTE PRS indices</a:t>
            </a:r>
          </a:p>
          <a:p>
            <a:r>
              <a:rPr lang="en-US" sz="1800" dirty="0"/>
              <a:t>Supported number of PRS </a:t>
            </a:r>
            <a:r>
              <a:rPr lang="en-US" sz="1800" dirty="0" err="1"/>
              <a:t>subframes</a:t>
            </a:r>
            <a:r>
              <a:rPr lang="en-US" sz="1800" dirty="0"/>
              <a:t> per PRS occasion are [{1, 2, 4, 6, 10, 20, 40, 80, 160}] </a:t>
            </a:r>
            <a:r>
              <a:rPr lang="en-US" sz="1800" dirty="0" err="1"/>
              <a:t>subframes</a:t>
            </a:r>
            <a:endParaRPr lang="en-US" sz="1800" dirty="0"/>
          </a:p>
          <a:p>
            <a:r>
              <a:rPr lang="en-US" sz="1800" dirty="0"/>
              <a:t>Reuse LTE PRS muting mechanism with a bit string of {2, 4, 8, 16} bits, with each bit applied to one legacy PRS period</a:t>
            </a:r>
          </a:p>
          <a:p>
            <a:pPr lvl="1"/>
            <a:r>
              <a:rPr lang="en-US" sz="1800" dirty="0"/>
              <a:t>No change w.r.t. legacy LTE PRS muting pattern</a:t>
            </a:r>
          </a:p>
          <a:p>
            <a:r>
              <a:rPr lang="en-US" sz="1800" b="1" dirty="0"/>
              <a:t>Add additional configuration parameters to support more frequent PRS transmissions and PRS frequency hopping</a:t>
            </a:r>
          </a:p>
          <a:p>
            <a:r>
              <a:rPr lang="en-US" sz="1800" b="1" dirty="0"/>
              <a:t>FFS: </a:t>
            </a:r>
            <a:r>
              <a:rPr lang="en-US" sz="1800" dirty="0"/>
              <a:t>Legacy PRS configuration (including R14 enhancements) is also delivered to (F)</a:t>
            </a:r>
            <a:r>
              <a:rPr lang="en-US" sz="1800" dirty="0" err="1"/>
              <a:t>eMTC</a:t>
            </a:r>
            <a:r>
              <a:rPr lang="en-US" sz="1800" dirty="0"/>
              <a:t> UEs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530466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PRS periodicity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10972800" cy="4525963"/>
          </a:xfrm>
        </p:spPr>
        <p:txBody>
          <a:bodyPr>
            <a:normAutofit/>
          </a:bodyPr>
          <a:lstStyle/>
          <a:p>
            <a:r>
              <a:rPr lang="en-US" sz="1600" dirty="0"/>
              <a:t>To support more frequent PRS transmission in time, add the following parameters to support multiple PRS occasions in a PRS period</a:t>
            </a:r>
          </a:p>
          <a:p>
            <a:pPr lvl="1"/>
            <a:r>
              <a:rPr lang="en-US" sz="1600" b="1" dirty="0"/>
              <a:t>PRS occasion interval in a PRS period</a:t>
            </a:r>
            <a:r>
              <a:rPr lang="en-US" sz="1600" dirty="0"/>
              <a:t>: {10, 20, 40, 80} subframes</a:t>
            </a:r>
          </a:p>
          <a:p>
            <a:pPr lvl="2"/>
            <a:r>
              <a:rPr lang="en-US" sz="1600" dirty="0"/>
              <a:t>If this is not configured, there is only one PRS occasion in a PRS period.</a:t>
            </a:r>
          </a:p>
          <a:p>
            <a:pPr lvl="1"/>
            <a:r>
              <a:rPr lang="en-US" sz="1600" b="1" dirty="0"/>
              <a:t>FFS: </a:t>
            </a:r>
            <a:r>
              <a:rPr lang="en-US" sz="1600" dirty="0"/>
              <a:t>A finer muting pattern applied to PRS occasions in a PRS period</a:t>
            </a:r>
          </a:p>
          <a:p>
            <a:pPr lvl="2"/>
            <a:r>
              <a:rPr lang="en-US" sz="1600" dirty="0"/>
              <a:t>The muting of the first PRS occasion in a PRS period follows the existing PRS muting</a:t>
            </a:r>
          </a:p>
          <a:p>
            <a:r>
              <a:rPr lang="en-US" sz="1600" dirty="0"/>
              <a:t>Configuration example: 3 configurations with same configuration index 40 (i.e., 160ms period with 40 starting SFs offset)</a:t>
            </a:r>
          </a:p>
          <a:p>
            <a:pPr lvl="1"/>
            <a:r>
              <a:rPr lang="en-US" sz="1600" dirty="0"/>
              <a:t>Configuration 1: 20MHz, 1 SF per occasion, PRS occasion interval NOT configured</a:t>
            </a:r>
          </a:p>
          <a:p>
            <a:pPr lvl="1"/>
            <a:r>
              <a:rPr lang="en-US" sz="1600" dirty="0"/>
              <a:t>Configuration 2: 5MHz, 2 SF per occasion, 80ms PRS occasion interval</a:t>
            </a:r>
          </a:p>
          <a:p>
            <a:pPr lvl="1"/>
            <a:r>
              <a:rPr lang="en-US" sz="1600" dirty="0"/>
              <a:t>Configuration 3: 1.4MHz, 6 SF per occasion, 40ms PRS occasion interval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96076" y="4459356"/>
            <a:ext cx="0" cy="1921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275522" y="4664764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901070" y="4664763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75521" y="5105396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088295" y="5102079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12666" y="5105396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725440" y="5102079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275520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17525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079594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521599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14319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8356324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9727095" y="5446222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1169100" y="5446222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Brace 24"/>
          <p:cNvSpPr/>
          <p:nvPr/>
        </p:nvSpPr>
        <p:spPr>
          <a:xfrm rot="5400000">
            <a:off x="4010854" y="3658012"/>
            <a:ext cx="154884" cy="5625552"/>
          </a:xfrm>
          <a:prstGeom prst="rightBrac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Brace 25"/>
          <p:cNvSpPr/>
          <p:nvPr/>
        </p:nvSpPr>
        <p:spPr>
          <a:xfrm rot="5400000">
            <a:off x="2568434" y="4668910"/>
            <a:ext cx="238540" cy="28011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Brace 26"/>
          <p:cNvSpPr/>
          <p:nvPr/>
        </p:nvSpPr>
        <p:spPr>
          <a:xfrm rot="16200000">
            <a:off x="1878290" y="4644673"/>
            <a:ext cx="233561" cy="14449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4021368" y="649522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160ms</a:t>
            </a:r>
          </a:p>
        </p:txBody>
      </p:sp>
      <p:sp>
        <p:nvSpPr>
          <p:cNvPr id="29" name="TextBox 28"/>
          <p:cNvSpPr txBox="1"/>
          <p:nvPr/>
        </p:nvSpPr>
        <p:spPr>
          <a:xfrm flipH="1">
            <a:off x="2674452" y="6077807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80ms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2000125" y="498373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40ms</a:t>
            </a:r>
          </a:p>
        </p:txBody>
      </p:sp>
      <p:cxnSp>
        <p:nvCxnSpPr>
          <p:cNvPr id="33" name="Straight Arrow Connector 32"/>
          <p:cNvCxnSpPr>
            <a:cxnSpLocks/>
          </p:cNvCxnSpPr>
          <p:nvPr/>
        </p:nvCxnSpPr>
        <p:spPr>
          <a:xfrm>
            <a:off x="88624" y="5575363"/>
            <a:ext cx="1176540" cy="916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flipH="1">
            <a:off x="116119" y="4948985"/>
            <a:ext cx="1155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Offset: 40ms</a:t>
            </a:r>
          </a:p>
        </p:txBody>
      </p:sp>
    </p:spTree>
    <p:extLst>
      <p:ext uri="{BB962C8B-B14F-4D97-AF65-F5344CB8AC3E}">
        <p14:creationId xmlns:p14="http://schemas.microsoft.com/office/powerpoint/2010/main" val="3636833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PRS frequency hopping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75893"/>
            <a:ext cx="10972800" cy="3289211"/>
          </a:xfrm>
        </p:spPr>
        <p:txBody>
          <a:bodyPr>
            <a:noAutofit/>
          </a:bodyPr>
          <a:lstStyle/>
          <a:p>
            <a:r>
              <a:rPr lang="en-US" sz="1400" dirty="0"/>
              <a:t>If activated, PRS frequency hopping is configured with the following parameters (similar to Rel-13 </a:t>
            </a:r>
            <a:r>
              <a:rPr lang="en-US" sz="1400" dirty="0" err="1"/>
              <a:t>eMTC</a:t>
            </a:r>
            <a:r>
              <a:rPr lang="en-US" sz="1400" dirty="0"/>
              <a:t> FH):</a:t>
            </a:r>
          </a:p>
          <a:p>
            <a:pPr lvl="1"/>
            <a:r>
              <a:rPr lang="en-US" sz="1400" dirty="0"/>
              <a:t>Number of bands for frequency hopping X: {2, 4}</a:t>
            </a:r>
          </a:p>
          <a:p>
            <a:pPr lvl="2"/>
            <a:r>
              <a:rPr lang="en-US" sz="1400" dirty="0"/>
              <a:t>The first band is in the center</a:t>
            </a:r>
          </a:p>
          <a:p>
            <a:pPr lvl="1"/>
            <a:r>
              <a:rPr lang="en-US" sz="1400" dirty="0"/>
              <a:t>The positions of the remaining X-1 bands FFS (choose option A or option B or option C)</a:t>
            </a:r>
          </a:p>
          <a:p>
            <a:pPr lvl="2"/>
            <a:r>
              <a:rPr lang="en-US" sz="1400" b="1" dirty="0"/>
              <a:t>Option A: </a:t>
            </a:r>
            <a:r>
              <a:rPr lang="en-US" sz="1400" dirty="0"/>
              <a:t>The position of each of X-1 bands is indicated separately: narrowband {0,1,…,max-1}</a:t>
            </a:r>
          </a:p>
          <a:p>
            <a:pPr lvl="2"/>
            <a:r>
              <a:rPr lang="en-US" sz="1400" b="1" dirty="0"/>
              <a:t>Option B: </a:t>
            </a:r>
            <a:r>
              <a:rPr lang="en-US" sz="1400" dirty="0"/>
              <a:t>The position of the first of X-1 bands PLUS frequency hopping offset</a:t>
            </a:r>
          </a:p>
          <a:p>
            <a:pPr lvl="3"/>
            <a:r>
              <a:rPr lang="en-US" sz="1400" dirty="0"/>
              <a:t>The position of the first of X-1 bands: narrowband {0, 1, …, max-1}</a:t>
            </a:r>
          </a:p>
          <a:p>
            <a:pPr lvl="3"/>
            <a:r>
              <a:rPr lang="en-US" sz="1400" dirty="0"/>
              <a:t>Frequency hopping offset: {1, 2, …, max} narrowbands</a:t>
            </a:r>
          </a:p>
          <a:p>
            <a:pPr lvl="2"/>
            <a:r>
              <a:rPr lang="en-US" sz="1400" b="1" dirty="0"/>
              <a:t>Option C: </a:t>
            </a:r>
            <a:r>
              <a:rPr lang="en-US" sz="1400" dirty="0"/>
              <a:t>Frequency hopping offset relative to the first band of X bands: {1, 2, …, max} narrowbands</a:t>
            </a:r>
          </a:p>
          <a:p>
            <a:pPr lvl="1"/>
            <a:r>
              <a:rPr lang="en-US" sz="1400" dirty="0"/>
              <a:t>Frequency hopping interval:</a:t>
            </a:r>
          </a:p>
          <a:p>
            <a:pPr lvl="2"/>
            <a:r>
              <a:rPr lang="en-US" sz="1400" dirty="0"/>
              <a:t>Option A: {1, 2, 4, 8} SFs for FDD and {1, 5, 10, 20} SFs for TDD</a:t>
            </a:r>
          </a:p>
          <a:p>
            <a:pPr lvl="2"/>
            <a:r>
              <a:rPr lang="en-US" sz="1400" dirty="0"/>
              <a:t>Option B: one PRS occasion</a:t>
            </a:r>
          </a:p>
          <a:p>
            <a:pPr lvl="1"/>
            <a:r>
              <a:rPr lang="en-US" sz="1400" b="1" dirty="0"/>
              <a:t>FFS: </a:t>
            </a:r>
            <a:r>
              <a:rPr lang="en-US" sz="1400" dirty="0"/>
              <a:t>The hopping pattern starts in every radio frame fulfilling SFN mode 8 = 0</a:t>
            </a:r>
          </a:p>
          <a:p>
            <a:pPr lvl="1"/>
            <a:r>
              <a:rPr lang="en-US" sz="1400" b="1" dirty="0"/>
              <a:t>FFS</a:t>
            </a:r>
            <a:r>
              <a:rPr lang="en-US" sz="1400" dirty="0"/>
              <a:t>: The same </a:t>
            </a:r>
            <a:r>
              <a:rPr lang="en-US" sz="1400" dirty="0" err="1"/>
              <a:t>precoder</a:t>
            </a:r>
            <a:r>
              <a:rPr lang="en-US" sz="1400" dirty="0"/>
              <a:t> is used within a frequency hopping interval but the </a:t>
            </a:r>
            <a:r>
              <a:rPr lang="en-US" sz="1400" dirty="0" err="1"/>
              <a:t>precoder</a:t>
            </a:r>
            <a:r>
              <a:rPr lang="en-US" sz="1400" dirty="0"/>
              <a:t> could be different across different frequency hopping intervals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96076" y="4480186"/>
            <a:ext cx="0" cy="1921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275522" y="4685594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901070" y="4685593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275520" y="546415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752718" y="5840390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069533" y="4984242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563839" y="5840390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914319" y="546415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8367920" y="5840390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9698937" y="4975804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11178093" y="5826094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Brace 45"/>
          <p:cNvSpPr/>
          <p:nvPr/>
        </p:nvSpPr>
        <p:spPr>
          <a:xfrm rot="5400000">
            <a:off x="4010854" y="3678842"/>
            <a:ext cx="154884" cy="5625552"/>
          </a:xfrm>
          <a:prstGeom prst="rightBrac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16200000">
            <a:off x="1878290" y="4665503"/>
            <a:ext cx="233561" cy="14449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 flipH="1">
            <a:off x="4021368" y="651605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160ms</a:t>
            </a:r>
          </a:p>
        </p:txBody>
      </p:sp>
      <p:sp>
        <p:nvSpPr>
          <p:cNvPr id="51" name="TextBox 50"/>
          <p:cNvSpPr txBox="1"/>
          <p:nvPr/>
        </p:nvSpPr>
        <p:spPr>
          <a:xfrm flipH="1">
            <a:off x="2000125" y="500456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40ms</a:t>
            </a:r>
          </a:p>
        </p:txBody>
      </p:sp>
      <p:cxnSp>
        <p:nvCxnSpPr>
          <p:cNvPr id="52" name="Straight Arrow Connector 51"/>
          <p:cNvCxnSpPr>
            <a:cxnSpLocks/>
          </p:cNvCxnSpPr>
          <p:nvPr/>
        </p:nvCxnSpPr>
        <p:spPr>
          <a:xfrm>
            <a:off x="88624" y="5596193"/>
            <a:ext cx="1176540" cy="916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 flipH="1">
            <a:off x="116119" y="4969815"/>
            <a:ext cx="1155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Offset: 40ms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3337" y="6179603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070931" y="6160894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76351" y="6157094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683945" y="6138385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6" name="Arrow: Down 5"/>
          <p:cNvSpPr/>
          <p:nvPr/>
        </p:nvSpPr>
        <p:spPr>
          <a:xfrm rot="10800000">
            <a:off x="2624664" y="6077311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Arrow: Down 56"/>
          <p:cNvSpPr/>
          <p:nvPr/>
        </p:nvSpPr>
        <p:spPr>
          <a:xfrm rot="10800000">
            <a:off x="5454462" y="6071061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Arrow: Down 57"/>
          <p:cNvSpPr/>
          <p:nvPr/>
        </p:nvSpPr>
        <p:spPr>
          <a:xfrm rot="10800000">
            <a:off x="8231483" y="6086082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Arrow: Down 58"/>
          <p:cNvSpPr/>
          <p:nvPr/>
        </p:nvSpPr>
        <p:spPr>
          <a:xfrm rot="10800000">
            <a:off x="11061281" y="6079832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63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967</Words>
  <Application>Microsoft Office PowerPoint</Application>
  <PresentationFormat>Widescreen</PresentationFormat>
  <Paragraphs>79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Office Theme</vt:lpstr>
      <vt:lpstr>WF on OTDOA enhancements for FeMTC</vt:lpstr>
      <vt:lpstr>Background</vt:lpstr>
      <vt:lpstr>Background</vt:lpstr>
      <vt:lpstr>Proposals on PRS configurations</vt:lpstr>
      <vt:lpstr>Proposals on PRS periodicity</vt:lpstr>
      <vt:lpstr>Proposals on PRS frequency hopping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Xingqin Lin</cp:lastModifiedBy>
  <cp:revision>1273</cp:revision>
  <dcterms:created xsi:type="dcterms:W3CDTF">2015-04-22T00:12:23Z</dcterms:created>
  <dcterms:modified xsi:type="dcterms:W3CDTF">2016-11-17T02:41:17Z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