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>
      <p:cViewPr varScale="1">
        <p:scale>
          <a:sx n="50" d="100"/>
          <a:sy n="50" d="100"/>
        </p:scale>
        <p:origin x="558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3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0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9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58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2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7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8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83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62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9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AEABE-F981-406F-9EF4-346012FD86B1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5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Way Forward </a:t>
            </a:r>
            <a:r>
              <a:rPr lang="en-US" dirty="0"/>
              <a:t>on 2os </a:t>
            </a:r>
            <a:r>
              <a:rPr lang="en-US" dirty="0" err="1"/>
              <a:t>sPDSCH</a:t>
            </a:r>
            <a:r>
              <a:rPr lang="en-US" dirty="0"/>
              <a:t> structure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Huawei, </a:t>
            </a:r>
            <a:r>
              <a:rPr lang="en-US" dirty="0" err="1"/>
              <a:t>HiSilicon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/>
              <a:t>R1-1613395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483593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#87	</a:t>
            </a:r>
          </a:p>
          <a:p>
            <a:r>
              <a:rPr lang="pt-BR" sz="2400" dirty="0"/>
              <a:t>Reno, Nevada (US), Nov 14 - 18, 2016</a:t>
            </a:r>
          </a:p>
          <a:p>
            <a:pPr eaLnBrk="1" hangingPunct="1"/>
            <a:r>
              <a:rPr lang="en-US" altLang="ja-JP" sz="2400" dirty="0"/>
              <a:t>Agenda item 6.2.10.2.4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4"/>
            <a:ext cx="10752284" cy="4824557"/>
          </a:xfrm>
        </p:spPr>
        <p:txBody>
          <a:bodyPr>
            <a:normAutofit/>
          </a:bodyPr>
          <a:lstStyle/>
          <a:p>
            <a:r>
              <a:rPr lang="en-US" dirty="0"/>
              <a:t>In RAN1#86 </a:t>
            </a:r>
            <a:r>
              <a:rPr lang="en-US" dirty="0" err="1"/>
              <a:t>bis</a:t>
            </a:r>
            <a:r>
              <a:rPr lang="en-US" dirty="0"/>
              <a:t>, a list of DL </a:t>
            </a:r>
            <a:r>
              <a:rPr lang="en-US" dirty="0" err="1"/>
              <a:t>sTTI</a:t>
            </a:r>
            <a:r>
              <a:rPr lang="en-US" dirty="0"/>
              <a:t> patterns was agreed for down-selection</a:t>
            </a:r>
          </a:p>
          <a:p>
            <a:r>
              <a:rPr lang="en-US" dirty="0"/>
              <a:t>It is preferable to have</a:t>
            </a:r>
          </a:p>
          <a:p>
            <a:pPr lvl="1"/>
            <a:r>
              <a:rPr lang="en-US" dirty="0"/>
              <a:t>a </a:t>
            </a:r>
            <a:r>
              <a:rPr lang="en-US" dirty="0" err="1"/>
              <a:t>sPDSCH</a:t>
            </a:r>
            <a:r>
              <a:rPr lang="en-US" dirty="0"/>
              <a:t> pattern that avoids orphan symbols</a:t>
            </a:r>
          </a:p>
          <a:p>
            <a:pPr lvl="1"/>
            <a:r>
              <a:rPr lang="en-US" dirty="0"/>
              <a:t>a </a:t>
            </a:r>
            <a:r>
              <a:rPr lang="en-US" dirty="0" err="1"/>
              <a:t>sPDSCH</a:t>
            </a:r>
            <a:r>
              <a:rPr lang="en-US" dirty="0"/>
              <a:t> pattern not spanning</a:t>
            </a:r>
            <a:r>
              <a:rPr lang="en-GB" dirty="0"/>
              <a:t> over slot boundary to comply with </a:t>
            </a:r>
            <a:r>
              <a:rPr lang="en-US" dirty="0"/>
              <a:t>distributed PDSCH resource block allocation and allow slot based </a:t>
            </a:r>
            <a:r>
              <a:rPr lang="en-US" dirty="0" err="1"/>
              <a:t>sTTI</a:t>
            </a:r>
            <a:r>
              <a:rPr lang="en-US" dirty="0"/>
              <a:t> operation together with 2 symbol </a:t>
            </a:r>
            <a:r>
              <a:rPr lang="en-US" dirty="0" err="1"/>
              <a:t>sTTI</a:t>
            </a:r>
            <a:r>
              <a:rPr lang="en-US" dirty="0"/>
              <a:t> operation</a:t>
            </a:r>
            <a:endParaRPr lang="sv-SE" dirty="0"/>
          </a:p>
          <a:p>
            <a:pPr lvl="1"/>
            <a:r>
              <a:rPr lang="en-GB" dirty="0"/>
              <a:t>A </a:t>
            </a:r>
            <a:r>
              <a:rPr lang="en-GB" dirty="0" err="1"/>
              <a:t>sPDSCH</a:t>
            </a:r>
            <a:r>
              <a:rPr lang="en-GB" dirty="0"/>
              <a:t> pattern with </a:t>
            </a:r>
            <a:r>
              <a:rPr lang="en-US" dirty="0"/>
              <a:t>CSI-IM positions not overlapping </a:t>
            </a:r>
            <a:r>
              <a:rPr lang="en-US" dirty="0" err="1"/>
              <a:t>sTTI</a:t>
            </a:r>
            <a:r>
              <a:rPr lang="en-US" dirty="0"/>
              <a:t> borders to allow for accurate CSI-IM measurements</a:t>
            </a:r>
            <a:endParaRPr lang="sv-SE" dirty="0"/>
          </a:p>
          <a:p>
            <a:pPr lvl="1"/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335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2-symbol TTI, the DL </a:t>
            </a:r>
            <a:r>
              <a:rPr lang="en-US" dirty="0" err="1"/>
              <a:t>sTTI</a:t>
            </a:r>
            <a:r>
              <a:rPr lang="en-US" dirty="0"/>
              <a:t> pattern in OFDM symbols per </a:t>
            </a:r>
            <a:r>
              <a:rPr lang="en-US" dirty="0" err="1"/>
              <a:t>subframe</a:t>
            </a:r>
            <a:r>
              <a:rPr lang="en-US" dirty="0"/>
              <a:t> is adaptive to PDCCH region length as follows.</a:t>
            </a:r>
          </a:p>
          <a:p>
            <a:pPr lvl="1"/>
            <a:r>
              <a:rPr lang="en-US" dirty="0"/>
              <a:t>The PDCCH region length can be obtained with RRC signaling or PCFICH detection 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962099" y="3840013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6575893" y="3840013"/>
            <a:ext cx="306897" cy="469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6268996" y="3840013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6882790" y="3840013"/>
            <a:ext cx="306897" cy="469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7189687" y="3840013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7496583" y="3840013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7803480" y="3840013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9" name="TextBox 10"/>
          <p:cNvSpPr txBox="1"/>
          <p:nvPr/>
        </p:nvSpPr>
        <p:spPr>
          <a:xfrm>
            <a:off x="4734511" y="3558103"/>
            <a:ext cx="668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/>
              <a:t>sTTI</a:t>
            </a:r>
            <a:r>
              <a:rPr lang="en-US" sz="1600" dirty="0"/>
              <a:t> 1</a:t>
            </a:r>
          </a:p>
        </p:txBody>
      </p:sp>
      <p:sp>
        <p:nvSpPr>
          <p:cNvPr id="60" name="TextBox 11"/>
          <p:cNvSpPr txBox="1"/>
          <p:nvPr/>
        </p:nvSpPr>
        <p:spPr>
          <a:xfrm>
            <a:off x="5348305" y="3558103"/>
            <a:ext cx="668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/>
              <a:t>sTTI</a:t>
            </a:r>
            <a:r>
              <a:rPr lang="en-US" sz="1600" dirty="0"/>
              <a:t> 2</a:t>
            </a:r>
          </a:p>
        </p:txBody>
      </p:sp>
      <p:sp>
        <p:nvSpPr>
          <p:cNvPr id="61" name="Rectangle 60"/>
          <p:cNvSpPr/>
          <p:nvPr/>
        </p:nvSpPr>
        <p:spPr>
          <a:xfrm>
            <a:off x="4427614" y="3840013"/>
            <a:ext cx="306897" cy="469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5348305" y="3840013"/>
            <a:ext cx="306897" cy="469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5655202" y="3840013"/>
            <a:ext cx="306897" cy="469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4" name="Rectangle 63"/>
          <p:cNvSpPr/>
          <p:nvPr/>
        </p:nvSpPr>
        <p:spPr>
          <a:xfrm>
            <a:off x="5041408" y="3840013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4734511" y="3840013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3813820" y="3840013"/>
            <a:ext cx="306897" cy="46985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4120717" y="3840013"/>
            <a:ext cx="306897" cy="469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8" name="TextBox 19"/>
          <p:cNvSpPr txBox="1"/>
          <p:nvPr/>
        </p:nvSpPr>
        <p:spPr>
          <a:xfrm>
            <a:off x="3936579" y="3558103"/>
            <a:ext cx="668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/>
              <a:t>sTTI</a:t>
            </a:r>
            <a:r>
              <a:rPr lang="en-US" sz="1600" dirty="0"/>
              <a:t> 0</a:t>
            </a:r>
          </a:p>
        </p:txBody>
      </p:sp>
      <p:sp>
        <p:nvSpPr>
          <p:cNvPr id="69" name="TextBox 20"/>
          <p:cNvSpPr txBox="1"/>
          <p:nvPr/>
        </p:nvSpPr>
        <p:spPr>
          <a:xfrm>
            <a:off x="5962099" y="3558103"/>
            <a:ext cx="668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/>
              <a:t>sTTI</a:t>
            </a:r>
            <a:r>
              <a:rPr lang="en-US" sz="1600" dirty="0"/>
              <a:t> 3</a:t>
            </a:r>
          </a:p>
        </p:txBody>
      </p:sp>
      <p:sp>
        <p:nvSpPr>
          <p:cNvPr id="70" name="TextBox 21"/>
          <p:cNvSpPr txBox="1"/>
          <p:nvPr/>
        </p:nvSpPr>
        <p:spPr>
          <a:xfrm>
            <a:off x="6637272" y="3558103"/>
            <a:ext cx="668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/>
              <a:t>sTTI</a:t>
            </a:r>
            <a:r>
              <a:rPr lang="en-US" sz="1600" dirty="0"/>
              <a:t> 4</a:t>
            </a:r>
          </a:p>
        </p:txBody>
      </p:sp>
      <p:sp>
        <p:nvSpPr>
          <p:cNvPr id="71" name="TextBox 22"/>
          <p:cNvSpPr txBox="1"/>
          <p:nvPr/>
        </p:nvSpPr>
        <p:spPr>
          <a:xfrm>
            <a:off x="7337192" y="3558103"/>
            <a:ext cx="668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/>
              <a:t>sTTI</a:t>
            </a:r>
            <a:r>
              <a:rPr lang="en-US" sz="1600" dirty="0"/>
              <a:t> 5</a:t>
            </a:r>
          </a:p>
        </p:txBody>
      </p:sp>
      <p:sp>
        <p:nvSpPr>
          <p:cNvPr id="72" name="Rectangle 71"/>
          <p:cNvSpPr/>
          <p:nvPr/>
        </p:nvSpPr>
        <p:spPr>
          <a:xfrm>
            <a:off x="5962099" y="5108609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73" name="Rectangle 72"/>
          <p:cNvSpPr/>
          <p:nvPr/>
        </p:nvSpPr>
        <p:spPr>
          <a:xfrm>
            <a:off x="6575893" y="5108609"/>
            <a:ext cx="306897" cy="469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74" name="Rectangle 73"/>
          <p:cNvSpPr/>
          <p:nvPr/>
        </p:nvSpPr>
        <p:spPr>
          <a:xfrm>
            <a:off x="6268996" y="5108609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75" name="Rectangle 74"/>
          <p:cNvSpPr/>
          <p:nvPr/>
        </p:nvSpPr>
        <p:spPr>
          <a:xfrm>
            <a:off x="6882790" y="5108609"/>
            <a:ext cx="306897" cy="469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76" name="Rectangle 75"/>
          <p:cNvSpPr/>
          <p:nvPr/>
        </p:nvSpPr>
        <p:spPr>
          <a:xfrm>
            <a:off x="7189687" y="5108609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77" name="Rectangle 76"/>
          <p:cNvSpPr/>
          <p:nvPr/>
        </p:nvSpPr>
        <p:spPr>
          <a:xfrm>
            <a:off x="7496583" y="5108609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78" name="Rectangle 77"/>
          <p:cNvSpPr/>
          <p:nvPr/>
        </p:nvSpPr>
        <p:spPr>
          <a:xfrm>
            <a:off x="7803480" y="5108609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79" name="TextBox 32"/>
          <p:cNvSpPr txBox="1"/>
          <p:nvPr/>
        </p:nvSpPr>
        <p:spPr>
          <a:xfrm>
            <a:off x="4575120" y="4809920"/>
            <a:ext cx="668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/>
              <a:t>sTTI</a:t>
            </a:r>
            <a:r>
              <a:rPr lang="en-US" sz="1600" dirty="0"/>
              <a:t> 1</a:t>
            </a:r>
          </a:p>
        </p:txBody>
      </p:sp>
      <p:sp>
        <p:nvSpPr>
          <p:cNvPr id="80" name="TextBox 33"/>
          <p:cNvSpPr txBox="1"/>
          <p:nvPr/>
        </p:nvSpPr>
        <p:spPr>
          <a:xfrm>
            <a:off x="5348305" y="4826698"/>
            <a:ext cx="668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/>
              <a:t>sTTI</a:t>
            </a:r>
            <a:r>
              <a:rPr lang="en-US" sz="1600" dirty="0"/>
              <a:t> 2</a:t>
            </a:r>
          </a:p>
        </p:txBody>
      </p:sp>
      <p:sp>
        <p:nvSpPr>
          <p:cNvPr id="81" name="Rectangle 80"/>
          <p:cNvSpPr/>
          <p:nvPr/>
        </p:nvSpPr>
        <p:spPr>
          <a:xfrm>
            <a:off x="5348305" y="5108609"/>
            <a:ext cx="306897" cy="469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82" name="Rectangle 81"/>
          <p:cNvSpPr/>
          <p:nvPr/>
        </p:nvSpPr>
        <p:spPr>
          <a:xfrm>
            <a:off x="5655202" y="5108609"/>
            <a:ext cx="306897" cy="469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83" name="Rectangle 82"/>
          <p:cNvSpPr/>
          <p:nvPr/>
        </p:nvSpPr>
        <p:spPr>
          <a:xfrm>
            <a:off x="5041408" y="5108609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84" name="Rectangle 83"/>
          <p:cNvSpPr/>
          <p:nvPr/>
        </p:nvSpPr>
        <p:spPr>
          <a:xfrm>
            <a:off x="4734511" y="5108609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85" name="Rectangle 84"/>
          <p:cNvSpPr/>
          <p:nvPr/>
        </p:nvSpPr>
        <p:spPr>
          <a:xfrm>
            <a:off x="3813820" y="5108609"/>
            <a:ext cx="306897" cy="46985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6" name="Rectangle 85"/>
          <p:cNvSpPr/>
          <p:nvPr/>
        </p:nvSpPr>
        <p:spPr>
          <a:xfrm>
            <a:off x="4120717" y="5108609"/>
            <a:ext cx="306897" cy="469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87" name="TextBox 41"/>
          <p:cNvSpPr txBox="1"/>
          <p:nvPr/>
        </p:nvSpPr>
        <p:spPr>
          <a:xfrm>
            <a:off x="3844300" y="4826698"/>
            <a:ext cx="668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/>
              <a:t>sTTI</a:t>
            </a:r>
            <a:r>
              <a:rPr lang="en-US" sz="1600" dirty="0"/>
              <a:t> 0</a:t>
            </a:r>
          </a:p>
        </p:txBody>
      </p:sp>
      <p:sp>
        <p:nvSpPr>
          <p:cNvPr id="88" name="TextBox 42"/>
          <p:cNvSpPr txBox="1"/>
          <p:nvPr/>
        </p:nvSpPr>
        <p:spPr>
          <a:xfrm>
            <a:off x="5962099" y="4826698"/>
            <a:ext cx="668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/>
              <a:t>sTTI</a:t>
            </a:r>
            <a:r>
              <a:rPr lang="en-US" sz="1600" dirty="0"/>
              <a:t> 3</a:t>
            </a:r>
          </a:p>
        </p:txBody>
      </p:sp>
      <p:sp>
        <p:nvSpPr>
          <p:cNvPr id="89" name="TextBox 43"/>
          <p:cNvSpPr txBox="1"/>
          <p:nvPr/>
        </p:nvSpPr>
        <p:spPr>
          <a:xfrm>
            <a:off x="6637272" y="4826698"/>
            <a:ext cx="668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/>
              <a:t>sTTI</a:t>
            </a:r>
            <a:r>
              <a:rPr lang="en-US" sz="1600" dirty="0"/>
              <a:t> 4</a:t>
            </a:r>
          </a:p>
        </p:txBody>
      </p:sp>
      <p:sp>
        <p:nvSpPr>
          <p:cNvPr id="90" name="TextBox 44"/>
          <p:cNvSpPr txBox="1"/>
          <p:nvPr/>
        </p:nvSpPr>
        <p:spPr>
          <a:xfrm>
            <a:off x="7337192" y="4826698"/>
            <a:ext cx="668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/>
              <a:t>sTTI</a:t>
            </a:r>
            <a:r>
              <a:rPr lang="en-US" sz="1600" dirty="0"/>
              <a:t> 5</a:t>
            </a:r>
          </a:p>
        </p:txBody>
      </p:sp>
      <p:sp>
        <p:nvSpPr>
          <p:cNvPr id="91" name="Rectangle 90"/>
          <p:cNvSpPr/>
          <p:nvPr/>
        </p:nvSpPr>
        <p:spPr>
          <a:xfrm>
            <a:off x="4120717" y="5108609"/>
            <a:ext cx="306897" cy="46985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92" name="Rectangle 91"/>
          <p:cNvSpPr/>
          <p:nvPr/>
        </p:nvSpPr>
        <p:spPr>
          <a:xfrm>
            <a:off x="4427614" y="5108609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/>
          </a:p>
        </p:txBody>
      </p:sp>
      <p:sp>
        <p:nvSpPr>
          <p:cNvPr id="93" name="Rectangle 92"/>
          <p:cNvSpPr/>
          <p:nvPr/>
        </p:nvSpPr>
        <p:spPr>
          <a:xfrm>
            <a:off x="5978943" y="5954339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6592736" y="5954339"/>
            <a:ext cx="306897" cy="469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6285840" y="5954339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6899633" y="5954339"/>
            <a:ext cx="306897" cy="469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7" name="Rectangle 96"/>
          <p:cNvSpPr/>
          <p:nvPr/>
        </p:nvSpPr>
        <p:spPr>
          <a:xfrm>
            <a:off x="7206530" y="5954339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7513427" y="5954339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7820324" y="5954339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0" name="TextBox 55"/>
          <p:cNvSpPr txBox="1"/>
          <p:nvPr/>
        </p:nvSpPr>
        <p:spPr>
          <a:xfrm>
            <a:off x="4762400" y="5672429"/>
            <a:ext cx="668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/>
              <a:t>sTTI</a:t>
            </a:r>
            <a:r>
              <a:rPr lang="en-US" sz="1600" dirty="0"/>
              <a:t> 1</a:t>
            </a:r>
          </a:p>
        </p:txBody>
      </p:sp>
      <p:sp>
        <p:nvSpPr>
          <p:cNvPr id="101" name="TextBox 56"/>
          <p:cNvSpPr txBox="1"/>
          <p:nvPr/>
        </p:nvSpPr>
        <p:spPr>
          <a:xfrm>
            <a:off x="5367805" y="5672429"/>
            <a:ext cx="668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/>
              <a:t>sTTI</a:t>
            </a:r>
            <a:r>
              <a:rPr lang="en-US" sz="1600" dirty="0"/>
              <a:t> 2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5365149" y="5954339"/>
            <a:ext cx="306897" cy="469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5672046" y="5954339"/>
            <a:ext cx="306897" cy="469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5058252" y="5954339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751355" y="5954339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6" name="Rectangle 105"/>
          <p:cNvSpPr/>
          <p:nvPr/>
        </p:nvSpPr>
        <p:spPr>
          <a:xfrm>
            <a:off x="3830664" y="5954339"/>
            <a:ext cx="306897" cy="46985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4137561" y="5954339"/>
            <a:ext cx="306897" cy="469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8" name="TextBox 63"/>
          <p:cNvSpPr txBox="1"/>
          <p:nvPr/>
        </p:nvSpPr>
        <p:spPr>
          <a:xfrm>
            <a:off x="4014802" y="5672429"/>
            <a:ext cx="668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/>
              <a:t>sTTI</a:t>
            </a:r>
            <a:r>
              <a:rPr lang="en-US" sz="1600" dirty="0"/>
              <a:t> 0</a:t>
            </a:r>
          </a:p>
        </p:txBody>
      </p:sp>
      <p:sp>
        <p:nvSpPr>
          <p:cNvPr id="109" name="TextBox 64"/>
          <p:cNvSpPr txBox="1"/>
          <p:nvPr/>
        </p:nvSpPr>
        <p:spPr>
          <a:xfrm>
            <a:off x="5989988" y="5672429"/>
            <a:ext cx="668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/>
              <a:t>sTTI</a:t>
            </a:r>
            <a:r>
              <a:rPr lang="en-US" sz="1600" dirty="0"/>
              <a:t> 3</a:t>
            </a:r>
          </a:p>
        </p:txBody>
      </p:sp>
      <p:sp>
        <p:nvSpPr>
          <p:cNvPr id="110" name="TextBox 65"/>
          <p:cNvSpPr txBox="1"/>
          <p:nvPr/>
        </p:nvSpPr>
        <p:spPr>
          <a:xfrm>
            <a:off x="6598049" y="5664040"/>
            <a:ext cx="668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/>
              <a:t>sTTI</a:t>
            </a:r>
            <a:r>
              <a:rPr lang="en-US" sz="1600" dirty="0"/>
              <a:t> 4</a:t>
            </a:r>
          </a:p>
        </p:txBody>
      </p:sp>
      <p:sp>
        <p:nvSpPr>
          <p:cNvPr id="111" name="TextBox 66"/>
          <p:cNvSpPr txBox="1"/>
          <p:nvPr/>
        </p:nvSpPr>
        <p:spPr>
          <a:xfrm>
            <a:off x="7365082" y="5664040"/>
            <a:ext cx="668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err="1"/>
              <a:t>sTTI</a:t>
            </a:r>
            <a:r>
              <a:rPr lang="en-US" sz="1600" dirty="0"/>
              <a:t> 5</a:t>
            </a:r>
          </a:p>
        </p:txBody>
      </p:sp>
      <p:sp>
        <p:nvSpPr>
          <p:cNvPr id="112" name="Rectangle 111"/>
          <p:cNvSpPr/>
          <p:nvPr/>
        </p:nvSpPr>
        <p:spPr>
          <a:xfrm>
            <a:off x="4137561" y="5954339"/>
            <a:ext cx="306897" cy="46985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4444458" y="5954339"/>
            <a:ext cx="306897" cy="469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4" name="Rectangle 113"/>
          <p:cNvSpPr/>
          <p:nvPr/>
        </p:nvSpPr>
        <p:spPr>
          <a:xfrm>
            <a:off x="4425478" y="5954339"/>
            <a:ext cx="306897" cy="469850"/>
          </a:xfrm>
          <a:prstGeom prst="rect">
            <a:avLst/>
          </a:prstGeom>
          <a:solidFill>
            <a:srgbClr val="FF0000"/>
          </a:solidFill>
          <a:effectLst>
            <a:outerShdw blurRad="50800" dist="50800" dir="5400000" algn="ctr" rotWithShape="0">
              <a:srgbClr val="FF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5" name="Rounded Rectangle 70"/>
          <p:cNvSpPr/>
          <p:nvPr/>
        </p:nvSpPr>
        <p:spPr>
          <a:xfrm>
            <a:off x="3752441" y="3746043"/>
            <a:ext cx="982070" cy="610805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6" name="Rounded Rectangle 71"/>
          <p:cNvSpPr/>
          <p:nvPr/>
        </p:nvSpPr>
        <p:spPr>
          <a:xfrm>
            <a:off x="3691061" y="5061624"/>
            <a:ext cx="859311" cy="563820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7" name="Rounded Rectangle 72"/>
          <p:cNvSpPr/>
          <p:nvPr/>
        </p:nvSpPr>
        <p:spPr>
          <a:xfrm>
            <a:off x="3743205" y="5860369"/>
            <a:ext cx="1043450" cy="704775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8" name="TextBox 73"/>
          <p:cNvSpPr txBox="1"/>
          <p:nvPr/>
        </p:nvSpPr>
        <p:spPr>
          <a:xfrm>
            <a:off x="5962099" y="3323178"/>
            <a:ext cx="1208484" cy="2277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FFC000"/>
                </a:solidFill>
              </a:rPr>
              <a:t>Slot boundary</a:t>
            </a:r>
          </a:p>
        </p:txBody>
      </p:sp>
      <p:cxnSp>
        <p:nvCxnSpPr>
          <p:cNvPr id="119" name="Straight Connector 118"/>
          <p:cNvCxnSpPr/>
          <p:nvPr/>
        </p:nvCxnSpPr>
        <p:spPr>
          <a:xfrm>
            <a:off x="5962099" y="3417147"/>
            <a:ext cx="0" cy="3240000"/>
          </a:xfrm>
          <a:prstGeom prst="line">
            <a:avLst/>
          </a:prstGeom>
          <a:ln w="222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76"/>
          <p:cNvSpPr txBox="1"/>
          <p:nvPr/>
        </p:nvSpPr>
        <p:spPr>
          <a:xfrm>
            <a:off x="1408139" y="3730923"/>
            <a:ext cx="1679006" cy="3985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PDCCH region =1 OS</a:t>
            </a:r>
          </a:p>
          <a:p>
            <a:r>
              <a:rPr lang="en-US" dirty="0"/>
              <a:t>{3,2,2,2,2,3}</a:t>
            </a:r>
          </a:p>
        </p:txBody>
      </p:sp>
      <p:sp>
        <p:nvSpPr>
          <p:cNvPr id="121" name="TextBox 77"/>
          <p:cNvSpPr txBox="1"/>
          <p:nvPr/>
        </p:nvSpPr>
        <p:spPr>
          <a:xfrm>
            <a:off x="1394017" y="5155594"/>
            <a:ext cx="1679006" cy="3985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PDCCH region =2 OS</a:t>
            </a:r>
          </a:p>
          <a:p>
            <a:r>
              <a:rPr lang="en-US" dirty="0"/>
              <a:t>{2,3,2,2,2,3}</a:t>
            </a:r>
          </a:p>
        </p:txBody>
      </p:sp>
      <p:sp>
        <p:nvSpPr>
          <p:cNvPr id="122" name="TextBox 78"/>
          <p:cNvSpPr txBox="1"/>
          <p:nvPr/>
        </p:nvSpPr>
        <p:spPr>
          <a:xfrm>
            <a:off x="1394017" y="6048309"/>
            <a:ext cx="1679006" cy="3985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PDCCH region =3 OS</a:t>
            </a:r>
          </a:p>
          <a:p>
            <a:r>
              <a:rPr lang="en-US" dirty="0"/>
              <a:t>{3,2,2,2,2,3}</a:t>
            </a:r>
          </a:p>
        </p:txBody>
      </p:sp>
    </p:spTree>
    <p:extLst>
      <p:ext uri="{BB962C8B-B14F-4D97-AF65-F5344CB8AC3E}">
        <p14:creationId xmlns:p14="http://schemas.microsoft.com/office/powerpoint/2010/main" val="33770341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Proposal</a:t>
            </a:r>
            <a:r>
              <a:rPr lang="sv-SE" dirty="0"/>
              <a:t>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Decide if </a:t>
            </a:r>
            <a:r>
              <a:rPr lang="en-US" dirty="0" err="1"/>
              <a:t>sDCI</a:t>
            </a:r>
            <a:r>
              <a:rPr lang="en-US" dirty="0"/>
              <a:t> in </a:t>
            </a:r>
            <a:r>
              <a:rPr lang="en-US" dirty="0" err="1"/>
              <a:t>sTTI</a:t>
            </a:r>
            <a:r>
              <a:rPr lang="en-US" dirty="0"/>
              <a:t> 0 can be transmitted in the symbol(s) after PDCCH region within this </a:t>
            </a:r>
            <a:r>
              <a:rPr lang="en-US" dirty="0" err="1"/>
              <a:t>sTTI</a:t>
            </a:r>
            <a:r>
              <a:rPr lang="en-US" dirty="0"/>
              <a:t>, in addition to the legacy PDCCH region.</a:t>
            </a:r>
            <a:endParaRPr lang="sv-SE" dirty="0"/>
          </a:p>
          <a:p>
            <a:pPr lvl="1"/>
            <a:r>
              <a:rPr lang="en-US" dirty="0"/>
              <a:t>whether </a:t>
            </a:r>
            <a:r>
              <a:rPr lang="en-US" dirty="0" err="1"/>
              <a:t>sDCI</a:t>
            </a:r>
            <a:r>
              <a:rPr lang="en-US" dirty="0"/>
              <a:t> is transmitted in legacy PDCCH region and/or symbol(s) after PDCCH region is up to </a:t>
            </a:r>
            <a:r>
              <a:rPr lang="en-US" dirty="0" err="1"/>
              <a:t>eNB</a:t>
            </a:r>
            <a:r>
              <a:rPr lang="en-US" dirty="0"/>
              <a:t> scheduling.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17176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241</Words>
  <Application>Microsoft Office PowerPoint</Application>
  <PresentationFormat>Widescreen</PresentationFormat>
  <Paragraphs>43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Arial</vt:lpstr>
      <vt:lpstr>Calibri</vt:lpstr>
      <vt:lpstr>Calibri Light</vt:lpstr>
      <vt:lpstr>Office Theme</vt:lpstr>
      <vt:lpstr>Way Forward on 2os sPDSCH structure</vt:lpstr>
      <vt:lpstr>Background</vt:lpstr>
      <vt:lpstr>Proposal (1)</vt:lpstr>
      <vt:lpstr>Proposal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Laetitia Falconetti</dc:creator>
  <cp:lastModifiedBy>Laetitia Falconetti</cp:lastModifiedBy>
  <cp:revision>71</cp:revision>
  <dcterms:created xsi:type="dcterms:W3CDTF">2016-11-10T14:18:32Z</dcterms:created>
  <dcterms:modified xsi:type="dcterms:W3CDTF">2016-11-16T01:25:13Z</dcterms:modified>
</cp:coreProperties>
</file>