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1" d="100"/>
          <a:sy n="111" d="100"/>
        </p:scale>
        <p:origin x="114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1_RL1/TSGR1_86b/Docs/R1-1611053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err="1"/>
              <a:t>VoLTE</a:t>
            </a:r>
            <a:r>
              <a:rPr lang="en-US" altLang="zh-CN" dirty="0"/>
              <a:t> enhancements for </a:t>
            </a:r>
            <a:r>
              <a:rPr lang="en-US" altLang="zh-CN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5480" y="4149080"/>
            <a:ext cx="8312968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Huawei, </a:t>
            </a:r>
            <a:r>
              <a:rPr lang="en-US" dirty="0" err="1">
                <a:solidFill>
                  <a:schemeClr val="tx1"/>
                </a:solidFill>
              </a:rPr>
              <a:t>HiSilicon</a:t>
            </a:r>
            <a:r>
              <a:rPr lang="en-US" dirty="0">
                <a:solidFill>
                  <a:schemeClr val="tx1"/>
                </a:solidFill>
              </a:rPr>
              <a:t>, Sequans, Sierra Wireless, Sony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R1-1613381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14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18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6.2.8.4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25143"/>
          </a:xfrm>
        </p:spPr>
        <p:txBody>
          <a:bodyPr>
            <a:noAutofit/>
          </a:bodyPr>
          <a:lstStyle/>
          <a:p>
            <a:r>
              <a:rPr lang="sv-SE" sz="1800" b="1" dirty="0"/>
              <a:t>RAN1#86bis </a:t>
            </a:r>
            <a:r>
              <a:rPr lang="sv-SE" sz="1800" b="1" dirty="0" err="1"/>
              <a:t>agreements</a:t>
            </a:r>
            <a:r>
              <a:rPr lang="sv-SE" sz="1800" b="1" dirty="0"/>
              <a:t>:</a:t>
            </a:r>
          </a:p>
          <a:p>
            <a:pPr lvl="1"/>
            <a:r>
              <a:rPr lang="en-US" sz="1800" dirty="0"/>
              <a:t>RAN1 design will assume delay budget relaxation for UL voice packets </a:t>
            </a:r>
            <a:endParaRPr lang="sv-SE" sz="1800" dirty="0"/>
          </a:p>
          <a:p>
            <a:pPr lvl="1"/>
            <a:r>
              <a:rPr lang="en-US" sz="1800" dirty="0"/>
              <a:t>Prioritize consideration of the following in </a:t>
            </a:r>
            <a:r>
              <a:rPr lang="en-US" sz="1800" dirty="0" err="1"/>
              <a:t>VoLTE</a:t>
            </a:r>
            <a:r>
              <a:rPr lang="en-US" sz="1800" dirty="0"/>
              <a:t> enhancements in </a:t>
            </a:r>
            <a:r>
              <a:rPr lang="en-US" sz="1800" dirty="0" err="1"/>
              <a:t>FeMTC</a:t>
            </a:r>
            <a:r>
              <a:rPr lang="en-US" sz="1800" dirty="0"/>
              <a:t> for BL/CE UE considering overall system impacts:</a:t>
            </a:r>
            <a:endParaRPr lang="sv-SE" sz="1800" dirty="0"/>
          </a:p>
          <a:p>
            <a:pPr lvl="2"/>
            <a:r>
              <a:rPr lang="en-US" sz="1800" dirty="0"/>
              <a:t>New number(s) of repetitions for PUSCH</a:t>
            </a:r>
            <a:endParaRPr lang="sv-SE" sz="1800" dirty="0"/>
          </a:p>
          <a:p>
            <a:pPr lvl="2"/>
            <a:r>
              <a:rPr lang="en-US" sz="1800" dirty="0"/>
              <a:t>Adjusted scheduling relationships between physical channels</a:t>
            </a:r>
            <a:endParaRPr lang="sv-SE" sz="1800" dirty="0"/>
          </a:p>
          <a:p>
            <a:pPr lvl="2"/>
            <a:r>
              <a:rPr lang="en-US" sz="1800" dirty="0"/>
              <a:t>SRS coverage enhancement</a:t>
            </a:r>
            <a:endParaRPr lang="sv-SE" sz="1800" dirty="0"/>
          </a:p>
          <a:p>
            <a:pPr lvl="2"/>
            <a:r>
              <a:rPr lang="en-US" sz="1800" dirty="0"/>
              <a:t>Discontinuous PUSCH transmission</a:t>
            </a:r>
            <a:endParaRPr lang="sv-SE" sz="1800" dirty="0"/>
          </a:p>
          <a:p>
            <a:pPr lvl="1"/>
            <a:r>
              <a:rPr lang="en-US" sz="1800" dirty="0"/>
              <a:t>SPS and non-SPS cases should both be considered</a:t>
            </a:r>
            <a:endParaRPr lang="sv-SE" sz="1800" dirty="0"/>
          </a:p>
          <a:p>
            <a:pPr lvl="1"/>
            <a:r>
              <a:rPr lang="en-US" sz="1800" dirty="0"/>
              <a:t>Ask RAN2+RAN4: What can be assumed regarding need for intra- and inter-frequency measurement gaps, in synchronized and non-synchronized networks</a:t>
            </a:r>
            <a:endParaRPr lang="sv-SE" sz="1800" dirty="0"/>
          </a:p>
          <a:p>
            <a:pPr lvl="1"/>
            <a:r>
              <a:rPr lang="en-US" sz="1800" dirty="0"/>
              <a:t>Ask RAN2: For feedback on what delay budget relaxation can be assumed</a:t>
            </a:r>
          </a:p>
          <a:p>
            <a:endParaRPr lang="en-US" sz="1800" dirty="0"/>
          </a:p>
          <a:p>
            <a:r>
              <a:rPr lang="en-US" sz="1800" b="1" dirty="0"/>
              <a:t>LS from RAN1 to RAN2 and RAN4:</a:t>
            </a:r>
          </a:p>
          <a:p>
            <a:pPr lvl="1"/>
            <a:r>
              <a:rPr lang="en-US" sz="1800" dirty="0">
                <a:hlinkClick r:id="rId2"/>
              </a:rPr>
              <a:t>R1-1611053</a:t>
            </a:r>
            <a:r>
              <a:rPr lang="sv-SE" sz="1800" dirty="0"/>
              <a:t>, ”</a:t>
            </a:r>
            <a:r>
              <a:rPr lang="fr-FR" sz="1800" dirty="0"/>
              <a:t>LS on </a:t>
            </a:r>
            <a:r>
              <a:rPr lang="fr-FR" sz="1800" dirty="0" err="1"/>
              <a:t>FeMTC</a:t>
            </a:r>
            <a:r>
              <a:rPr lang="fr-FR" sz="1800" dirty="0"/>
              <a:t> </a:t>
            </a:r>
            <a:r>
              <a:rPr lang="fr-FR" sz="1800" dirty="0" err="1"/>
              <a:t>VoLTE</a:t>
            </a:r>
            <a:r>
              <a:rPr lang="fr-FR" sz="1800" dirty="0"/>
              <a:t> </a:t>
            </a:r>
            <a:r>
              <a:rPr lang="fr-FR" sz="1800" dirty="0" err="1"/>
              <a:t>enhancements</a:t>
            </a:r>
            <a:r>
              <a:rPr lang="sv-SE" sz="18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53135"/>
          </a:xfrm>
        </p:spPr>
        <p:txBody>
          <a:bodyPr>
            <a:noAutofit/>
          </a:bodyPr>
          <a:lstStyle/>
          <a:p>
            <a:r>
              <a:rPr lang="en-US" sz="1600" b="1" dirty="0"/>
              <a:t>On ‘new number(s) of repetitions for PUSCH’:</a:t>
            </a:r>
          </a:p>
          <a:p>
            <a:pPr lvl="1"/>
            <a:r>
              <a:rPr lang="en-US" sz="1600" dirty="0"/>
              <a:t>Define a new set of repetition factors for PUSCH which overrides the SIB parameter for the maximum number of PUSCH repetitions</a:t>
            </a:r>
          </a:p>
          <a:p>
            <a:pPr lvl="1"/>
            <a:r>
              <a:rPr lang="en-US" sz="1600" dirty="0"/>
              <a:t>At least for the non-SPS case, the new set of repetition factors is {1, 2, 4, 8, </a:t>
            </a:r>
            <a:r>
              <a:rPr lang="en-US" sz="1600" u="sng" dirty="0"/>
              <a:t>12</a:t>
            </a:r>
            <a:r>
              <a:rPr lang="en-US" sz="1600" dirty="0"/>
              <a:t>, 16, </a:t>
            </a:r>
            <a:r>
              <a:rPr lang="en-US" sz="1600" u="sng" dirty="0"/>
              <a:t>24</a:t>
            </a:r>
            <a:r>
              <a:rPr lang="en-US" sz="1600" dirty="0"/>
              <a:t>, 32}</a:t>
            </a:r>
          </a:p>
          <a:p>
            <a:pPr lvl="1"/>
            <a:r>
              <a:rPr lang="en-US" sz="1600" dirty="0"/>
              <a:t>The new set of repetition factors is enabled by a new optional 1-bit RRC configuration parameter</a:t>
            </a:r>
          </a:p>
          <a:p>
            <a:endParaRPr lang="en-US" sz="1600" b="1" dirty="0"/>
          </a:p>
          <a:p>
            <a:r>
              <a:rPr lang="en-US" sz="1600" b="1" dirty="0"/>
              <a:t>On ‘adjusted scheduling relationships between physical channels’</a:t>
            </a:r>
            <a:r>
              <a:rPr lang="sv-SE" sz="1600" b="1" dirty="0"/>
              <a:t>:</a:t>
            </a:r>
          </a:p>
          <a:p>
            <a:pPr lvl="1"/>
            <a:r>
              <a:rPr lang="en-US" sz="1600" dirty="0"/>
              <a:t>Introduce a dynamic timing relationship between PDSCH and HARQ-ACK controlled by the DCI</a:t>
            </a:r>
          </a:p>
          <a:p>
            <a:pPr lvl="2"/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Note 1: This allows multiple PDSCH TBs to be transmitted with or without repetition before switching to UL</a:t>
            </a:r>
          </a:p>
          <a:p>
            <a:pPr lvl="2"/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Note 2: This allows a repeated MPDCCH carrying an UL-DCI to be transmitted between the PDSCH and the HARQ-ACK</a:t>
            </a:r>
          </a:p>
          <a:p>
            <a:pPr lvl="1"/>
            <a:r>
              <a:rPr lang="en-US" sz="1600" dirty="0"/>
              <a:t>The adjusted scheduling relationships are enabled by a new optional 1-bit RRC configuration parameter</a:t>
            </a:r>
          </a:p>
          <a:p>
            <a:endParaRPr lang="en-US" sz="1600" b="1" dirty="0"/>
          </a:p>
          <a:p>
            <a:r>
              <a:rPr lang="en-US" sz="1600" b="1" dirty="0"/>
              <a:t>On ‘SRS coverage enhancement’:</a:t>
            </a:r>
          </a:p>
          <a:p>
            <a:pPr lvl="1"/>
            <a:r>
              <a:rPr lang="en-US" sz="1600" dirty="0"/>
              <a:t>P-SRS can be transmitted on at most 6 </a:t>
            </a:r>
            <a:r>
              <a:rPr lang="en-US" sz="1600" dirty="0" err="1"/>
              <a:t>UpPTS</a:t>
            </a:r>
            <a:r>
              <a:rPr lang="en-US" sz="1600" dirty="0"/>
              <a:t> symbols in the same subframe for the same </a:t>
            </a:r>
            <a:r>
              <a:rPr lang="en-US" sz="1600" dirty="0" err="1"/>
              <a:t>FeMTC</a:t>
            </a:r>
            <a:r>
              <a:rPr lang="en-US" sz="1600" dirty="0"/>
              <a:t> UE</a:t>
            </a:r>
          </a:p>
          <a:p>
            <a:pPr lvl="1"/>
            <a:r>
              <a:rPr lang="en-US" sz="1600" dirty="0"/>
              <a:t>A-SRS can be transmitted on at most 6 </a:t>
            </a:r>
            <a:r>
              <a:rPr lang="en-US" sz="1600" dirty="0" err="1"/>
              <a:t>UpPTS</a:t>
            </a:r>
            <a:r>
              <a:rPr lang="en-US" sz="1600" dirty="0"/>
              <a:t> symbols in the same subframe for the same </a:t>
            </a:r>
            <a:r>
              <a:rPr lang="en-US" sz="1600" dirty="0" err="1"/>
              <a:t>FeMTC</a:t>
            </a:r>
            <a:r>
              <a:rPr lang="en-US" sz="1600" dirty="0"/>
              <a:t> UE</a:t>
            </a:r>
          </a:p>
          <a:p>
            <a:pPr lvl="1"/>
            <a:r>
              <a:rPr lang="en-US" sz="1600" dirty="0"/>
              <a:t>Use similar RRC signaling as introduced for the corresponding functionality in the Rel-14 WI for SRS-based carrier switching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12990</TotalTime>
  <Words>368</Words>
  <Application>Microsoft Office PowerPoint</Application>
  <PresentationFormat>Widescreen</PresentationFormat>
  <Paragraphs>36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VoLTE enhancements for FeMTC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>Johan Bergman</dc:creator>
  <cp:lastModifiedBy>Johan Bergman</cp:lastModifiedBy>
  <cp:revision>1211</cp:revision>
  <dcterms:created xsi:type="dcterms:W3CDTF">2015-04-22T00:12:23Z</dcterms:created>
  <dcterms:modified xsi:type="dcterms:W3CDTF">2016-11-17T20:48:47Z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