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60" r:id="rId2"/>
    <p:sldId id="274" r:id="rId3"/>
    <p:sldId id="272" r:id="rId4"/>
    <p:sldId id="273" r:id="rId5"/>
    <p:sldId id="275" r:id="rId6"/>
    <p:sldId id="276" r:id="rId7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CC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747" autoAdjust="0"/>
    <p:restoredTop sz="94660"/>
  </p:normalViewPr>
  <p:slideViewPr>
    <p:cSldViewPr>
      <p:cViewPr varScale="1">
        <p:scale>
          <a:sx n="93" d="100"/>
          <a:sy n="93" d="100"/>
        </p:scale>
        <p:origin x="-96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64B3A66-B034-40EE-8C6A-3032961FA718}" type="datetimeFigureOut">
              <a:rPr lang="zh-CN" altLang="en-US" smtClean="0"/>
              <a:pPr/>
              <a:t>2016/10/12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CA2D95-EBFB-4BF4-AD31-4CADCE5D95B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859031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CA2D95-EBFB-4BF4-AD31-4CADCE5D95B6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CA2D95-EBFB-4BF4-AD31-4CADCE5D95B6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CA2D95-EBFB-4BF4-AD31-4CADCE5D95B6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 サブタイトルの書式設定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2016/10/12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2016/10/12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2016/10/12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2016/10/12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2016/10/12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2016/10/12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2016/10/12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2016/10/12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2016/10/12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2016/10/12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2016/10/12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pPr/>
              <a:t>2016/10/12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ja-JP" dirty="0" smtClean="0"/>
              <a:t>WF on </a:t>
            </a:r>
            <a:r>
              <a:rPr lang="en-US" altLang="zh-CN" dirty="0" smtClean="0"/>
              <a:t>Fractional RB usage</a:t>
            </a:r>
            <a:endParaRPr lang="ja-JP" altLang="en-US" dirty="0"/>
          </a:p>
        </p:txBody>
      </p:sp>
      <p:sp>
        <p:nvSpPr>
          <p:cNvPr id="5" name="サブタイトル 4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Samsung, ZTE, ZTE Microelectronics, Panasonic, </a:t>
            </a:r>
            <a:r>
              <a:rPr lang="en-US" altLang="zh-CN" dirty="0" smtClean="0"/>
              <a:t>KDDI, </a:t>
            </a:r>
            <a:r>
              <a:rPr lang="en-US" altLang="ko-KR" dirty="0"/>
              <a:t>IITH, IITM, </a:t>
            </a:r>
            <a:r>
              <a:rPr lang="en-US" altLang="ko-KR" dirty="0" err="1"/>
              <a:t>Tejas</a:t>
            </a:r>
            <a:r>
              <a:rPr lang="en-US" altLang="ko-KR" dirty="0"/>
              <a:t> Networks, </a:t>
            </a:r>
            <a:r>
              <a:rPr lang="en-US" altLang="ko-KR" dirty="0" err="1" smtClean="0"/>
              <a:t>CEWiT</a:t>
            </a:r>
            <a:r>
              <a:rPr lang="en-US" altLang="ko-KR" smtClean="0"/>
              <a:t>,</a:t>
            </a:r>
            <a:r>
              <a:rPr lang="en-US" altLang="ko-KR"/>
              <a:t> </a:t>
            </a:r>
            <a:r>
              <a:rPr lang="en-US" altLang="ko-KR" smtClean="0"/>
              <a:t>Nokia</a:t>
            </a:r>
            <a:endParaRPr lang="ja-JP" altLang="en-US" dirty="0"/>
          </a:p>
        </p:txBody>
      </p:sp>
      <p:sp>
        <p:nvSpPr>
          <p:cNvPr id="8" name="Rectangle 3"/>
          <p:cNvSpPr/>
          <p:nvPr/>
        </p:nvSpPr>
        <p:spPr>
          <a:xfrm>
            <a:off x="251520" y="260648"/>
            <a:ext cx="813690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GB" altLang="ko-KR" b="1" dirty="0">
                <a:latin typeface="Times New Roman" pitchFamily="18" charset="0"/>
                <a:cs typeface="Times New Roman" pitchFamily="18" charset="0"/>
              </a:rPr>
              <a:t>3GPP TSG RAN WG1 #</a:t>
            </a:r>
            <a:r>
              <a:rPr lang="en-GB" altLang="ko-KR" b="1" dirty="0" smtClean="0">
                <a:latin typeface="Times New Roman" pitchFamily="18" charset="0"/>
                <a:cs typeface="Times New Roman" pitchFamily="18" charset="0"/>
              </a:rPr>
              <a:t>86b   </a:t>
            </a:r>
            <a:r>
              <a:rPr lang="en-GB" altLang="ko-KR" b="1" dirty="0">
                <a:latin typeface="Times New Roman" pitchFamily="18" charset="0"/>
                <a:cs typeface="Times New Roman" pitchFamily="18" charset="0"/>
              </a:rPr>
              <a:t>			      </a:t>
            </a:r>
            <a:r>
              <a:rPr lang="en-GB" altLang="ko-KR" b="1" dirty="0" smtClean="0">
                <a:latin typeface="Times New Roman" pitchFamily="18" charset="0"/>
                <a:cs typeface="Times New Roman" pitchFamily="18" charset="0"/>
              </a:rPr>
              <a:t>                R1-</a:t>
            </a:r>
            <a:r>
              <a:rPr lang="en-US" altLang="ko-KR" b="1" dirty="0">
                <a:latin typeface="Times New Roman" pitchFamily="18" charset="0"/>
                <a:cs typeface="Times New Roman" pitchFamily="18" charset="0"/>
              </a:rPr>
              <a:t>1610791</a:t>
            </a:r>
            <a:endParaRPr lang="en-US" altLang="zh-CN" b="1" dirty="0">
              <a:latin typeface="Times New Roman" pitchFamily="18" charset="0"/>
              <a:cs typeface="Times New Roman" pitchFamily="18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altLang="zh-CN" b="1" dirty="0" smtClean="0">
                <a:latin typeface="Times New Roman" pitchFamily="18" charset="0"/>
                <a:cs typeface="Times New Roman" pitchFamily="18" charset="0"/>
              </a:rPr>
              <a:t>Lisbon, Portugal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zh-CN" b="1" dirty="0" smtClean="0">
                <a:latin typeface="Times New Roman" pitchFamily="18" charset="0"/>
                <a:cs typeface="Times New Roman" pitchFamily="18" charset="0"/>
              </a:rPr>
              <a:t>10th – 14th October 2016</a:t>
            </a:r>
            <a:endParaRPr lang="en-GB" altLang="ko-KR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4"/>
          <p:cNvSpPr txBox="1">
            <a:spLocks noChangeArrowheads="1"/>
          </p:cNvSpPr>
          <p:nvPr/>
        </p:nvSpPr>
        <p:spPr bwMode="auto">
          <a:xfrm>
            <a:off x="323528" y="1356586"/>
            <a:ext cx="27432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ko-KR" sz="1800" dirty="0"/>
              <a:t>Agenda item: </a:t>
            </a:r>
            <a:r>
              <a:rPr lang="en-US" altLang="ko-KR" sz="1800" dirty="0" smtClean="0"/>
              <a:t>8.1.2.1</a:t>
            </a:r>
            <a:endParaRPr lang="en-US" altLang="ko-KR" sz="1800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ko-KR" sz="1800" dirty="0"/>
              <a:t>Document for decision</a:t>
            </a:r>
            <a:endParaRPr lang="ko-KR" altLang="en-US" sz="1800" dirty="0"/>
          </a:p>
        </p:txBody>
      </p:sp>
    </p:spTree>
    <p:extLst>
      <p:ext uri="{BB962C8B-B14F-4D97-AF65-F5344CB8AC3E}">
        <p14:creationId xmlns:p14="http://schemas.microsoft.com/office/powerpoint/2010/main" val="32784162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Background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 smtClean="0"/>
              <a:t>Agreement in RAN1#86: </a:t>
            </a:r>
            <a:endParaRPr lang="en-US" altLang="ko-KR" dirty="0"/>
          </a:p>
          <a:p>
            <a:pPr lvl="1"/>
            <a:r>
              <a:rPr lang="en-US" altLang="ko-KR" sz="2400" dirty="0"/>
              <a:t>RAN1 should continue study whether/how to support guard-band for inter-</a:t>
            </a:r>
            <a:r>
              <a:rPr lang="en-US" altLang="ko-KR" sz="2400" dirty="0" err="1"/>
              <a:t>subband</a:t>
            </a:r>
            <a:r>
              <a:rPr lang="en-US" altLang="ko-KR" sz="2400" dirty="0"/>
              <a:t> interfering scenarios (e.g., cases 2/3/4) with considerations of the specification/performance impact.</a:t>
            </a:r>
          </a:p>
          <a:p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73007116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Proposal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266700" indent="-174625"/>
            <a:r>
              <a:rPr lang="en-US" sz="2800" dirty="0" smtClean="0"/>
              <a:t>Fractional PRB, i.e. number of subcarriers less than one PRB, can be utilized in NR at least following cases:</a:t>
            </a:r>
          </a:p>
          <a:p>
            <a:pPr lvl="1"/>
            <a:r>
              <a:rPr lang="sv-SE" sz="2400" dirty="0" smtClean="0"/>
              <a:t>Guard-band </a:t>
            </a:r>
            <a:r>
              <a:rPr lang="sv-SE" sz="2400" dirty="0" smtClean="0"/>
              <a:t>between different numerologies</a:t>
            </a:r>
          </a:p>
          <a:p>
            <a:pPr lvl="1"/>
            <a:r>
              <a:rPr lang="en-US" sz="2400" dirty="0" smtClean="0"/>
              <a:t>Edge </a:t>
            </a:r>
            <a:r>
              <a:rPr lang="en-US" sz="2400" dirty="0" smtClean="0"/>
              <a:t>of the system bandwidth</a:t>
            </a:r>
          </a:p>
          <a:p>
            <a:pPr lvl="2"/>
            <a:r>
              <a:rPr lang="en-US" altLang="zh-CN" sz="2000" dirty="0"/>
              <a:t>FFS Puncturing or rate </a:t>
            </a:r>
            <a:r>
              <a:rPr lang="en-US" altLang="zh-CN" sz="2000" dirty="0" smtClean="0"/>
              <a:t>matching</a:t>
            </a:r>
            <a:endParaRPr lang="en-US" sz="2000" dirty="0" smtClean="0"/>
          </a:p>
          <a:p>
            <a:pPr lvl="1"/>
            <a:r>
              <a:rPr lang="en-US" sz="2400" dirty="0" smtClean="0"/>
              <a:t>Co-existence with LTE including NB-</a:t>
            </a:r>
            <a:r>
              <a:rPr lang="en-US" sz="2400" dirty="0" err="1" smtClean="0"/>
              <a:t>IoT</a:t>
            </a:r>
            <a:endParaRPr lang="en-US" sz="2400" dirty="0" smtClean="0"/>
          </a:p>
        </p:txBody>
      </p:sp>
    </p:spTree>
    <p:extLst>
      <p:ext uri="{BB962C8B-B14F-4D97-AF65-F5344CB8AC3E}">
        <p14:creationId xmlns:p14="http://schemas.microsoft.com/office/powerpoint/2010/main" val="188333075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 smtClean="0"/>
              <a:t>Proposal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sz="2800" dirty="0" smtClean="0"/>
              <a:t>Comparison between the options should consider aspects, such as, </a:t>
            </a:r>
          </a:p>
          <a:p>
            <a:pPr lvl="1"/>
            <a:r>
              <a:rPr lang="en-US" altLang="zh-CN" sz="2400" dirty="0" smtClean="0"/>
              <a:t>Impact on scheduling</a:t>
            </a:r>
          </a:p>
          <a:p>
            <a:pPr lvl="1"/>
            <a:r>
              <a:rPr lang="en-US" altLang="zh-CN" sz="2400" dirty="0" smtClean="0"/>
              <a:t>Signaling overhead</a:t>
            </a:r>
          </a:p>
          <a:p>
            <a:pPr lvl="1"/>
            <a:r>
              <a:rPr lang="en-US" altLang="zh-CN" sz="2400" dirty="0" smtClean="0"/>
              <a:t>Impact on other channels / signals</a:t>
            </a:r>
          </a:p>
          <a:p>
            <a:pPr lvl="1"/>
            <a:r>
              <a:rPr lang="en-US" altLang="zh-CN" sz="2400" dirty="0" smtClean="0"/>
              <a:t>Impact on LTE co-existence</a:t>
            </a:r>
          </a:p>
          <a:p>
            <a:pPr lvl="1"/>
            <a:r>
              <a:rPr lang="en-US" altLang="zh-CN" sz="2400" dirty="0" smtClean="0"/>
              <a:t>Other </a:t>
            </a:r>
            <a:r>
              <a:rPr lang="en-US" altLang="zh-CN" sz="2400" dirty="0" smtClean="0"/>
              <a:t>aspects are not </a:t>
            </a:r>
            <a:r>
              <a:rPr lang="en-US" altLang="zh-CN" sz="2400" dirty="0" smtClean="0"/>
              <a:t>precluded</a:t>
            </a:r>
          </a:p>
          <a:p>
            <a:pPr lvl="1"/>
            <a:endParaRPr lang="en-US" altLang="zh-CN" sz="2400" dirty="0" smtClean="0"/>
          </a:p>
          <a:p>
            <a:pPr lvl="0"/>
            <a:endParaRPr lang="ja-JP" altLang="ja-JP" sz="2400" dirty="0" smtClean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5358161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Appendix (1/2)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ko-KR" sz="2400" dirty="0"/>
              <a:t>Implementation based methods (</a:t>
            </a:r>
            <a:r>
              <a:rPr lang="en-US" altLang="ko-KR" sz="2400" dirty="0" err="1"/>
              <a:t>e.g</a:t>
            </a:r>
            <a:r>
              <a:rPr lang="en-US" altLang="ko-KR" sz="2400" dirty="0"/>
              <a:t>, </a:t>
            </a:r>
            <a:r>
              <a:rPr lang="en-US" altLang="ko-KR" sz="2400" dirty="0" err="1"/>
              <a:t>gNB</a:t>
            </a:r>
            <a:r>
              <a:rPr lang="en-US" altLang="ko-KR" sz="2400" dirty="0"/>
              <a:t> scheduling</a:t>
            </a:r>
            <a:r>
              <a:rPr lang="en-US" altLang="ko-KR" sz="2400" dirty="0" smtClean="0"/>
              <a:t>)</a:t>
            </a:r>
          </a:p>
          <a:p>
            <a:endParaRPr lang="en-US" altLang="ko-KR" sz="2400" dirty="0"/>
          </a:p>
          <a:p>
            <a:endParaRPr lang="en-US" altLang="ko-KR" sz="2400" dirty="0" smtClean="0"/>
          </a:p>
          <a:p>
            <a:endParaRPr lang="en-US" altLang="ko-KR" sz="2400" dirty="0"/>
          </a:p>
          <a:p>
            <a:endParaRPr lang="en-US" altLang="ko-KR" sz="2400" dirty="0" smtClean="0"/>
          </a:p>
          <a:p>
            <a:r>
              <a:rPr lang="en-US" altLang="ko-KR" sz="2400" dirty="0" smtClean="0"/>
              <a:t>Fractional RB guard-band</a:t>
            </a:r>
          </a:p>
          <a:p>
            <a:endParaRPr lang="en-US" altLang="ko-KR" sz="2400" dirty="0" smtClean="0"/>
          </a:p>
          <a:p>
            <a:endParaRPr lang="en-US" altLang="ko-KR" sz="2400" dirty="0"/>
          </a:p>
          <a:p>
            <a:endParaRPr lang="en-US" altLang="ko-KR" sz="2400" dirty="0" smtClean="0"/>
          </a:p>
          <a:p>
            <a:endParaRPr lang="en-US" altLang="ko-KR" sz="2400" dirty="0"/>
          </a:p>
          <a:p>
            <a:endParaRPr lang="en-US" altLang="ko-KR" sz="2400" dirty="0" smtClean="0"/>
          </a:p>
          <a:p>
            <a:endParaRPr lang="ko-KR" altLang="en-US" sz="2400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88" y="2300326"/>
            <a:ext cx="5335837" cy="9577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201066"/>
            <a:ext cx="3043802" cy="10836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4509120"/>
            <a:ext cx="6480720" cy="13334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0844030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Appendix (2/2)</a:t>
            </a:r>
            <a:endParaRPr lang="ko-KR" alt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97471" y="1525762"/>
            <a:ext cx="6301333" cy="4341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직사각형 3"/>
          <p:cNvSpPr/>
          <p:nvPr/>
        </p:nvSpPr>
        <p:spPr>
          <a:xfrm>
            <a:off x="504871" y="5901630"/>
            <a:ext cx="8099577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ko-KR" b="1" dirty="0"/>
              <a:t>Observation </a:t>
            </a:r>
            <a:r>
              <a:rPr lang="en-US" altLang="ko-KR" b="1" dirty="0" smtClean="0"/>
              <a:t>: </a:t>
            </a:r>
            <a:r>
              <a:rPr lang="en-US" altLang="ko-KR" dirty="0" smtClean="0"/>
              <a:t>Fractional </a:t>
            </a:r>
            <a:r>
              <a:rPr lang="en-US" altLang="ko-KR" dirty="0"/>
              <a:t>RB guard-band provides better resource utilization than 1RB guard-band when the number of interfering sub-bands increases. </a:t>
            </a:r>
            <a:endParaRPr lang="ko-KR" altLang="en-US" dirty="0"/>
          </a:p>
        </p:txBody>
      </p:sp>
      <p:sp>
        <p:nvSpPr>
          <p:cNvPr id="5" name="직사각형 4"/>
          <p:cNvSpPr/>
          <p:nvPr/>
        </p:nvSpPr>
        <p:spPr>
          <a:xfrm>
            <a:off x="504871" y="1174964"/>
            <a:ext cx="13163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dirty="0"/>
              <a:t>R1-1609035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258838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7031</TotalTime>
  <Words>188</Words>
  <Application>Microsoft Office PowerPoint</Application>
  <PresentationFormat>화면 슬라이드 쇼(4:3)</PresentationFormat>
  <Paragraphs>41</Paragraphs>
  <Slides>6</Slides>
  <Notes>3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6</vt:i4>
      </vt:variant>
    </vt:vector>
  </HeadingPairs>
  <TitlesOfParts>
    <vt:vector size="7" baseType="lpstr">
      <vt:lpstr>Office テーマ</vt:lpstr>
      <vt:lpstr>WF on Fractional RB usage</vt:lpstr>
      <vt:lpstr>Background</vt:lpstr>
      <vt:lpstr>Proposal</vt:lpstr>
      <vt:lpstr>Proposal</vt:lpstr>
      <vt:lpstr>Appendix (1/2)</vt:lpstr>
      <vt:lpstr>Appendix (2/2)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5139473</dc:creator>
  <cp:lastModifiedBy>Yeohun</cp:lastModifiedBy>
  <cp:revision>253</cp:revision>
  <dcterms:created xsi:type="dcterms:W3CDTF">2014-09-26T23:14:47Z</dcterms:created>
  <dcterms:modified xsi:type="dcterms:W3CDTF">2016-10-12T10:03:29Z</dcterms:modified>
</cp:coreProperties>
</file>