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3" r:id="rId2"/>
    <p:sldId id="33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E2F0"/>
    <a:srgbClr val="66FFFF"/>
    <a:srgbClr val="7BD8EB"/>
    <a:srgbClr val="33CC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270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 userDrawn="1"/>
        </p:nvSpPr>
        <p:spPr>
          <a:xfrm>
            <a:off x="0" y="4"/>
            <a:ext cx="12192000" cy="6857996"/>
          </a:xfrm>
          <a:prstGeom prst="rect">
            <a:avLst/>
          </a:prstGeom>
          <a:gradFill flip="none" rotWithShape="1">
            <a:gsLst>
              <a:gs pos="0">
                <a:srgbClr val="044EA2">
                  <a:shade val="30000"/>
                  <a:satMod val="115000"/>
                </a:srgbClr>
              </a:gs>
              <a:gs pos="50000">
                <a:srgbClr val="044EA2">
                  <a:shade val="67500"/>
                  <a:satMod val="115000"/>
                </a:srgbClr>
              </a:gs>
              <a:gs pos="100000">
                <a:srgbClr val="044EA2">
                  <a:shade val="100000"/>
                  <a:satMod val="115000"/>
                </a:srgbClr>
              </a:gs>
            </a:gsLst>
            <a:lin ang="18900000" scaled="1"/>
            <a:tileRect/>
          </a:gradFill>
          <a:ln w="12700" cap="flat" cmpd="sng" algn="ctr">
            <a:solidFill>
              <a:srgbClr val="044EA2">
                <a:shade val="50000"/>
              </a:srgbClr>
            </a:solidFill>
            <a:prstDash val="solid"/>
            <a:miter lim="800000"/>
          </a:ln>
          <a:effectLst/>
        </p:spPr>
        <p:txBody>
          <a:bodyPr lIns="84853" tIns="42427" rIns="84853" bIns="42427" rtlCol="0" anchor="ctr"/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91482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55" indent="0">
              <a:buNone/>
              <a:defRPr sz="2800"/>
            </a:lvl2pPr>
            <a:lvl3pPr marL="914309" indent="0">
              <a:buNone/>
              <a:defRPr sz="2400"/>
            </a:lvl3pPr>
            <a:lvl4pPr marL="1371464" indent="0">
              <a:buNone/>
              <a:defRPr sz="2000"/>
            </a:lvl4pPr>
            <a:lvl5pPr marL="1828618" indent="0">
              <a:buNone/>
              <a:defRPr sz="2000"/>
            </a:lvl5pPr>
            <a:lvl6pPr marL="2285774" indent="0">
              <a:buNone/>
              <a:defRPr sz="2000"/>
            </a:lvl6pPr>
            <a:lvl7pPr marL="2742926" indent="0">
              <a:buNone/>
              <a:defRPr sz="2000"/>
            </a:lvl7pPr>
            <a:lvl8pPr marL="3200080" indent="0">
              <a:buNone/>
              <a:defRPr sz="2000"/>
            </a:lvl8pPr>
            <a:lvl9pPr marL="3657235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5" indent="0">
              <a:buNone/>
              <a:defRPr sz="1400"/>
            </a:lvl2pPr>
            <a:lvl3pPr marL="914309" indent="0">
              <a:buNone/>
              <a:defRPr sz="1200"/>
            </a:lvl3pPr>
            <a:lvl4pPr marL="1371464" indent="0">
              <a:buNone/>
              <a:defRPr sz="1000"/>
            </a:lvl4pPr>
            <a:lvl5pPr marL="1828618" indent="0">
              <a:buNone/>
              <a:defRPr sz="1000"/>
            </a:lvl5pPr>
            <a:lvl6pPr marL="2285774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5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159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1248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021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1306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hasCustomPrompt="1"/>
          </p:nvPr>
        </p:nvSpPr>
        <p:spPr>
          <a:xfrm>
            <a:off x="338669" y="203203"/>
            <a:ext cx="11514667" cy="493183"/>
          </a:xfrm>
        </p:spPr>
        <p:txBody>
          <a:bodyPr>
            <a:noAutofit/>
          </a:bodyPr>
          <a:lstStyle>
            <a:lvl1pPr>
              <a:defRPr sz="3200" b="1">
                <a:latin typeface="+mn-lt"/>
              </a:defRPr>
            </a:lvl1pPr>
          </a:lstStyle>
          <a:p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 hasCustomPrompt="1"/>
          </p:nvPr>
        </p:nvSpPr>
        <p:spPr>
          <a:xfrm>
            <a:off x="338669" y="896815"/>
            <a:ext cx="11514667" cy="5521409"/>
          </a:xfrm>
        </p:spPr>
        <p:txBody>
          <a:bodyPr/>
          <a:lstStyle>
            <a:lvl1pPr marL="268261" indent="-268261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Verdana" panose="020B0604030504040204" pitchFamily="34" charset="0"/>
              <a:buChar char="◊"/>
              <a:defRPr sz="1800" baseline="0"/>
            </a:lvl1pPr>
            <a:lvl2pPr marL="626999" indent="-271436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Symbol" panose="05050102010706020507" pitchFamily="18" charset="2"/>
              <a:buChar char=""/>
              <a:defRPr sz="1600" baseline="0"/>
            </a:lvl2pPr>
            <a:lvl3pPr marL="896850" indent="-177784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§"/>
              <a:defRPr sz="1400" baseline="0"/>
            </a:lvl3pPr>
            <a:lvl4pPr marL="1165110" indent="-177784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tabLst>
                <a:tab pos="1165110" algn="l"/>
              </a:tabLst>
              <a:defRPr sz="1400" baseline="0"/>
            </a:lvl4pPr>
          </a:lstStyle>
          <a:p>
            <a:pPr lvl="0"/>
            <a:r>
              <a:rPr lang="en-US" altLang="ko-KR" dirty="0"/>
              <a:t>Text level 1</a:t>
            </a:r>
          </a:p>
          <a:p>
            <a:pPr lvl="1"/>
            <a:r>
              <a:rPr lang="en-US" altLang="ko-KR" dirty="0"/>
              <a:t>Text level 2</a:t>
            </a:r>
          </a:p>
          <a:p>
            <a:pPr lvl="2"/>
            <a:r>
              <a:rPr lang="en-US" altLang="ko-KR" dirty="0"/>
              <a:t>Text level 3</a:t>
            </a:r>
          </a:p>
          <a:p>
            <a:pPr lvl="3"/>
            <a:r>
              <a:rPr lang="en-US" altLang="ko-KR" dirty="0"/>
              <a:t>Text level 4</a:t>
            </a:r>
            <a:endParaRPr lang="ko-KR" altLang="en-US" dirty="0"/>
          </a:p>
        </p:txBody>
      </p:sp>
      <p:sp>
        <p:nvSpPr>
          <p:cNvPr id="9" name="직사각형 8"/>
          <p:cNvSpPr/>
          <p:nvPr userDrawn="1"/>
        </p:nvSpPr>
        <p:spPr>
          <a:xfrm>
            <a:off x="1" y="733456"/>
            <a:ext cx="10692000" cy="54000"/>
          </a:xfrm>
          <a:prstGeom prst="rect">
            <a:avLst/>
          </a:prstGeom>
          <a:gradFill flip="none" rotWithShape="1">
            <a:gsLst>
              <a:gs pos="0">
                <a:srgbClr val="044EA2"/>
              </a:gs>
              <a:gs pos="50000">
                <a:srgbClr val="044EA2">
                  <a:shade val="67500"/>
                  <a:satMod val="115000"/>
                  <a:lumMod val="96000"/>
                  <a:lumOff val="4000"/>
                </a:srgbClr>
              </a:gs>
              <a:gs pos="100000">
                <a:srgbClr val="044EA2">
                  <a:shade val="100000"/>
                  <a:satMod val="115000"/>
                  <a:lumMod val="90000"/>
                  <a:lumOff val="10000"/>
                </a:srgbClr>
              </a:gs>
            </a:gsLst>
            <a:lin ang="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84853" tIns="42427" rIns="84853" bIns="424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  <p:sp>
        <p:nvSpPr>
          <p:cNvPr id="16" name="직사각형 15"/>
          <p:cNvSpPr/>
          <p:nvPr userDrawn="1"/>
        </p:nvSpPr>
        <p:spPr>
          <a:xfrm>
            <a:off x="6" y="6618652"/>
            <a:ext cx="12191999" cy="241947"/>
          </a:xfrm>
          <a:prstGeom prst="rect">
            <a:avLst/>
          </a:prstGeom>
          <a:gradFill flip="none" rotWithShape="1">
            <a:gsLst>
              <a:gs pos="0">
                <a:srgbClr val="044EA2">
                  <a:shade val="30000"/>
                  <a:satMod val="115000"/>
                </a:srgbClr>
              </a:gs>
              <a:gs pos="50000">
                <a:srgbClr val="044EA2">
                  <a:shade val="67500"/>
                  <a:satMod val="115000"/>
                </a:srgbClr>
              </a:gs>
              <a:gs pos="100000">
                <a:srgbClr val="044EA2">
                  <a:shade val="100000"/>
                  <a:satMod val="115000"/>
                </a:srgbClr>
              </a:gs>
            </a:gsLst>
            <a:lin ang="1890000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lIns="84853" tIns="42427" rIns="84853" bIns="42427" rtlCol="0" anchor="ctr"/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  <p:pic>
        <p:nvPicPr>
          <p:cNvPr id="17" name="Picture 2" descr="I:\YISSUE\삼성\그래픽 모티브\아이콘\브랜딩4-1(아이콘)-13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66397" r="22935" b="11672"/>
          <a:stretch/>
        </p:blipFill>
        <p:spPr bwMode="auto">
          <a:xfrm>
            <a:off x="10897973" y="6486755"/>
            <a:ext cx="1295625" cy="373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I:\YISSUE\삼성\그래픽 모티브\아이콘\브랜딩4-1(아이콘)-13.pn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51595" r="42041" b="26474"/>
          <a:stretch/>
        </p:blipFill>
        <p:spPr bwMode="auto">
          <a:xfrm flipH="1">
            <a:off x="4" y="6486764"/>
            <a:ext cx="974389" cy="373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그림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9647" y="568893"/>
            <a:ext cx="1427813" cy="379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722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1" y="1709746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1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5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0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4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6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77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9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0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2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123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885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4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4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64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495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46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5" indent="0">
              <a:buNone/>
              <a:defRPr sz="1400"/>
            </a:lvl2pPr>
            <a:lvl3pPr marL="914309" indent="0">
              <a:buNone/>
              <a:defRPr sz="1200"/>
            </a:lvl3pPr>
            <a:lvl4pPr marL="1371464" indent="0">
              <a:buNone/>
              <a:defRPr sz="1000"/>
            </a:lvl4pPr>
            <a:lvl5pPr marL="1828618" indent="0">
              <a:buNone/>
              <a:defRPr sz="1000"/>
            </a:lvl5pPr>
            <a:lvl6pPr marL="2285774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5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517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25298-F688-4150-B34C-CD8101999BC3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571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309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78" indent="-228578" algn="l" defTabSz="9143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3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86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40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95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49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0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8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1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9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8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6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3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GTW Schedule for Week 1 (Jan 17</a:t>
            </a:r>
            <a:r>
              <a:rPr lang="en-US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~ Jan 21</a:t>
            </a:r>
            <a:r>
              <a:rPr lang="en-US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1397295" y="99620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Monday</a:t>
            </a:r>
          </a:p>
        </p:txBody>
      </p:sp>
      <p:sp>
        <p:nvSpPr>
          <p:cNvPr id="18" name="직사각형 17"/>
          <p:cNvSpPr/>
          <p:nvPr/>
        </p:nvSpPr>
        <p:spPr>
          <a:xfrm>
            <a:off x="3485500" y="99620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Tuesday</a:t>
            </a:r>
          </a:p>
        </p:txBody>
      </p:sp>
      <p:sp>
        <p:nvSpPr>
          <p:cNvPr id="19" name="직사각형 18"/>
          <p:cNvSpPr/>
          <p:nvPr/>
        </p:nvSpPr>
        <p:spPr>
          <a:xfrm>
            <a:off x="5573705" y="99439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Wednesday</a:t>
            </a:r>
          </a:p>
        </p:txBody>
      </p:sp>
      <p:sp>
        <p:nvSpPr>
          <p:cNvPr id="20" name="직사각형 19"/>
          <p:cNvSpPr/>
          <p:nvPr/>
        </p:nvSpPr>
        <p:spPr>
          <a:xfrm>
            <a:off x="7661910" y="99439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Thursday</a:t>
            </a:r>
          </a:p>
        </p:txBody>
      </p:sp>
      <p:sp>
        <p:nvSpPr>
          <p:cNvPr id="21" name="직사각형 20"/>
          <p:cNvSpPr/>
          <p:nvPr/>
        </p:nvSpPr>
        <p:spPr>
          <a:xfrm>
            <a:off x="9750115" y="993488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Friday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323164" y="1386481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401190" y="1383027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499125" y="1384869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577151" y="1380313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9678775" y="1384685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04:00 ~ 07:00</a:t>
            </a:r>
          </a:p>
        </p:txBody>
      </p:sp>
      <p:grpSp>
        <p:nvGrpSpPr>
          <p:cNvPr id="5" name="그룹 4"/>
          <p:cNvGrpSpPr/>
          <p:nvPr/>
        </p:nvGrpSpPr>
        <p:grpSpPr>
          <a:xfrm>
            <a:off x="338669" y="1721794"/>
            <a:ext cx="11514667" cy="3163240"/>
            <a:chOff x="338669" y="1721794"/>
            <a:chExt cx="11514667" cy="3163240"/>
          </a:xfrm>
        </p:grpSpPr>
        <p:cxnSp>
          <p:nvCxnSpPr>
            <p:cNvPr id="22" name="직선 연결선 21"/>
            <p:cNvCxnSpPr/>
            <p:nvPr/>
          </p:nvCxnSpPr>
          <p:spPr>
            <a:xfrm>
              <a:off x="338669" y="172179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직선 연결선 25"/>
            <p:cNvCxnSpPr/>
            <p:nvPr/>
          </p:nvCxnSpPr>
          <p:spPr>
            <a:xfrm>
              <a:off x="338669" y="3301643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직선 연결선 26"/>
            <p:cNvCxnSpPr/>
            <p:nvPr/>
          </p:nvCxnSpPr>
          <p:spPr>
            <a:xfrm>
              <a:off x="338669" y="488503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TextBox 34"/>
          <p:cNvSpPr txBox="1"/>
          <p:nvPr/>
        </p:nvSpPr>
        <p:spPr>
          <a:xfrm>
            <a:off x="508364" y="1789517"/>
            <a:ext cx="755558" cy="1451184"/>
          </a:xfrm>
          <a:prstGeom prst="rect">
            <a:avLst/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GTW1</a:t>
            </a:r>
          </a:p>
        </p:txBody>
      </p:sp>
      <p:sp>
        <p:nvSpPr>
          <p:cNvPr id="4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1797027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eURLLC</a:t>
            </a:r>
            <a:r>
              <a:rPr lang="en-US" altLang="ja-JP" sz="1400" b="1" dirty="0"/>
              <a:t>: 90 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90 min</a:t>
            </a:r>
          </a:p>
        </p:txBody>
      </p:sp>
      <p:sp>
        <p:nvSpPr>
          <p:cNvPr id="4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90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eURLLC</a:t>
            </a:r>
            <a:r>
              <a:rPr lang="en-US" altLang="ja-JP" sz="1400" b="1" dirty="0"/>
              <a:t>: 90 min</a:t>
            </a:r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1793485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eURLLC</a:t>
            </a:r>
            <a:r>
              <a:rPr lang="en-US" altLang="ja-JP" sz="1400" b="1" dirty="0"/>
              <a:t>: 90 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90 min</a:t>
            </a:r>
          </a:p>
        </p:txBody>
      </p:sp>
      <p:sp>
        <p:nvSpPr>
          <p:cNvPr id="4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1794456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90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eURLLC</a:t>
            </a:r>
            <a:r>
              <a:rPr lang="en-US" altLang="ja-JP" sz="1400" b="1" dirty="0"/>
              <a:t>: 90 min</a:t>
            </a:r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eURLLC</a:t>
            </a:r>
            <a:r>
              <a:rPr lang="en-US" altLang="ja-JP" sz="1400" b="1" dirty="0"/>
              <a:t>: 90 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90 min</a:t>
            </a:r>
          </a:p>
        </p:txBody>
      </p:sp>
      <p:sp>
        <p:nvSpPr>
          <p:cNvPr id="46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3373565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 marL="285750" indent="-285750">
              <a:spcBef>
                <a:spcPct val="0"/>
              </a:spcBef>
              <a:buClrTx/>
            </a:pPr>
            <a:r>
              <a:rPr lang="en-US" altLang="ja-JP" sz="1400" b="1" dirty="0"/>
              <a:t>SL: 60min</a:t>
            </a:r>
          </a:p>
          <a:p>
            <a:pPr marL="285750" indent="-285750">
              <a:spcBef>
                <a:spcPct val="0"/>
              </a:spcBef>
              <a:buClrTx/>
            </a:pPr>
            <a:r>
              <a:rPr lang="en-US" altLang="ja-JP" sz="1400" b="1" dirty="0" err="1"/>
              <a:t>PowSav</a:t>
            </a:r>
            <a:r>
              <a:rPr lang="en-US" altLang="ja-JP" sz="1400" b="1" dirty="0"/>
              <a:t>: 60min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Power Saving: 60 min</a:t>
            </a:r>
          </a:p>
        </p:txBody>
      </p:sp>
      <p:sp>
        <p:nvSpPr>
          <p:cNvPr id="47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 marL="285750" indent="-285750">
              <a:spcBef>
                <a:spcPct val="0"/>
              </a:spcBef>
              <a:buClrTx/>
            </a:pPr>
            <a:r>
              <a:rPr lang="en-US" altLang="ja-JP" sz="1400" b="1" dirty="0"/>
              <a:t>URLLC: 40min</a:t>
            </a:r>
          </a:p>
          <a:p>
            <a:pPr marL="285750" indent="-285750">
              <a:spcBef>
                <a:spcPct val="0"/>
              </a:spcBef>
              <a:buClrTx/>
            </a:pPr>
            <a:r>
              <a:rPr lang="en-US" altLang="ja-JP" sz="1400" b="1" dirty="0" err="1"/>
              <a:t>CovEnh</a:t>
            </a:r>
            <a:r>
              <a:rPr lang="en-US" altLang="ja-JP" sz="1400" b="1" dirty="0"/>
              <a:t>: 40min</a:t>
            </a:r>
          </a:p>
          <a:p>
            <a:pPr marL="285750" indent="-285750">
              <a:spcBef>
                <a:spcPct val="0"/>
              </a:spcBef>
              <a:buClrTx/>
            </a:pPr>
            <a:r>
              <a:rPr lang="en-US" altLang="ja-JP" sz="1400" b="1" dirty="0"/>
              <a:t>MBS: 40min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Coverage </a:t>
            </a:r>
            <a:r>
              <a:rPr lang="en-US" altLang="ja-JP" sz="1400" b="1" dirty="0" err="1"/>
              <a:t>Enh</a:t>
            </a:r>
            <a:r>
              <a:rPr lang="en-US" altLang="ja-JP" sz="1400" b="1" dirty="0"/>
              <a:t>: 60 min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3370023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 marL="285750" indent="-285750">
              <a:spcBef>
                <a:spcPct val="0"/>
              </a:spcBef>
              <a:buClrTx/>
            </a:pPr>
            <a:r>
              <a:rPr lang="en-US" altLang="ja-JP" sz="1400" b="1" dirty="0"/>
              <a:t>SL:</a:t>
            </a:r>
            <a:r>
              <a:rPr lang="ja-JP" altLang="en-US" sz="1400" b="1" dirty="0"/>
              <a:t> </a:t>
            </a:r>
            <a:r>
              <a:rPr lang="en-US" altLang="ja-JP" sz="1400" b="1" dirty="0"/>
              <a:t>80min</a:t>
            </a:r>
          </a:p>
          <a:p>
            <a:pPr marL="285750" indent="-285750">
              <a:spcBef>
                <a:spcPct val="0"/>
              </a:spcBef>
              <a:buClrTx/>
            </a:pPr>
            <a:r>
              <a:rPr lang="en-US" altLang="ja-JP" sz="1400" b="1" dirty="0" err="1"/>
              <a:t>PowSav</a:t>
            </a:r>
            <a:r>
              <a:rPr lang="en-US" altLang="ja-JP" sz="1400" b="1" dirty="0"/>
              <a:t>: 40min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Power Saving: 60 min</a:t>
            </a: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3370994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 marL="285750" indent="-285750">
              <a:spcBef>
                <a:spcPct val="0"/>
              </a:spcBef>
              <a:buClrTx/>
            </a:pPr>
            <a:r>
              <a:rPr lang="en-US" altLang="ja-JP" sz="1400" b="1" dirty="0">
                <a:highlight>
                  <a:srgbClr val="FFFF00"/>
                </a:highlight>
              </a:rPr>
              <a:t>Shinya: TBD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Coverage </a:t>
            </a:r>
            <a:r>
              <a:rPr lang="en-US" altLang="ja-JP" sz="1400" b="1" dirty="0" err="1"/>
              <a:t>Enh</a:t>
            </a:r>
            <a:r>
              <a:rPr lang="en-US" altLang="ja-JP" sz="1400" b="1" dirty="0"/>
              <a:t>: 60 min</a:t>
            </a:r>
          </a:p>
        </p:txBody>
      </p:sp>
      <p:sp>
        <p:nvSpPr>
          <p:cNvPr id="5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 marL="285750" indent="-285750">
              <a:spcBef>
                <a:spcPct val="0"/>
              </a:spcBef>
              <a:buClrTx/>
            </a:pPr>
            <a:r>
              <a:rPr lang="en-US" altLang="ja-JP" sz="1400" b="1" dirty="0">
                <a:highlight>
                  <a:srgbClr val="FFFF00"/>
                </a:highlight>
              </a:rPr>
              <a:t>Shinya: TBD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Power Saving: 60 min</a:t>
            </a:r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5681" y="4949640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60GHz: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  <a:p>
            <a:pPr marL="285750" indent="-285750">
              <a:spcBef>
                <a:spcPct val="0"/>
              </a:spcBef>
              <a:buClrTx/>
            </a:pPr>
            <a:r>
              <a:rPr lang="en-US" altLang="ja-JP" sz="1400" b="1" dirty="0"/>
              <a:t>60GHz: 60min</a:t>
            </a:r>
          </a:p>
          <a:p>
            <a:pPr marL="285750" indent="-285750">
              <a:spcBef>
                <a:spcPct val="0"/>
              </a:spcBef>
              <a:buClrTx/>
            </a:pPr>
            <a:r>
              <a:rPr lang="en-US" altLang="ja-JP" sz="1400" b="1" dirty="0" err="1"/>
              <a:t>FeMIMO</a:t>
            </a:r>
            <a:r>
              <a:rPr lang="en-US" altLang="ja-JP" sz="1400" b="1" dirty="0"/>
              <a:t>: 60min</a:t>
            </a:r>
          </a:p>
          <a:p>
            <a:pPr marL="285750" indent="-285750">
              <a:spcBef>
                <a:spcPct val="0"/>
              </a:spcBef>
              <a:buClrTx/>
            </a:pPr>
            <a:endParaRPr lang="en-US" altLang="ja-JP" sz="1400" b="1" dirty="0"/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8570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MBS: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  <a:p>
            <a:pPr marL="285750" indent="-285750">
              <a:spcBef>
                <a:spcPct val="0"/>
              </a:spcBef>
              <a:buClrTx/>
            </a:pPr>
            <a:r>
              <a:rPr lang="en-US" altLang="ja-JP" sz="1400" b="1" dirty="0" err="1"/>
              <a:t>FeMIMO</a:t>
            </a:r>
            <a:r>
              <a:rPr lang="en-US" altLang="ja-JP" sz="1400" b="1" dirty="0"/>
              <a:t>: 60min</a:t>
            </a:r>
          </a:p>
          <a:p>
            <a:pPr marL="285750" indent="-285750">
              <a:spcBef>
                <a:spcPct val="0"/>
              </a:spcBef>
              <a:buClrTx/>
            </a:pPr>
            <a:r>
              <a:rPr lang="en-US" altLang="ja-JP" sz="1400" b="1" dirty="0" err="1"/>
              <a:t>ePos</a:t>
            </a:r>
            <a:r>
              <a:rPr lang="en-US" altLang="ja-JP" sz="1400" b="1" dirty="0"/>
              <a:t>: 60min</a:t>
            </a:r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5827" y="4946097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60GHz: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  <a:p>
            <a:pPr marL="285750" indent="-285750">
              <a:spcBef>
                <a:spcPct val="0"/>
              </a:spcBef>
              <a:buClrTx/>
            </a:pPr>
            <a:r>
              <a:rPr lang="en-US" altLang="ja-JP" sz="1400" b="1" dirty="0"/>
              <a:t>Ralf </a:t>
            </a:r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8716" y="4947069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MBS: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  <a:p>
            <a:pPr marL="285750" indent="-285750">
              <a:spcBef>
                <a:spcPct val="0"/>
              </a:spcBef>
              <a:buClrTx/>
            </a:pPr>
            <a:r>
              <a:rPr lang="en-US" altLang="ja-JP" sz="1400" b="1" dirty="0"/>
              <a:t>Ralf</a:t>
            </a:r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6654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60GHz: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  <a:p>
            <a:pPr marL="285750" indent="-285750">
              <a:spcBef>
                <a:spcPct val="0"/>
              </a:spcBef>
              <a:buClrTx/>
            </a:pPr>
            <a:r>
              <a:rPr lang="en-US" altLang="ja-JP" sz="1400" b="1" dirty="0"/>
              <a:t>Ralf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14117" y="3369567"/>
            <a:ext cx="755558" cy="1451184"/>
          </a:xfrm>
          <a:prstGeom prst="rect">
            <a:avLst/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GTW2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11245" y="4949616"/>
            <a:ext cx="755558" cy="145118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GTW3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761586" y="6355405"/>
            <a:ext cx="6923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Note: Detailed schedules for UE features will be provided in advance by Ralf &amp; Shinya in their session folders</a:t>
            </a:r>
          </a:p>
        </p:txBody>
      </p:sp>
    </p:spTree>
    <p:extLst>
      <p:ext uri="{BB962C8B-B14F-4D97-AF65-F5344CB8AC3E}">
        <p14:creationId xmlns:p14="http://schemas.microsoft.com/office/powerpoint/2010/main" val="563957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GTW Schedule for Week 2 (Jan 24</a:t>
            </a:r>
            <a:r>
              <a:rPr lang="en-US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~ Jan 25</a:t>
            </a:r>
            <a:r>
              <a:rPr lang="en-US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grpSp>
        <p:nvGrpSpPr>
          <p:cNvPr id="5" name="그룹 4"/>
          <p:cNvGrpSpPr/>
          <p:nvPr/>
        </p:nvGrpSpPr>
        <p:grpSpPr>
          <a:xfrm>
            <a:off x="338669" y="1721794"/>
            <a:ext cx="11514667" cy="3163240"/>
            <a:chOff x="338669" y="1721794"/>
            <a:chExt cx="11514667" cy="3163240"/>
          </a:xfrm>
        </p:grpSpPr>
        <p:cxnSp>
          <p:nvCxnSpPr>
            <p:cNvPr id="22" name="직선 연결선 21"/>
            <p:cNvCxnSpPr/>
            <p:nvPr/>
          </p:nvCxnSpPr>
          <p:spPr>
            <a:xfrm>
              <a:off x="338669" y="172179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직선 연결선 25"/>
            <p:cNvCxnSpPr/>
            <p:nvPr/>
          </p:nvCxnSpPr>
          <p:spPr>
            <a:xfrm>
              <a:off x="338669" y="3301643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직선 연결선 26"/>
            <p:cNvCxnSpPr/>
            <p:nvPr/>
          </p:nvCxnSpPr>
          <p:spPr>
            <a:xfrm>
              <a:off x="338669" y="488503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TextBox 34"/>
          <p:cNvSpPr txBox="1"/>
          <p:nvPr/>
        </p:nvSpPr>
        <p:spPr>
          <a:xfrm>
            <a:off x="508364" y="1789517"/>
            <a:ext cx="755558" cy="1451184"/>
          </a:xfrm>
          <a:prstGeom prst="rect">
            <a:avLst/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GTW1</a:t>
            </a:r>
          </a:p>
        </p:txBody>
      </p:sp>
      <p:sp>
        <p:nvSpPr>
          <p:cNvPr id="4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1797027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1793485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4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1794456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46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3373565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7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3370023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>
              <a:solidFill>
                <a:srgbClr val="FF0000"/>
              </a:solidFill>
            </a:endParaRP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3370994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5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5681" y="4949640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8570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  <a:endParaRPr lang="en-US" altLang="ja-JP" sz="1400" b="1" dirty="0">
              <a:solidFill>
                <a:srgbClr val="FF0000"/>
              </a:solidFill>
            </a:endParaRPr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5827" y="4946097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8716" y="4947069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>
              <a:solidFill>
                <a:srgbClr val="FF0000"/>
              </a:solidFill>
            </a:endParaRPr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6654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14117" y="3369567"/>
            <a:ext cx="755558" cy="1451184"/>
          </a:xfrm>
          <a:prstGeom prst="rect">
            <a:avLst/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GTW2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11245" y="4949616"/>
            <a:ext cx="755558" cy="145118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GTW3</a:t>
            </a:r>
          </a:p>
        </p:txBody>
      </p:sp>
      <p:sp>
        <p:nvSpPr>
          <p:cNvPr id="63" name="직사각형 62"/>
          <p:cNvSpPr/>
          <p:nvPr/>
        </p:nvSpPr>
        <p:spPr>
          <a:xfrm>
            <a:off x="1397295" y="99620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Monday</a:t>
            </a:r>
          </a:p>
        </p:txBody>
      </p:sp>
      <p:sp>
        <p:nvSpPr>
          <p:cNvPr id="64" name="직사각형 63"/>
          <p:cNvSpPr/>
          <p:nvPr/>
        </p:nvSpPr>
        <p:spPr>
          <a:xfrm>
            <a:off x="3485500" y="99620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Tuesday</a:t>
            </a:r>
          </a:p>
        </p:txBody>
      </p:sp>
      <p:sp>
        <p:nvSpPr>
          <p:cNvPr id="65" name="직사각형 64"/>
          <p:cNvSpPr/>
          <p:nvPr/>
        </p:nvSpPr>
        <p:spPr>
          <a:xfrm>
            <a:off x="5573705" y="99439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Wednesday</a:t>
            </a:r>
          </a:p>
        </p:txBody>
      </p:sp>
      <p:sp>
        <p:nvSpPr>
          <p:cNvPr id="66" name="직사각형 65"/>
          <p:cNvSpPr/>
          <p:nvPr/>
        </p:nvSpPr>
        <p:spPr>
          <a:xfrm>
            <a:off x="7661910" y="99439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Thursday</a:t>
            </a:r>
          </a:p>
        </p:txBody>
      </p:sp>
      <p:sp>
        <p:nvSpPr>
          <p:cNvPr id="67" name="직사각형 66"/>
          <p:cNvSpPr/>
          <p:nvPr/>
        </p:nvSpPr>
        <p:spPr>
          <a:xfrm>
            <a:off x="9750115" y="993488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Friday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1323164" y="1386481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04:00 ~ 07:00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3401190" y="1383027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04:00 ~ 07:00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5499125" y="1384869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7577151" y="1380313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9678775" y="1384685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</a:p>
        </p:txBody>
      </p:sp>
    </p:spTree>
    <p:extLst>
      <p:ext uri="{BB962C8B-B14F-4D97-AF65-F5344CB8AC3E}">
        <p14:creationId xmlns:p14="http://schemas.microsoft.com/office/powerpoint/2010/main" val="22609676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59800</TotalTime>
  <Words>284</Words>
  <Application>Microsoft Office PowerPoint</Application>
  <PresentationFormat>ワイド画面</PresentationFormat>
  <Paragraphs>81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Symbol</vt:lpstr>
      <vt:lpstr>Verdana</vt:lpstr>
      <vt:lpstr>Wingdings</vt:lpstr>
      <vt:lpstr>Office 테마</vt:lpstr>
      <vt:lpstr>GTW Schedule for Week 1 (Jan 17th ~ Jan 21st)</vt:lpstr>
      <vt:lpstr>GTW Schedule for Week 2 (Jan 24th ~ Jan 25th)</vt:lpstr>
    </vt:vector>
  </TitlesOfParts>
  <Company>Samsung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김윤선/표준Research팀(SR)/Principal Engineer/삼성전자</dc:creator>
  <cp:lastModifiedBy>RAN1#107bis-e</cp:lastModifiedBy>
  <cp:revision>457</cp:revision>
  <dcterms:created xsi:type="dcterms:W3CDTF">2019-02-14T07:06:45Z</dcterms:created>
  <dcterms:modified xsi:type="dcterms:W3CDTF">2022-01-17T16:07:18Z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</Properties>
</file>