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8" r:id="rId2"/>
    <p:sldId id="332" r:id="rId3"/>
    <p:sldId id="334" r:id="rId4"/>
    <p:sldId id="33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E2F0"/>
    <a:srgbClr val="66FFFF"/>
    <a:srgbClr val="7BD8EB"/>
    <a:srgbClr val="33C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 userDrawn="1"/>
        </p:nvSpPr>
        <p:spPr>
          <a:xfrm>
            <a:off x="0" y="4"/>
            <a:ext cx="12192000" cy="6857996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solidFill>
              <a:srgbClr val="044EA2">
                <a:shade val="50000"/>
              </a:srgbClr>
            </a:solidFill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91482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55" indent="0">
              <a:buNone/>
              <a:defRPr sz="2800"/>
            </a:lvl2pPr>
            <a:lvl3pPr marL="914309" indent="0">
              <a:buNone/>
              <a:defRPr sz="2400"/>
            </a:lvl3pPr>
            <a:lvl4pPr marL="1371464" indent="0">
              <a:buNone/>
              <a:defRPr sz="2000"/>
            </a:lvl4pPr>
            <a:lvl5pPr marL="1828618" indent="0">
              <a:buNone/>
              <a:defRPr sz="2000"/>
            </a:lvl5pPr>
            <a:lvl6pPr marL="2285774" indent="0">
              <a:buNone/>
              <a:defRPr sz="2000"/>
            </a:lvl6pPr>
            <a:lvl7pPr marL="2742926" indent="0">
              <a:buNone/>
              <a:defRPr sz="2000"/>
            </a:lvl7pPr>
            <a:lvl8pPr marL="3200080" indent="0">
              <a:buNone/>
              <a:defRPr sz="2000"/>
            </a:lvl8pPr>
            <a:lvl9pPr marL="3657235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15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124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21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1306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338669" y="203203"/>
            <a:ext cx="11514667" cy="493183"/>
          </a:xfrm>
        </p:spPr>
        <p:txBody>
          <a:bodyPr>
            <a:noAutofit/>
          </a:bodyPr>
          <a:lstStyle>
            <a:lvl1pPr>
              <a:defRPr sz="3200" b="1">
                <a:latin typeface="+mn-lt"/>
              </a:defRPr>
            </a:lvl1pPr>
          </a:lstStyle>
          <a:p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338669" y="896815"/>
            <a:ext cx="11514667" cy="5521409"/>
          </a:xfrm>
        </p:spPr>
        <p:txBody>
          <a:bodyPr/>
          <a:lstStyle>
            <a:lvl1pPr marL="268261" indent="-268261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Verdana" panose="020B0604030504040204" pitchFamily="34" charset="0"/>
              <a:buChar char="◊"/>
              <a:defRPr sz="1800" baseline="0"/>
            </a:lvl1pPr>
            <a:lvl2pPr marL="626999" indent="-271436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Symbol" panose="05050102010706020507" pitchFamily="18" charset="2"/>
              <a:buChar char=""/>
              <a:defRPr sz="1600" baseline="0"/>
            </a:lvl2pPr>
            <a:lvl3pPr marL="89685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buFont typeface="Wingdings" panose="05000000000000000000" pitchFamily="2" charset="2"/>
              <a:buChar char="§"/>
              <a:defRPr sz="1400" baseline="0"/>
            </a:lvl3pPr>
            <a:lvl4pPr marL="1165110" indent="-177784">
              <a:lnSpc>
                <a:spcPct val="120000"/>
              </a:lnSpc>
              <a:spcBef>
                <a:spcPts val="0"/>
              </a:spcBef>
              <a:buClr>
                <a:schemeClr val="accent5">
                  <a:lumMod val="75000"/>
                </a:schemeClr>
              </a:buClr>
              <a:tabLst>
                <a:tab pos="1165110" algn="l"/>
              </a:tabLst>
              <a:defRPr sz="1400" baseline="0"/>
            </a:lvl4pPr>
          </a:lstStyle>
          <a:p>
            <a:pPr lvl="0"/>
            <a:r>
              <a:rPr lang="en-US" altLang="ko-KR" dirty="0"/>
              <a:t>Text level 1</a:t>
            </a:r>
          </a:p>
          <a:p>
            <a:pPr lvl="1"/>
            <a:r>
              <a:rPr lang="en-US" altLang="ko-KR" dirty="0"/>
              <a:t>Text level 2</a:t>
            </a:r>
          </a:p>
          <a:p>
            <a:pPr lvl="2"/>
            <a:r>
              <a:rPr lang="en-US" altLang="ko-KR" dirty="0"/>
              <a:t>Text level 3</a:t>
            </a:r>
          </a:p>
          <a:p>
            <a:pPr lvl="3"/>
            <a:r>
              <a:rPr lang="en-US" altLang="ko-KR" dirty="0"/>
              <a:t>Text level 4</a:t>
            </a:r>
            <a:endParaRPr lang="ko-KR" altLang="en-US" dirty="0"/>
          </a:p>
        </p:txBody>
      </p:sp>
      <p:sp>
        <p:nvSpPr>
          <p:cNvPr id="9" name="직사각형 8"/>
          <p:cNvSpPr/>
          <p:nvPr userDrawn="1"/>
        </p:nvSpPr>
        <p:spPr>
          <a:xfrm>
            <a:off x="1" y="733456"/>
            <a:ext cx="10692000" cy="54000"/>
          </a:xfrm>
          <a:prstGeom prst="rect">
            <a:avLst/>
          </a:prstGeom>
          <a:gradFill flip="none" rotWithShape="1">
            <a:gsLst>
              <a:gs pos="0">
                <a:srgbClr val="044EA2"/>
              </a:gs>
              <a:gs pos="50000">
                <a:srgbClr val="044EA2">
                  <a:shade val="67500"/>
                  <a:satMod val="115000"/>
                  <a:lumMod val="96000"/>
                  <a:lumOff val="4000"/>
                </a:srgbClr>
              </a:gs>
              <a:gs pos="100000">
                <a:srgbClr val="044EA2">
                  <a:shade val="100000"/>
                  <a:satMod val="115000"/>
                  <a:lumMod val="90000"/>
                  <a:lumOff val="10000"/>
                </a:srgbClr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84853" tIns="42427" rIns="84853" bIns="42427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sp>
        <p:nvSpPr>
          <p:cNvPr id="16" name="직사각형 15"/>
          <p:cNvSpPr/>
          <p:nvPr userDrawn="1"/>
        </p:nvSpPr>
        <p:spPr>
          <a:xfrm>
            <a:off x="6" y="6618652"/>
            <a:ext cx="12191999" cy="241947"/>
          </a:xfrm>
          <a:prstGeom prst="rect">
            <a:avLst/>
          </a:prstGeom>
          <a:gradFill flip="none" rotWithShape="1">
            <a:gsLst>
              <a:gs pos="0">
                <a:srgbClr val="044EA2">
                  <a:shade val="30000"/>
                  <a:satMod val="115000"/>
                </a:srgbClr>
              </a:gs>
              <a:gs pos="50000">
                <a:srgbClr val="044EA2">
                  <a:shade val="67500"/>
                  <a:satMod val="115000"/>
                </a:srgbClr>
              </a:gs>
              <a:gs pos="100000">
                <a:srgbClr val="044EA2">
                  <a:shade val="100000"/>
                  <a:satMod val="115000"/>
                </a:srgbClr>
              </a:gs>
            </a:gsLst>
            <a:lin ang="1890000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lIns="84853" tIns="42427" rIns="84853" bIns="42427" rtlCol="0" anchor="ctr"/>
          <a:lstStyle/>
          <a:p>
            <a:pPr marL="0" marR="0" lvl="0" indent="0" algn="ctr" defTabSz="848437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7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굴림" panose="020B0600000101010101" pitchFamily="50" charset="-127"/>
              <a:cs typeface="+mn-cs"/>
            </a:endParaRPr>
          </a:p>
        </p:txBody>
      </p:sp>
      <p:pic>
        <p:nvPicPr>
          <p:cNvPr id="17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66397" r="22935" b="11672"/>
          <a:stretch/>
        </p:blipFill>
        <p:spPr bwMode="auto">
          <a:xfrm>
            <a:off x="10897973" y="6486755"/>
            <a:ext cx="1295625" cy="373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I:\YISSUE\삼성\그래픽 모티브\아이콘\브랜딩4-1(아이콘)-13.png"/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" t="51595" r="42041" b="26474"/>
          <a:stretch/>
        </p:blipFill>
        <p:spPr bwMode="auto">
          <a:xfrm flipH="1">
            <a:off x="4" y="6486764"/>
            <a:ext cx="974389" cy="37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그림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9647" y="568893"/>
            <a:ext cx="1427813" cy="379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72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5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4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6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77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9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2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23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885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5" indent="0">
              <a:buNone/>
              <a:defRPr sz="2000" b="1"/>
            </a:lvl2pPr>
            <a:lvl3pPr marL="914309" indent="0">
              <a:buNone/>
              <a:defRPr sz="1800" b="1"/>
            </a:lvl3pPr>
            <a:lvl4pPr marL="1371464" indent="0">
              <a:buNone/>
              <a:defRPr sz="1600" b="1"/>
            </a:lvl4pPr>
            <a:lvl5pPr marL="1828618" indent="0">
              <a:buNone/>
              <a:defRPr sz="1600" b="1"/>
            </a:lvl5pPr>
            <a:lvl6pPr marL="2285774" indent="0">
              <a:buNone/>
              <a:defRPr sz="1600" b="1"/>
            </a:lvl6pPr>
            <a:lvl7pPr marL="2742926" indent="0">
              <a:buNone/>
              <a:defRPr sz="1600" b="1"/>
            </a:lvl7pPr>
            <a:lvl8pPr marL="3200080" indent="0">
              <a:buNone/>
              <a:defRPr sz="1600" b="1"/>
            </a:lvl8pPr>
            <a:lvl9pPr marL="3657235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4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95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33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55" indent="0">
              <a:buNone/>
              <a:defRPr sz="1400"/>
            </a:lvl2pPr>
            <a:lvl3pPr marL="914309" indent="0">
              <a:buNone/>
              <a:defRPr sz="1200"/>
            </a:lvl3pPr>
            <a:lvl4pPr marL="1371464" indent="0">
              <a:buNone/>
              <a:defRPr sz="1000"/>
            </a:lvl4pPr>
            <a:lvl5pPr marL="1828618" indent="0">
              <a:buNone/>
              <a:defRPr sz="1000"/>
            </a:lvl5pPr>
            <a:lvl6pPr marL="2285774" indent="0">
              <a:buNone/>
              <a:defRPr sz="1000"/>
            </a:lvl6pPr>
            <a:lvl7pPr marL="2742926" indent="0">
              <a:buNone/>
              <a:defRPr sz="1000"/>
            </a:lvl7pPr>
            <a:lvl8pPr marL="3200080" indent="0">
              <a:buNone/>
              <a:defRPr sz="1000"/>
            </a:lvl8pPr>
            <a:lvl9pPr marL="3657235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51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25298-F688-4150-B34C-CD8101999BC3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E0DAE-A1C9-4D60-BA3C-4F78DD3939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71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309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78" indent="-228578" algn="l" defTabSz="914309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3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86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0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95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49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0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58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14" indent="-228578" algn="l" defTabSz="914309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09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6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18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74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26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80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35" algn="l" defTabSz="91430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1 (Nov 11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Nov 12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18" name="직사각형 17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19" name="직사각형 18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20" name="직사각형 19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21" name="직사각형 20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 ~ 2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 ~ 2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400" b="1" dirty="0"/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NR-MIMO: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NR-MIMO: 60 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XR: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Coverage: 90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REDCAP: 80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</a:rPr>
              <a:t>(60GHz, </a:t>
            </a:r>
            <a:r>
              <a:rPr lang="en-US" altLang="ko-KR" sz="1400" b="1" dirty="0" err="1">
                <a:solidFill>
                  <a:srgbClr val="FF0000"/>
                </a:solidFill>
              </a:rPr>
              <a:t>CovEnh</a:t>
            </a:r>
            <a:r>
              <a:rPr lang="en-US" altLang="ko-KR" sz="1400" b="1" dirty="0">
                <a:solidFill>
                  <a:srgbClr val="FF0000"/>
                </a:solidFill>
              </a:rPr>
              <a:t>)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35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75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  <a:cs typeface="Arial" panose="020B0604020202020204" pitchFamily="34" charset="0"/>
              </a:rPr>
              <a:t>(MIMO, </a:t>
            </a:r>
            <a:r>
              <a:rPr lang="en-US" altLang="ko-KR" sz="1400" b="1" dirty="0" err="1">
                <a:solidFill>
                  <a:srgbClr val="FF0000"/>
                </a:solidFill>
                <a:cs typeface="Arial" panose="020B0604020202020204" pitchFamily="34" charset="0"/>
              </a:rPr>
              <a:t>IIoT</a:t>
            </a:r>
            <a:r>
              <a:rPr lang="en-US" altLang="ko-KR" sz="1400" b="1" dirty="0">
                <a:solidFill>
                  <a:srgbClr val="FF0000"/>
                </a:solidFill>
                <a:cs typeface="Arial" panose="020B0604020202020204" pitchFamily="34" charset="0"/>
              </a:rPr>
              <a:t>/URLLC)</a:t>
            </a:r>
            <a:endParaRPr lang="en-US" altLang="ja-JP" sz="14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</a:t>
            </a:r>
            <a:r>
              <a:rPr lang="en-US" altLang="ko-KR" sz="1400" b="1" dirty="0"/>
              <a:t>50</a:t>
            </a:r>
            <a:r>
              <a:rPr lang="en-US" altLang="ja-JP" sz="1400" b="1" dirty="0"/>
              <a:t>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</a:t>
            </a:r>
            <a:r>
              <a:rPr lang="en-US" altLang="ko-KR" sz="1400" b="1" dirty="0"/>
              <a:t>50</a:t>
            </a:r>
            <a:r>
              <a:rPr lang="en-US" altLang="ja-JP" sz="1400" b="1" dirty="0"/>
              <a:t>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</p:spTree>
    <p:extLst>
      <p:ext uri="{BB962C8B-B14F-4D97-AF65-F5344CB8AC3E}">
        <p14:creationId xmlns:p14="http://schemas.microsoft.com/office/powerpoint/2010/main" val="3620354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GTW Schedule for Week 2 (Nov 15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~ Nov 19</a:t>
            </a:r>
            <a:r>
              <a:rPr lang="en-US" sz="28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pSp>
        <p:nvGrpSpPr>
          <p:cNvPr id="5" name="그룹 4"/>
          <p:cNvGrpSpPr/>
          <p:nvPr/>
        </p:nvGrpSpPr>
        <p:grpSpPr>
          <a:xfrm>
            <a:off x="338669" y="1721794"/>
            <a:ext cx="11514667" cy="3163240"/>
            <a:chOff x="338669" y="1721794"/>
            <a:chExt cx="11514667" cy="3163240"/>
          </a:xfrm>
        </p:grpSpPr>
        <p:cxnSp>
          <p:nvCxnSpPr>
            <p:cNvPr id="22" name="직선 연결선 21"/>
            <p:cNvCxnSpPr/>
            <p:nvPr/>
          </p:nvCxnSpPr>
          <p:spPr>
            <a:xfrm>
              <a:off x="338669" y="172179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/>
          </p:nvCxnSpPr>
          <p:spPr>
            <a:xfrm>
              <a:off x="338669" y="3301643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직선 연결선 26"/>
            <p:cNvCxnSpPr/>
            <p:nvPr/>
          </p:nvCxnSpPr>
          <p:spPr>
            <a:xfrm>
              <a:off x="338669" y="4885034"/>
              <a:ext cx="11514667" cy="0"/>
            </a:xfrm>
            <a:prstGeom prst="line">
              <a:avLst/>
            </a:prstGeom>
            <a:ln w="50800">
              <a:gradFill flip="none" rotWithShape="1">
                <a:gsLst>
                  <a:gs pos="0">
                    <a:srgbClr val="002060"/>
                  </a:gs>
                  <a:gs pos="42000">
                    <a:srgbClr val="0070C0"/>
                  </a:gs>
                  <a:gs pos="71000">
                    <a:srgbClr val="00B0F0"/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TextBox 34"/>
          <p:cNvSpPr txBox="1"/>
          <p:nvPr/>
        </p:nvSpPr>
        <p:spPr>
          <a:xfrm>
            <a:off x="508364" y="1789517"/>
            <a:ext cx="755558" cy="1451184"/>
          </a:xfrm>
          <a:prstGeom prst="rect">
            <a:avLst/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4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NR-MIMO: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NR-MIMO: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r>
              <a:rPr lang="en-US" altLang="ja-JP" sz="1400" b="1" dirty="0"/>
              <a:t>: 40 min</a:t>
            </a:r>
          </a:p>
        </p:txBody>
      </p:sp>
      <p:sp>
        <p:nvSpPr>
          <p:cNvPr id="4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NR-MIMO: 100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r>
              <a:rPr lang="en-US" altLang="ja-JP" sz="1400" b="1" dirty="0"/>
              <a:t>: 80 min</a:t>
            </a:r>
          </a:p>
        </p:txBody>
      </p:sp>
      <p:sp>
        <p:nvSpPr>
          <p:cNvPr id="4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120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NR-MIMO: 60 min</a:t>
            </a:r>
          </a:p>
        </p:txBody>
      </p:sp>
      <p:sp>
        <p:nvSpPr>
          <p:cNvPr id="4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1449666"/>
          </a:xfrm>
          <a:prstGeom prst="roundRect">
            <a:avLst>
              <a:gd name="adj" fmla="val 0"/>
            </a:avLst>
          </a:prstGeom>
          <a:solidFill>
            <a:srgbClr val="00B0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eURLLC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 smtClean="0"/>
              <a:t>eIAB</a:t>
            </a:r>
            <a:r>
              <a:rPr lang="en-US" altLang="ja-JP" sz="1400" b="1" dirty="0" smtClean="0"/>
              <a:t>: 20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 smtClean="0"/>
              <a:t>Sidelink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NR-MIMO: </a:t>
            </a:r>
            <a:r>
              <a:rPr lang="en-US" altLang="ja-JP" sz="1400" b="1" dirty="0" smtClean="0"/>
              <a:t>40 </a:t>
            </a:r>
            <a:r>
              <a:rPr lang="en-US" altLang="ja-JP" sz="1400" b="1" dirty="0"/>
              <a:t>min</a:t>
            </a:r>
          </a:p>
        </p:txBody>
      </p:sp>
      <p:sp>
        <p:nvSpPr>
          <p:cNvPr id="4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3373565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XR: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Coverage: 90 min</a:t>
            </a:r>
          </a:p>
        </p:txBody>
      </p:sp>
      <p:sp>
        <p:nvSpPr>
          <p:cNvPr id="4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REDCAP: 90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40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50 min</a:t>
            </a:r>
          </a:p>
        </p:txBody>
      </p:sp>
      <p:sp>
        <p:nvSpPr>
          <p:cNvPr id="4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3370023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XR: 30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en-US" altLang="ko-KR" sz="1400" b="1" dirty="0" err="1">
                <a:solidFill>
                  <a:srgbClr val="FF0000"/>
                </a:solidFill>
              </a:rPr>
              <a:t>PowSav</a:t>
            </a:r>
            <a:r>
              <a:rPr lang="en-US" altLang="ko-KR" sz="1400" b="1" dirty="0">
                <a:solidFill>
                  <a:srgbClr val="FF0000"/>
                </a:solidFill>
              </a:rPr>
              <a:t>, 60GHz)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4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3370994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</a:t>
            </a:r>
            <a:r>
              <a:rPr lang="en-US" altLang="ja-JP" sz="1400" b="1" dirty="0" smtClean="0"/>
              <a:t>60 </a:t>
            </a:r>
            <a:r>
              <a:rPr lang="en-US" altLang="ja-JP" sz="1400" b="1" dirty="0"/>
              <a:t>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NB-</a:t>
            </a:r>
            <a:r>
              <a:rPr lang="en-US" altLang="ja-JP" sz="1400" b="1" dirty="0" err="1"/>
              <a:t>IoT</a:t>
            </a:r>
            <a:r>
              <a:rPr lang="en-US" altLang="ja-JP" sz="1400" b="1" dirty="0"/>
              <a:t>/</a:t>
            </a:r>
            <a:r>
              <a:rPr lang="en-US" altLang="ja-JP" sz="1400" b="1" dirty="0" err="1"/>
              <a:t>eMTC</a:t>
            </a:r>
            <a:r>
              <a:rPr lang="en-US" altLang="ja-JP" sz="1400" b="1" dirty="0"/>
              <a:t>: </a:t>
            </a:r>
            <a:r>
              <a:rPr lang="en-US" altLang="ja-JP" sz="1400" b="1" dirty="0" smtClean="0"/>
              <a:t>40 </a:t>
            </a:r>
            <a:r>
              <a:rPr lang="en-US" altLang="ja-JP" sz="1400" b="1" dirty="0"/>
              <a:t>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REDCAP: 80 min</a:t>
            </a:r>
          </a:p>
        </p:txBody>
      </p:sp>
      <p:sp>
        <p:nvSpPr>
          <p:cNvPr id="5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3374537"/>
            <a:ext cx="1990476" cy="1449666"/>
          </a:xfrm>
          <a:prstGeom prst="roundRect">
            <a:avLst>
              <a:gd name="adj" fmla="val 0"/>
            </a:avLst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Coverage: 50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XR: 35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DSS: 35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REDCAP: 30 min 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Power Saving: 30 min</a:t>
            </a:r>
          </a:p>
        </p:txBody>
      </p:sp>
      <p:sp>
        <p:nvSpPr>
          <p:cNvPr id="51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5681" y="4949640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en-US" altLang="ko-KR" sz="1400" b="1" dirty="0" err="1">
                <a:solidFill>
                  <a:srgbClr val="FF0000"/>
                </a:solidFill>
              </a:rPr>
              <a:t>ePos</a:t>
            </a:r>
            <a:r>
              <a:rPr lang="en-US" altLang="ko-KR" sz="1400" b="1" dirty="0">
                <a:solidFill>
                  <a:srgbClr val="FF0000"/>
                </a:solidFill>
              </a:rPr>
              <a:t>, MBS)</a:t>
            </a:r>
            <a:endParaRPr lang="en-US" altLang="ja-JP" sz="14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65 min</a:t>
            </a:r>
          </a:p>
        </p:txBody>
      </p:sp>
      <p:sp>
        <p:nvSpPr>
          <p:cNvPr id="52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8570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50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en-US" altLang="ko-KR" sz="1400" b="1" dirty="0" err="1">
                <a:solidFill>
                  <a:srgbClr val="FF0000"/>
                </a:solidFill>
              </a:rPr>
              <a:t>Sidelink</a:t>
            </a:r>
            <a:r>
              <a:rPr lang="en-US" altLang="ko-KR" sz="1400" b="1" dirty="0">
                <a:solidFill>
                  <a:srgbClr val="FF0000"/>
                </a:solidFill>
              </a:rPr>
              <a:t>, MIMO)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3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5827" y="4946097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80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55 min</a:t>
            </a:r>
          </a:p>
        </p:txBody>
      </p:sp>
      <p:sp>
        <p:nvSpPr>
          <p:cNvPr id="54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8716" y="4947069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IoT</a:t>
            </a:r>
            <a:r>
              <a:rPr lang="en-US" altLang="ja-JP" sz="1400" b="1" dirty="0"/>
              <a:t> over NTN: 45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65 min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>
                <a:solidFill>
                  <a:srgbClr val="FF0000"/>
                </a:solidFill>
              </a:rPr>
              <a:t>UE features: 70 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ko-KR" sz="1400" b="1" dirty="0">
                <a:solidFill>
                  <a:srgbClr val="FF0000"/>
                </a:solidFill>
              </a:rPr>
              <a:t>(</a:t>
            </a:r>
            <a:r>
              <a:rPr lang="en-US" altLang="ko-KR" sz="1400" b="1" dirty="0" err="1">
                <a:solidFill>
                  <a:srgbClr val="FF0000"/>
                </a:solidFill>
              </a:rPr>
              <a:t>CovEnh</a:t>
            </a:r>
            <a:r>
              <a:rPr lang="en-US" altLang="ko-KR" sz="1400" b="1" dirty="0">
                <a:solidFill>
                  <a:srgbClr val="FF0000"/>
                </a:solidFill>
              </a:rPr>
              <a:t>, </a:t>
            </a:r>
            <a:r>
              <a:rPr lang="en-US" altLang="ko-KR" sz="1400" b="1" dirty="0" err="1">
                <a:solidFill>
                  <a:srgbClr val="FF0000"/>
                </a:solidFill>
              </a:rPr>
              <a:t>ePos</a:t>
            </a:r>
            <a:r>
              <a:rPr lang="en-US" altLang="ko-KR" sz="1400" b="1" dirty="0">
                <a:solidFill>
                  <a:srgbClr val="FF0000"/>
                </a:solidFill>
              </a:rPr>
              <a:t>)</a:t>
            </a:r>
            <a:endParaRPr lang="en-US" altLang="ja-JP" sz="1400" b="1" dirty="0">
              <a:solidFill>
                <a:srgbClr val="FF0000"/>
              </a:solidFill>
            </a:endParaRPr>
          </a:p>
        </p:txBody>
      </p:sp>
      <p:sp>
        <p:nvSpPr>
          <p:cNvPr id="55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6654" y="4950611"/>
            <a:ext cx="1990476" cy="144966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60GHz: </a:t>
            </a:r>
            <a:r>
              <a:rPr lang="en-US" altLang="ja-JP" sz="1400" b="1" dirty="0" smtClean="0"/>
              <a:t>50 </a:t>
            </a:r>
            <a:r>
              <a:rPr lang="en-US" altLang="ja-JP" sz="1400" b="1" dirty="0"/>
              <a:t>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ePositioning</a:t>
            </a:r>
            <a:r>
              <a:rPr lang="en-US" altLang="ja-JP" sz="1400" b="1" dirty="0"/>
              <a:t>: </a:t>
            </a:r>
            <a:r>
              <a:rPr lang="en-US" altLang="ja-JP" sz="1400" b="1" dirty="0" smtClean="0"/>
              <a:t>50 </a:t>
            </a:r>
            <a:r>
              <a:rPr lang="en-US" altLang="ja-JP" sz="1400" b="1" dirty="0"/>
              <a:t>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MBS: </a:t>
            </a:r>
            <a:r>
              <a:rPr lang="en-US" altLang="ja-JP" sz="1400" b="1" dirty="0" smtClean="0"/>
              <a:t>40 </a:t>
            </a:r>
            <a:r>
              <a:rPr lang="en-US" altLang="ja-JP" sz="1400" b="1" dirty="0"/>
              <a:t>min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 NTN: 40 min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4117" y="3369567"/>
            <a:ext cx="755558" cy="1451184"/>
          </a:xfrm>
          <a:prstGeom prst="rect">
            <a:avLst/>
          </a:prstGeom>
          <a:solidFill>
            <a:srgbClr val="9EE2F0"/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GTW2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11245" y="4949616"/>
            <a:ext cx="755558" cy="1451184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GTW3</a:t>
            </a:r>
          </a:p>
        </p:txBody>
      </p:sp>
      <p:sp>
        <p:nvSpPr>
          <p:cNvPr id="63" name="직사각형 62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64" name="직사각형 63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66" name="직사각형 65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67" name="직사각형 66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2260967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</a:rPr>
              <a:t>GTW1 Week1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endParaRPr lang="en-US" altLang="ja-JP" sz="1200" dirty="0"/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ja-JP" sz="1400" b="1" dirty="0"/>
              <a:t>NR-MIMO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mTRP</a:t>
            </a: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DL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lang="en-US" altLang="ja-JP" sz="1200" dirty="0"/>
              <a:t>. Beam management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SRS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Sidelink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Power saving (main)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Inter-UE coordination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 err="1"/>
              <a:t>eIAB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Resource multiplexing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URLLC/</a:t>
            </a:r>
            <a:r>
              <a:rPr lang="en-US" altLang="ja-JP" sz="1400" b="1" dirty="0" err="1"/>
              <a:t>IIoT</a:t>
            </a: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 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[</a:t>
            </a:r>
            <a:r>
              <a:rPr kumimoji="0" lang="en-US" altLang="ja-JP" sz="10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107-e-NR-R17-IIoT-URLLC-03]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400" b="1" dirty="0"/>
              <a:t>NR-MIMO</a:t>
            </a: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CSI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mTRP</a:t>
            </a: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UL</a:t>
            </a:r>
          </a:p>
          <a:p>
            <a:pPr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4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 ~ 2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21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 ~ 2</a:t>
            </a:r>
            <a:r>
              <a:rPr lang="en-US" altLang="ko-KR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:00</a:t>
            </a:r>
          </a:p>
        </p:txBody>
      </p:sp>
    </p:spTree>
    <p:extLst>
      <p:ext uri="{BB962C8B-B14F-4D97-AF65-F5344CB8AC3E}">
        <p14:creationId xmlns:p14="http://schemas.microsoft.com/office/powerpoint/2010/main" val="3343104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Detailed Schedule for </a:t>
            </a:r>
            <a:r>
              <a:rPr lang="en-US" dirty="0">
                <a:solidFill>
                  <a:srgbClr val="FF0000"/>
                </a:solidFill>
              </a:rPr>
              <a:t>GTW1 Week2</a:t>
            </a:r>
          </a:p>
        </p:txBody>
      </p:sp>
      <p:sp>
        <p:nvSpPr>
          <p:cNvPr id="4" name="직사각형 3"/>
          <p:cNvSpPr/>
          <p:nvPr/>
        </p:nvSpPr>
        <p:spPr>
          <a:xfrm>
            <a:off x="1397295" y="99620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Monday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3485500" y="99620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Tuesday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5573705" y="994393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Wednesday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7661910" y="994392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Thursday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9750115" y="993488"/>
            <a:ext cx="1916345" cy="355947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Friday</a:t>
            </a:r>
          </a:p>
        </p:txBody>
      </p:sp>
      <p:cxnSp>
        <p:nvCxnSpPr>
          <p:cNvPr id="14" name="직선 연결선 13"/>
          <p:cNvCxnSpPr/>
          <p:nvPr/>
        </p:nvCxnSpPr>
        <p:spPr>
          <a:xfrm>
            <a:off x="338669" y="1721794"/>
            <a:ext cx="11514667" cy="0"/>
          </a:xfrm>
          <a:prstGeom prst="line">
            <a:avLst/>
          </a:prstGeom>
          <a:ln w="50800">
            <a:gradFill flip="none" rotWithShape="1">
              <a:gsLst>
                <a:gs pos="0">
                  <a:srgbClr val="002060"/>
                </a:gs>
                <a:gs pos="42000">
                  <a:srgbClr val="0070C0"/>
                </a:gs>
                <a:gs pos="71000">
                  <a:srgbClr val="00B0F0"/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8364" y="1789516"/>
            <a:ext cx="755558" cy="46680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>
            <a:defPPr>
              <a:defRPr lang="en-US"/>
            </a:defPPr>
            <a:lvl1pPr>
              <a:spcBef>
                <a:spcPct val="0"/>
              </a:spcBef>
              <a:buClrTx/>
              <a:buNone/>
              <a:defRPr kumimoji="1" sz="1400" b="1"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sz="1600" dirty="0">
                <a:ln w="0"/>
                <a:ea typeface="+mn-ea"/>
                <a:cs typeface="Arial" panose="020B0604020202020204" pitchFamily="34" charset="0"/>
              </a:rPr>
              <a:t>GTW1</a:t>
            </a:r>
          </a:p>
        </p:txBody>
      </p:sp>
      <p:sp>
        <p:nvSpPr>
          <p:cNvPr id="16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3450" y="1797027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NR-MIMO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HST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BM for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mTRP</a:t>
            </a: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Inter-UE coordination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Power saving</a:t>
            </a:r>
            <a:endParaRPr kumimoji="0" lang="en-US" altLang="ja-JP" sz="10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7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36339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NR-MIMO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Beam management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URLLC/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Unlicensed band support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PDC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B 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[</a:t>
            </a:r>
            <a:r>
              <a:rPr kumimoji="0" lang="en-US" altLang="ja-JP" sz="10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107-e-NR-R17-IIoT-URLLC-04]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eIAB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Other enhancements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8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3596" y="1793485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NR-MIMO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DL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mTRP</a:t>
            </a: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SRS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CSI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Inter-UE coordination</a:t>
            </a: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Power Saving</a:t>
            </a: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b="1" dirty="0"/>
          </a:p>
        </p:txBody>
      </p:sp>
      <p:sp>
        <p:nvSpPr>
          <p:cNvPr id="19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6485" y="1794456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URLLC/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HARQ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enh</a:t>
            </a: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Intra-UE mux A, B </a:t>
            </a:r>
            <a:b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</a:br>
            <a:r>
              <a:rPr kumimoji="0" lang="en-US" altLang="ja-JP" sz="12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[</a:t>
            </a:r>
            <a:r>
              <a:rPr kumimoji="0" lang="en-US" altLang="ja-JP" sz="10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107-e-NR-R17-IIoT-URLLC-03]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  [</a:t>
            </a:r>
            <a:r>
              <a:rPr kumimoji="0" lang="en-US" altLang="ja-JP" sz="1000" dirty="0">
                <a:solidFill>
                  <a:srgbClr val="FF0000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107-e-NR-R17-IIoT-URLLC-04]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NR-MIMO</a:t>
            </a: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HST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BM for </a:t>
            </a:r>
            <a:r>
              <a:rPr kumimoji="0" lang="en-US" altLang="ja-JP" sz="1200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mTRP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Beam management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</p:txBody>
      </p:sp>
      <p:sp>
        <p:nvSpPr>
          <p:cNvPr id="20" name="AutoShape 71">
            <a:extLst>
              <a:ext uri="{FF2B5EF4-FFF2-40B4-BE49-F238E27FC236}">
                <a16:creationId xmlns:a16="http://schemas.microsoft.com/office/drawing/2014/main" id="{1C0FC4E9-5575-4593-9417-9CA4D209A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4423" y="1797999"/>
            <a:ext cx="1990476" cy="4663186"/>
          </a:xfrm>
          <a:prstGeom prst="roundRect">
            <a:avLst>
              <a:gd name="adj" fmla="val 0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round/>
            <a:headEnd/>
            <a:tailEnd/>
          </a:ln>
        </p:spPr>
        <p:txBody>
          <a:bodyPr wrap="none" anchor="t"/>
          <a:lstStyle>
            <a:lvl1pPr>
              <a:spcBef>
                <a:spcPct val="20000"/>
              </a:spcBef>
              <a:buClr>
                <a:srgbClr val="CC0033"/>
              </a:buClr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URLLC/</a:t>
            </a: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IIoT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000" dirty="0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 smtClean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eIAB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r>
              <a:rPr lang="en-US" altLang="ja-JP" sz="1200" dirty="0"/>
              <a:t>. Resource multiplexing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 err="1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Sidelink</a:t>
            </a: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200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. TBD</a:t>
            </a:r>
            <a:endParaRPr kumimoji="0" lang="en-US" altLang="ja-JP" sz="1000" dirty="0">
              <a:solidFill>
                <a:srgbClr val="FF0000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r>
              <a:rPr kumimoji="0" lang="en-US" altLang="ja-JP" sz="1400" b="1" dirty="0">
                <a:solidFill>
                  <a:prstClr val="black"/>
                </a:solidFill>
                <a:ea typeface="ＭＳ Ｐゴシック" panose="020B0600070205080204" pitchFamily="34" charset="-128"/>
                <a:cs typeface="Arial" panose="020B0604020202020204" pitchFamily="34" charset="0"/>
              </a:rPr>
              <a:t>NR-MIMO (TBD)</a:t>
            </a: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200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 lvl="0">
              <a:spcBef>
                <a:spcPct val="0"/>
              </a:spcBef>
              <a:buClrTx/>
              <a:buNone/>
            </a:pPr>
            <a:endParaRPr kumimoji="0" lang="en-US" altLang="ja-JP" sz="1400" b="1" dirty="0">
              <a:solidFill>
                <a:prstClr val="black"/>
              </a:solidFill>
              <a:ea typeface="ＭＳ Ｐゴシック" panose="020B0600070205080204" pitchFamily="34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None/>
            </a:pPr>
            <a:endParaRPr lang="en-US" altLang="ja-JP" sz="1200" dirty="0"/>
          </a:p>
          <a:p>
            <a:pPr>
              <a:spcBef>
                <a:spcPct val="0"/>
              </a:spcBef>
              <a:buClrTx/>
              <a:buNone/>
            </a:pPr>
            <a:endParaRPr lang="en-US" altLang="ja-JP" sz="10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323164" y="1386481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01190" y="1383027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99125" y="1384869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77151" y="1380313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13:00 ~ 16:00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678775" y="1384685"/>
            <a:ext cx="207802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UTC 04:00 ~ 07:00</a:t>
            </a:r>
          </a:p>
        </p:txBody>
      </p:sp>
    </p:spTree>
    <p:extLst>
      <p:ext uri="{BB962C8B-B14F-4D97-AF65-F5344CB8AC3E}">
        <p14:creationId xmlns:p14="http://schemas.microsoft.com/office/powerpoint/2010/main" val="1537876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58481</TotalTime>
  <Words>575</Words>
  <Application>Microsoft Office PowerPoint</Application>
  <PresentationFormat>와이드스크린</PresentationFormat>
  <Paragraphs>205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15" baseType="lpstr">
      <vt:lpstr>MS PGothic</vt:lpstr>
      <vt:lpstr>MS PGothic</vt:lpstr>
      <vt:lpstr>굴림</vt:lpstr>
      <vt:lpstr>맑은 고딕</vt:lpstr>
      <vt:lpstr>Arial</vt:lpstr>
      <vt:lpstr>Calibri</vt:lpstr>
      <vt:lpstr>Calibri Light</vt:lpstr>
      <vt:lpstr>Symbol</vt:lpstr>
      <vt:lpstr>Verdana</vt:lpstr>
      <vt:lpstr>Wingdings</vt:lpstr>
      <vt:lpstr>Office 테마</vt:lpstr>
      <vt:lpstr>GTW Schedule for Week 1 (Nov 11th ~ Nov 12th)</vt:lpstr>
      <vt:lpstr>GTW Schedule for Week 2 (Nov 15th ~ Nov 19th)</vt:lpstr>
      <vt:lpstr>Detailed Schedule for GTW1 Week1</vt:lpstr>
      <vt:lpstr>Detailed Schedule for GTW1 Week2</vt:lpstr>
    </vt:vector>
  </TitlesOfParts>
  <Company>Samsung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김윤선/표준Research팀(SR)/Principal Engineer/삼성전자</dc:creator>
  <cp:lastModifiedBy>김윤선/표준연구팀(SR)/Master/삼성전자</cp:lastModifiedBy>
  <cp:revision>442</cp:revision>
  <dcterms:created xsi:type="dcterms:W3CDTF">2019-02-14T07:06:45Z</dcterms:created>
  <dcterms:modified xsi:type="dcterms:W3CDTF">2021-11-17T03:44:02Z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</Properties>
</file>