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7" r:id="rId2"/>
    <p:sldId id="279" r:id="rId3"/>
    <p:sldId id="270" r:id="rId4"/>
    <p:sldId id="269" r:id="rId5"/>
    <p:sldId id="273" r:id="rId6"/>
    <p:sldId id="274" r:id="rId7"/>
    <p:sldId id="275" r:id="rId8"/>
    <p:sldId id="276" r:id="rId9"/>
    <p:sldId id="278" r:id="rId10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F4B5773-28C8-4D2B-8D75-033AD44CA04C}" v="2" dt="2020-01-06T10:01:49.6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2021-10-08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2021-10-08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One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11</a:t>
            </a:r>
            <a:r>
              <a:rPr lang="en-US" altLang="zh-CN" sz="2800" baseline="30000" dirty="0"/>
              <a:t>th</a:t>
            </a:r>
            <a:r>
              <a:rPr lang="en-US" altLang="zh-CN" sz="2800" dirty="0"/>
              <a:t> – Oct 15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1193608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5FCB4A-5A96-4204-88FD-4A1BBC4B0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99435"/>
            <a:ext cx="9144000" cy="117763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46A85C-EC71-49DA-9839-180C0C3DE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2309237"/>
            <a:ext cx="8460432" cy="66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>
            <a:extLst>
              <a:ext uri="{FF2B5EF4-FFF2-40B4-BE49-F238E27FC236}">
                <a16:creationId xmlns:a16="http://schemas.microsoft.com/office/drawing/2014/main" id="{524E366A-E772-47DB-B22B-7FA1C7B59892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8.6 Redcap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6" name="内容占位符 1">
            <a:extLst>
              <a:ext uri="{FF2B5EF4-FFF2-40B4-BE49-F238E27FC236}">
                <a16:creationId xmlns:a16="http://schemas.microsoft.com/office/drawing/2014/main" id="{D0D180E6-B514-453D-902D-BE6B0DD86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963058"/>
            <a:ext cx="8496944" cy="5894942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Monday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US" altLang="zh-CN" dirty="0"/>
              <a:t>Reduced Max BW --&gt; RAN2-led features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</a:p>
          <a:p>
            <a:pPr marL="1115976" lvl="2" indent="-357188"/>
            <a:r>
              <a:rPr lang="en-US" altLang="zh-CN" dirty="0"/>
              <a:t>RAN2-led features --&gt; Reduced Max BW</a:t>
            </a:r>
          </a:p>
          <a:p>
            <a:pPr marL="357188" indent="-357188"/>
            <a:r>
              <a:rPr lang="en-US" altLang="zh-CN" sz="2000" dirty="0"/>
              <a:t>Friday 60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  <a:r>
              <a:rPr lang="en-US" altLang="zh-CN" sz="2000" dirty="0"/>
              <a:t>Comebacks on</a:t>
            </a:r>
          </a:p>
          <a:p>
            <a:pPr marL="1115976" lvl="2" indent="-357188">
              <a:spcBef>
                <a:spcPts val="0"/>
              </a:spcBef>
            </a:pPr>
            <a:r>
              <a:rPr lang="en-US" altLang="zh-CN" dirty="0"/>
              <a:t>Reduced Max BW</a:t>
            </a:r>
          </a:p>
          <a:p>
            <a:pPr marL="1115976" lvl="2" indent="-357188">
              <a:spcBef>
                <a:spcPts val="0"/>
              </a:spcBef>
            </a:pPr>
            <a:r>
              <a:rPr lang="en-US" altLang="zh-CN" dirty="0"/>
              <a:t>Duplex operation</a:t>
            </a:r>
          </a:p>
          <a:p>
            <a:pPr marL="1115976" lvl="2" indent="-357188">
              <a:spcBef>
                <a:spcPts val="0"/>
              </a:spcBef>
            </a:pPr>
            <a:r>
              <a:rPr lang="en-US" altLang="zh-CN" dirty="0"/>
              <a:t>RAN2-led</a:t>
            </a:r>
          </a:p>
          <a:p>
            <a:pPr marL="1115976" lvl="2" indent="-357188">
              <a:spcBef>
                <a:spcPts val="0"/>
              </a:spcBef>
            </a:pPr>
            <a:r>
              <a:rPr lang="en-US" altLang="zh-CN" dirty="0"/>
              <a:t>Other aspects (8.6.1.3)</a:t>
            </a:r>
          </a:p>
          <a:p>
            <a:pPr marL="715926" lvl="1" indent="-357188"/>
            <a:endParaRPr lang="en-US" altLang="zh-CN" sz="2000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0246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6165304"/>
          </a:xfrm>
        </p:spPr>
        <p:txBody>
          <a:bodyPr/>
          <a:lstStyle/>
          <a:p>
            <a:pPr marL="357188" indent="-357188">
              <a:spcBef>
                <a:spcPts val="0"/>
              </a:spcBef>
            </a:pPr>
            <a:r>
              <a:rPr lang="en-US" altLang="zh-CN" sz="2000" dirty="0"/>
              <a:t>Monday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</a:p>
          <a:p>
            <a:pPr marL="715926" lvl="1" indent="-357188">
              <a:spcBef>
                <a:spcPts val="0"/>
              </a:spcBef>
            </a:pPr>
            <a:r>
              <a:rPr lang="en-US" altLang="zh-CN" sz="2000" dirty="0"/>
              <a:t>Ordering of topics : 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paging enhancements</a:t>
            </a:r>
            <a:r>
              <a:rPr lang="en-US" altLang="zh-CN" sz="1500" dirty="0"/>
              <a:t>,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TRS/CSI-RS occasion(s) for idle/inactive U</a:t>
            </a:r>
            <a:r>
              <a:rPr lang="en-US" altLang="zh-CN" sz="1500" dirty="0"/>
              <a:t>e</a:t>
            </a:r>
            <a:r>
              <a:rPr lang="en-GB" altLang="zh-CN" sz="1500" dirty="0"/>
              <a:t>s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extension(s) to Rel-16 DCI-based power saving adaptation</a:t>
            </a:r>
          </a:p>
          <a:p>
            <a:pPr marL="357188" indent="-357188">
              <a:spcBef>
                <a:spcPts val="0"/>
              </a:spcBef>
            </a:pPr>
            <a:r>
              <a:rPr lang="en-US" altLang="zh-CN" sz="2000" dirty="0"/>
              <a:t>Wednesday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>
              <a:spcBef>
                <a:spcPts val="0"/>
              </a:spcBef>
            </a:pPr>
            <a:r>
              <a:rPr lang="en-US" altLang="zh-CN" sz="2000" dirty="0"/>
              <a:t>Ordering of topics : 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extension(s) to Rel-16 DCI-based power saving adaptation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paging enhancements</a:t>
            </a:r>
            <a:endParaRPr lang="en-US" altLang="zh-CN" sz="1500" dirty="0"/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TRS/CSI-RS occasion(s) for idle/inactive UEs</a:t>
            </a:r>
            <a:endParaRPr lang="en-US" altLang="zh-CN" sz="1500" dirty="0"/>
          </a:p>
          <a:p>
            <a:pPr marL="357188" indent="-357188">
              <a:spcBef>
                <a:spcPts val="0"/>
              </a:spcBef>
            </a:pPr>
            <a:r>
              <a:rPr lang="en-US" altLang="zh-CN" sz="2000" dirty="0"/>
              <a:t>Friday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>
              <a:spcBef>
                <a:spcPts val="0"/>
              </a:spcBef>
            </a:pPr>
            <a:r>
              <a:rPr lang="en-US" altLang="zh-CN" sz="2000" dirty="0"/>
              <a:t>Ordering of topics : 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paging enhancements</a:t>
            </a:r>
            <a:endParaRPr lang="en-US" altLang="zh-CN" sz="1500" dirty="0"/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TRS/CSI-RS occasion(s) for idle/inactive U</a:t>
            </a:r>
            <a:r>
              <a:rPr lang="en-US" altLang="zh-CN" sz="1500" dirty="0"/>
              <a:t>e</a:t>
            </a:r>
            <a:r>
              <a:rPr lang="en-GB" altLang="zh-CN" sz="1500" dirty="0"/>
              <a:t>s</a:t>
            </a:r>
          </a:p>
          <a:p>
            <a:pPr marL="1115976" lvl="2" indent="-357188">
              <a:spcBef>
                <a:spcPts val="0"/>
              </a:spcBef>
            </a:pPr>
            <a:r>
              <a:rPr lang="en-GB" altLang="zh-CN" sz="1500" dirty="0"/>
              <a:t>Potential extension(s) to Rel-16 DCI-based power saving adaptation</a:t>
            </a:r>
            <a:endParaRPr lang="en-US" altLang="zh-CN" sz="1500" dirty="0"/>
          </a:p>
          <a:p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8.7 Power saving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50043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992888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8.8 </a:t>
            </a:r>
            <a:r>
              <a:rPr lang="en-US" altLang="zh-CN" sz="2800" dirty="0" err="1">
                <a:solidFill>
                  <a:schemeClr val="tx1"/>
                </a:solidFill>
              </a:rPr>
              <a:t>CovEnh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CE2FF6D8-7D79-4ABB-9AEB-E7F6CC3169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914214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US" altLang="zh-CN" dirty="0"/>
              <a:t>PUSCH Repetition Type A --&gt; Repetition for Msg3 (Targeting 8.8.1.1, 8.8.1.2, 8.8.1.3) 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Thursday 80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</a:t>
            </a:r>
          </a:p>
          <a:p>
            <a:pPr marL="1115976" lvl="2" indent="-357188"/>
            <a:r>
              <a:rPr lang="en-US" altLang="ko-KR" dirty="0"/>
              <a:t>Repetition for Msg3</a:t>
            </a:r>
            <a:r>
              <a:rPr lang="en-US" altLang="zh-CN" dirty="0"/>
              <a:t> --&gt; PUSCH Repetition Type A </a:t>
            </a:r>
          </a:p>
          <a:p>
            <a:pPr marL="357188" indent="-357188"/>
            <a:r>
              <a:rPr lang="en-US" altLang="zh-CN" sz="2000" dirty="0"/>
              <a:t>Friday 70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Comebacks on </a:t>
            </a:r>
          </a:p>
          <a:p>
            <a:pPr marL="1115976" lvl="2" indent="-357188"/>
            <a:r>
              <a:rPr lang="en-US" altLang="zh-CN" dirty="0"/>
              <a:t>PUSCH Repetition Type A --&gt; Repetition for Msg3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09991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2A248735-0C19-40B7-A1EA-7C6FF8570B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57188" indent="-357188"/>
            <a:r>
              <a:rPr lang="en-US" altLang="zh-CN" sz="2000" dirty="0"/>
              <a:t>Monday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12:00 – 15:00)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US" altLang="zh-CN" dirty="0"/>
              <a:t>16QAM --&gt; 14 HARQ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Wednesday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 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</a:p>
          <a:p>
            <a:pPr marL="1115976" lvl="2" indent="-357188"/>
            <a:r>
              <a:rPr lang="en-US" altLang="zh-CN" dirty="0"/>
              <a:t>14 HARQ --&gt; Comebacks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8.9 NB-IoT/</a:t>
            </a:r>
            <a:r>
              <a:rPr lang="en-US" altLang="zh-CN" sz="2800" dirty="0" err="1">
                <a:solidFill>
                  <a:schemeClr val="tx1"/>
                </a:solidFill>
              </a:rPr>
              <a:t>eMTC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0171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8.13 DSS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69125A32-D451-43D9-A12C-0D6E482C5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</p:spPr>
        <p:txBody>
          <a:bodyPr/>
          <a:lstStyle/>
          <a:p>
            <a:pPr marL="357188" indent="-357188"/>
            <a:r>
              <a:rPr lang="en-US" altLang="zh-CN" sz="2000" dirty="0"/>
              <a:t>Tuesday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US" altLang="zh-CN" dirty="0"/>
              <a:t>CCS --&gt; Efficient activation/deactivation</a:t>
            </a:r>
            <a:endParaRPr lang="en-US" altLang="ko-KR" dirty="0"/>
          </a:p>
          <a:p>
            <a:pPr marL="357188" indent="-357188"/>
            <a:r>
              <a:rPr lang="en-US" altLang="zh-CN" sz="2000" dirty="0"/>
              <a:t>Thursday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sz="2000" dirty="0"/>
              <a:t>Ordering of topics </a:t>
            </a:r>
            <a:r>
              <a:rPr lang="en-US" altLang="ko-KR" sz="2000" dirty="0"/>
              <a:t>: </a:t>
            </a:r>
          </a:p>
          <a:p>
            <a:pPr marL="1115976" lvl="2" indent="-357188"/>
            <a:r>
              <a:rPr lang="en-US" altLang="zh-CN" dirty="0"/>
              <a:t>Efficient activation/deactivation --&gt; CCS</a:t>
            </a:r>
          </a:p>
          <a:p>
            <a:pPr marL="715926" lvl="1" indent="-357188"/>
            <a:endParaRPr lang="en-US" altLang="zh-CN" sz="20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062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F6341DD-7174-468D-8229-9ADC705FB32F}"/>
              </a:ext>
            </a:extLst>
          </p:cNvPr>
          <p:cNvSpPr txBox="1">
            <a:spLocks/>
          </p:cNvSpPr>
          <p:nvPr/>
        </p:nvSpPr>
        <p:spPr>
          <a:xfrm>
            <a:off x="179512" y="116632"/>
            <a:ext cx="7678636" cy="490066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en-US" altLang="zh-CN" sz="2800" dirty="0">
                <a:solidFill>
                  <a:schemeClr val="tx1"/>
                </a:solidFill>
              </a:rPr>
              <a:t>GTW2 session – 8.14 XR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id="{4AC6C310-1548-4D53-8202-E90D6008DCCA}"/>
              </a:ext>
            </a:extLst>
          </p:cNvPr>
          <p:cNvSpPr txBox="1">
            <a:spLocks/>
          </p:cNvSpPr>
          <p:nvPr/>
        </p:nvSpPr>
        <p:spPr>
          <a:xfrm>
            <a:off x="390364" y="980728"/>
            <a:ext cx="8363272" cy="46805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7188" indent="-357188"/>
            <a:r>
              <a:rPr lang="en-US" altLang="zh-CN" sz="2000" dirty="0"/>
              <a:t>Tuesday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  <a:endParaRPr lang="en-US" altLang="zh-CN" sz="2000" dirty="0"/>
          </a:p>
          <a:p>
            <a:pPr marL="715926" lvl="1" indent="-357188"/>
            <a:r>
              <a:rPr lang="en-US" altLang="zh-CN" dirty="0"/>
              <a:t>Ordering of topics : </a:t>
            </a:r>
          </a:p>
          <a:p>
            <a:pPr marL="1115976" lvl="2" indent="-357188"/>
            <a:r>
              <a:rPr lang="en-US" altLang="zh-CN" dirty="0"/>
              <a:t>Performance Evaluation results --&gt; Any Remaining Issues on Evaluation Methodology </a:t>
            </a:r>
          </a:p>
          <a:p>
            <a:pPr marL="315876" indent="-357188"/>
            <a:r>
              <a:rPr lang="en-US" altLang="zh-CN" sz="2000" dirty="0"/>
              <a:t>Thursday 50 min </a:t>
            </a:r>
            <a:r>
              <a:rPr lang="en-US" altLang="zh-CN" sz="2000" i="1" dirty="0">
                <a:solidFill>
                  <a:srgbClr val="FF0000"/>
                </a:solidFill>
              </a:rPr>
              <a:t>(During UTC 03:00 – 06:00)</a:t>
            </a:r>
          </a:p>
          <a:p>
            <a:pPr marL="715926" lvl="1" indent="-357188"/>
            <a:r>
              <a:rPr lang="en-US" altLang="zh-CN" dirty="0"/>
              <a:t>Ordering of topics </a:t>
            </a:r>
            <a:r>
              <a:rPr lang="en-US" altLang="ko-KR" dirty="0"/>
              <a:t>: </a:t>
            </a:r>
          </a:p>
          <a:p>
            <a:pPr marL="1115976" lvl="2" indent="-357188"/>
            <a:r>
              <a:rPr lang="en-US" altLang="zh-CN" dirty="0"/>
              <a:t>Any Remaining Issues on Evaluation Methodology --&gt; Performance Evaluation results </a:t>
            </a:r>
          </a:p>
        </p:txBody>
      </p:sp>
    </p:spTree>
    <p:extLst>
      <p:ext uri="{BB962C8B-B14F-4D97-AF65-F5344CB8AC3E}">
        <p14:creationId xmlns:p14="http://schemas.microsoft.com/office/powerpoint/2010/main" val="3129222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747A789-41BD-48DC-9AEC-D11F25A555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2204864"/>
            <a:ext cx="8784976" cy="1368152"/>
          </a:xfrm>
        </p:spPr>
        <p:txBody>
          <a:bodyPr/>
          <a:lstStyle/>
          <a:p>
            <a:pPr marL="0" indent="0" algn="ctr">
              <a:buNone/>
            </a:pPr>
            <a:r>
              <a:rPr lang="en-US" altLang="zh-CN" sz="2800" dirty="0"/>
              <a:t>GTW2 Schedule for Week Two</a:t>
            </a:r>
          </a:p>
          <a:p>
            <a:pPr marL="0" indent="0" algn="ctr">
              <a:buNone/>
            </a:pPr>
            <a:r>
              <a:rPr lang="zh-CN" altLang="en-US" sz="2800" dirty="0"/>
              <a:t>（</a:t>
            </a:r>
            <a:r>
              <a:rPr lang="en-US" altLang="zh-CN" sz="2800" dirty="0"/>
              <a:t>Oct 18</a:t>
            </a:r>
            <a:r>
              <a:rPr lang="en-US" altLang="zh-CN" sz="2800" baseline="30000" dirty="0"/>
              <a:t>rd</a:t>
            </a:r>
            <a:r>
              <a:rPr lang="en-US" altLang="zh-CN" sz="2800" dirty="0"/>
              <a:t> – Aug 19</a:t>
            </a:r>
            <a:r>
              <a:rPr lang="en-US" altLang="zh-CN" sz="2800" baseline="30000" dirty="0"/>
              <a:t>th</a:t>
            </a:r>
            <a:r>
              <a:rPr lang="zh-CN" altLang="en-US" sz="2800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301659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968</TotalTime>
  <Words>449</Words>
  <Application>Microsoft Office PowerPoint</Application>
  <PresentationFormat>全屏显示(4:3)</PresentationFormat>
  <Paragraphs>64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123</cp:revision>
  <dcterms:created xsi:type="dcterms:W3CDTF">2013-11-22T10:39:44Z</dcterms:created>
  <dcterms:modified xsi:type="dcterms:W3CDTF">2021-10-08T06:55:01Z</dcterms:modified>
</cp:coreProperties>
</file>