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6"/>
  </p:notesMasterIdLst>
  <p:sldIdLst>
    <p:sldId id="259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5" d="100"/>
          <a:sy n="85" d="100"/>
        </p:scale>
        <p:origin x="4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ushako\Documents\3GPP\RAN1_106e\Inbox\Havish_sessions\Havish's%20GTW%20schedule%20week%201%20-%20v00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ushako\Documents\3GPP\RAN1_106e\Inbox\Havish_sessions\Havish's%20GTW%20schedule%20week%201%20-%20v00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aseline="0" dirty="0"/>
              <a:t>SCHEDULE FOR WEEK 1 (May be updated as meeting progresses)</a:t>
            </a:r>
            <a:endParaRPr lang="en-US" sz="16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Sheet1!$B$2:$J$2</c:f>
              <c:numCache>
                <c:formatCode>General</c:formatCode>
                <c:ptCount val="5"/>
                <c:pt idx="0">
                  <c:v>100</c:v>
                </c:pt>
                <c:pt idx="1">
                  <c:v>0</c:v>
                </c:pt>
                <c:pt idx="2">
                  <c:v>100</c:v>
                </c:pt>
                <c:pt idx="3">
                  <c:v>0</c:v>
                </c:pt>
                <c:pt idx="4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32-4224-A1D0-F93285826F04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Sheet1!$B$3:$J$3</c:f>
              <c:numCache>
                <c:formatCode>General</c:formatCode>
                <c:ptCount val="5"/>
                <c:pt idx="0">
                  <c:v>0</c:v>
                </c:pt>
                <c:pt idx="1">
                  <c:v>120</c:v>
                </c:pt>
                <c:pt idx="2">
                  <c:v>0</c:v>
                </c:pt>
                <c:pt idx="3">
                  <c:v>120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32-4224-A1D0-F93285826F04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Sheet1!$B$4:$J$4</c:f>
              <c:numCache>
                <c:formatCode>General</c:formatCode>
                <c:ptCount val="5"/>
                <c:pt idx="0">
                  <c:v>0</c:v>
                </c:pt>
                <c:pt idx="1">
                  <c:v>30</c:v>
                </c:pt>
                <c:pt idx="2">
                  <c:v>0</c:v>
                </c:pt>
                <c:pt idx="3">
                  <c:v>30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E32-4224-A1D0-F93285826F04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8.4 - NR NTN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Sheet1!$B$5:$J$5</c:f>
              <c:numCache>
                <c:formatCode>General</c:formatCode>
                <c:ptCount val="5"/>
                <c:pt idx="0">
                  <c:v>0</c:v>
                </c:pt>
                <c:pt idx="1">
                  <c:v>30</c:v>
                </c:pt>
                <c:pt idx="2">
                  <c:v>0</c:v>
                </c:pt>
                <c:pt idx="3">
                  <c:v>30</c:v>
                </c:pt>
                <c:pt idx="4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E32-4224-A1D0-F93285826F04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8.15 - IoT NTN</c:v>
                </c:pt>
              </c:strCache>
            </c:strRef>
          </c:tx>
          <c:spPr>
            <a:solidFill>
              <a:schemeClr val="accent5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Sheet1!$B$6:$J$6</c:f>
              <c:numCache>
                <c:formatCode>General</c:formatCode>
                <c:ptCount val="5"/>
                <c:pt idx="0">
                  <c:v>50</c:v>
                </c:pt>
                <c:pt idx="1">
                  <c:v>0</c:v>
                </c:pt>
                <c:pt idx="2">
                  <c:v>50</c:v>
                </c:pt>
                <c:pt idx="3">
                  <c:v>0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E32-4224-A1D0-F93285826F04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8.16 - LTE 5G Bcast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Sheet1!$B$7:$J$7</c:f>
              <c:numCache>
                <c:formatCode>General</c:formatCode>
                <c:ptCount val="5"/>
                <c:pt idx="0">
                  <c:v>30</c:v>
                </c:pt>
                <c:pt idx="1">
                  <c:v>0</c:v>
                </c:pt>
                <c:pt idx="2">
                  <c:v>30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E32-4224-A1D0-F93285826F04}"/>
            </c:ext>
          </c:extLst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Sheet1!$B$8:$J$8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E32-4224-A1D0-F93285826F04}"/>
            </c:ext>
          </c:extLst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Sheet1!$B$9:$J$9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E32-4224-A1D0-F93285826F04}"/>
            </c:ext>
          </c:extLst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Sheet1!$B$10:$J$10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E32-4224-A1D0-F93285826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115135344"/>
        <c:axId val="2115134688"/>
      </c:barChart>
      <c:catAx>
        <c:axId val="2115135344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34688"/>
        <c:crosses val="autoZero"/>
        <c:auto val="1"/>
        <c:lblAlgn val="ctr"/>
        <c:lblOffset val="100"/>
        <c:noMultiLvlLbl val="0"/>
      </c:catAx>
      <c:valAx>
        <c:axId val="2115134688"/>
        <c:scaling>
          <c:orientation val="maxMin"/>
        </c:scaling>
        <c:delete val="0"/>
        <c:axPos val="l"/>
        <c:majorGridlines>
          <c:spPr>
            <a:ln w="9525" cap="flat" cmpd="sng" algn="ctr">
              <a:gradFill>
                <a:gsLst>
                  <a:gs pos="0">
                    <a:schemeClr val="tx1">
                      <a:lumMod val="5000"/>
                      <a:lumOff val="95000"/>
                    </a:schemeClr>
                  </a:gs>
                  <a:gs pos="10000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35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US" sz="1600" b="1" i="0" u="none" strike="noStrike" kern="1200" cap="all" spc="5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cap="all" baseline="0" dirty="0">
                <a:effectLst/>
              </a:rPr>
              <a:t>SCHEDULE FOR WEEK 2 (MAY BE UPDATED AS MEETING PROGRESSES)</a:t>
            </a:r>
            <a:endParaRPr lang="en-US" sz="1600" dirty="0">
              <a:effectLst/>
            </a:endParaRPr>
          </a:p>
        </c:rich>
      </c:tx>
      <c:layout>
        <c:manualLayout>
          <c:xMode val="edge"/>
          <c:yMode val="edge"/>
          <c:x val="0.15311569427913527"/>
          <c:y val="0.105688712740064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en-US" sz="1600" b="1" i="0" u="none" strike="noStrike" kern="1200" cap="all" spc="5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0944126850516303E-2"/>
          <c:y val="0.23778647237541617"/>
          <c:w val="0.88464129483814524"/>
          <c:h val="0.7017887868183144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0</c:v>
                </c:pt>
                <c:pt idx="1">
                  <c:v>100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73-4949-B1AC-094A02F14602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30</c:v>
                </c:pt>
                <c:pt idx="1">
                  <c:v>0</c:v>
                </c:pt>
                <c:pt idx="2">
                  <c:v>30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73-4949-B1AC-094A02F14602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Sheet1!$B$4:$F$4</c:f>
              <c:numCache>
                <c:formatCode>General</c:formatCode>
                <c:ptCount val="5"/>
                <c:pt idx="0">
                  <c:v>120</c:v>
                </c:pt>
                <c:pt idx="1">
                  <c:v>0</c:v>
                </c:pt>
                <c:pt idx="2">
                  <c:v>90</c:v>
                </c:pt>
                <c:pt idx="3">
                  <c:v>60</c:v>
                </c:pt>
                <c:pt idx="4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C73-4949-B1AC-094A02F14602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8.4 - NR NTN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Sheet1!$B$5:$F$5</c:f>
              <c:numCache>
                <c:formatCode>General</c:formatCode>
                <c:ptCount val="5"/>
                <c:pt idx="0">
                  <c:v>30</c:v>
                </c:pt>
                <c:pt idx="1">
                  <c:v>0</c:v>
                </c:pt>
                <c:pt idx="2">
                  <c:v>30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C73-4949-B1AC-094A02F14602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Sheet1!$B$6:$F$6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C73-4949-B1AC-094A02F14602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Sheet1!$B$7:$F$7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30</c:v>
                </c:pt>
                <c:pt idx="4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C73-4949-B1AC-094A02F14602}"/>
            </c:ext>
          </c:extLst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8.4 - NR NTN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Sheet1!$B$8:$F$8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C73-4949-B1AC-094A02F14602}"/>
            </c:ext>
          </c:extLst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8.15 - IoT NTN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Sheet1!$B$9:$F$9</c:f>
              <c:numCache>
                <c:formatCode>General</c:formatCode>
                <c:ptCount val="5"/>
                <c:pt idx="0">
                  <c:v>0</c:v>
                </c:pt>
                <c:pt idx="1">
                  <c:v>50</c:v>
                </c:pt>
                <c:pt idx="2">
                  <c:v>30</c:v>
                </c:pt>
                <c:pt idx="3">
                  <c:v>40</c:v>
                </c:pt>
                <c:pt idx="4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C73-4949-B1AC-094A02F14602}"/>
            </c:ext>
          </c:extLst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8.16 - LTE 5G Bcast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Sheet1!$B$10:$F$10</c:f>
              <c:numCache>
                <c:formatCode>General</c:formatCode>
                <c:ptCount val="5"/>
                <c:pt idx="0">
                  <c:v>0</c:v>
                </c:pt>
                <c:pt idx="1">
                  <c:v>30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C73-4949-B1AC-094A02F14602}"/>
            </c:ext>
          </c:extLst>
        </c:ser>
        <c:ser>
          <c:idx val="9"/>
          <c:order val="9"/>
          <c:tx>
            <c:strRef>
              <c:f>Sheet1!$A$11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Sheet1!$B$11:$F$11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50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C73-4949-B1AC-094A02F14602}"/>
            </c:ext>
          </c:extLst>
        </c:ser>
        <c:ser>
          <c:idx val="10"/>
          <c:order val="10"/>
          <c:tx>
            <c:strRef>
              <c:f>Sheet1!$A$12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Sheet1!$B$12:$F$12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C73-4949-B1AC-094A02F14602}"/>
            </c:ext>
          </c:extLst>
        </c:ser>
        <c:ser>
          <c:idx val="11"/>
          <c:order val="11"/>
          <c:tx>
            <c:strRef>
              <c:f>Sheet1!$A$13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Sheet1!$B$13:$F$13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C73-4949-B1AC-094A02F14602}"/>
            </c:ext>
          </c:extLst>
        </c:ser>
        <c:ser>
          <c:idx val="12"/>
          <c:order val="12"/>
          <c:tx>
            <c:strRef>
              <c:f>Sheet1!$A$14</c:f>
              <c:strCache>
                <c:ptCount val="1"/>
                <c:pt idx="0">
                  <c:v>Other 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Sheet1!$B$14:$F$14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C73-4949-B1AC-094A02F14602}"/>
            </c:ext>
          </c:extLst>
        </c:ser>
        <c:ser>
          <c:idx val="13"/>
          <c:order val="13"/>
          <c:tx>
            <c:strRef>
              <c:f>Sheet1!$A$15</c:f>
              <c:strCache>
                <c:ptCount val="1"/>
                <c:pt idx="0">
                  <c:v>8.15 - IoT NTN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Sheet1!$B$15:$F$15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C73-4949-B1AC-094A02F146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833419024"/>
        <c:axId val="833416072"/>
      </c:barChart>
      <c:catAx>
        <c:axId val="833419024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416072"/>
        <c:crosses val="autoZero"/>
        <c:auto val="1"/>
        <c:lblAlgn val="ctr"/>
        <c:lblOffset val="100"/>
        <c:noMultiLvlLbl val="0"/>
      </c:catAx>
      <c:valAx>
        <c:axId val="833416072"/>
        <c:scaling>
          <c:orientation val="maxMin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419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  <a:headEnd type="none" w="sm" len="sm"/>
        <a:tailEnd type="none" w="sm" len="sm"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00DA2-A577-4A7B-9201-30C73777B04E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416286-031F-4124-A45A-0B4D2362E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66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A2710-7018-41D3-99B3-C2AD89F774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5A2A05-D58B-4547-86C1-2EBD312397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A5D1D-411F-4AEE-B31B-90C451A29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AB543-648E-4AD4-9A81-A9F83ADA2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A5F5C8-0D8D-404B-9399-8EB678F9E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302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FB48E-7575-4441-A724-C4227693C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6467BF-5713-4A76-92E9-42A0B624CA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6CF7D-72AF-4DD2-8DA2-89555C0B4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F49D1-0DCE-4C66-9BDB-DBC5E9F8C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F13B3-D122-4A63-BC58-83B2198B3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586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C1FF7F-0DAF-4356-B222-0CF2EAEA74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AC8B9A-50CC-4688-B0F2-B9799FD854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62D37-214F-4F40-8620-F50E6216D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007AF7-D0BC-4DEA-A9D2-6354C76A5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2511E-5616-4C9C-A180-F388D062D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529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8da896-67b8-4958-b1ab-18f3fb51f0a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GB" dirty="0"/>
              <a:t>Slide title, Ericsson Hilda Light 40pt, Ericsson Black, max 2-lines</a:t>
            </a:r>
          </a:p>
        </p:txBody>
      </p:sp>
      <p:sp>
        <p:nvSpPr>
          <p:cNvPr id="3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C44ECCE6-4D94-443E-8C20-CA233A5C0572}"/>
              </a:ext>
            </a:extLst>
          </p:cNvPr>
          <p:cNvSpPr txBox="1"/>
          <p:nvPr userDrawn="1"/>
        </p:nvSpPr>
        <p:spPr>
          <a:xfrm>
            <a:off x="396000" y="6524625"/>
            <a:ext cx="65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endParaRPr lang="en-GB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5" name="FirstDividerHider">
            <a:extLst>
              <a:ext uri="{FF2B5EF4-FFF2-40B4-BE49-F238E27FC236}">
                <a16:creationId xmlns:a16="http://schemas.microsoft.com/office/drawing/2014/main" id="{CA0A38D4-B093-4CE6-9935-648A137BFECE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GB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8731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EBD7D-E3DD-4EE9-8FC8-4A776DD6D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DB559-EC77-40F6-8C7A-9320318A0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150BEE-BDB2-49A9-8E33-AFFD52848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78DF9-D95D-4930-BF74-9849BF6A8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96094-BDD0-4B9A-98D6-DAB2B1E6B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049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BC343-DD29-4ED9-9A64-3B865702A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728EC2-20A4-4DFF-8D4C-B4012E37A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77626-1311-4998-83CC-731EB9008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77A17-2FBC-4853-8ECA-E6217C07D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90E07-E4B4-4CA3-8861-DF646A6A2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84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A7843-7681-4952-9C87-25CA051B0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35F25-1500-4500-9368-8222C74147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68D0CE-60E2-4641-8B7E-85AFC9404B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D29E6-ADA0-4D93-AB9A-1F76850B2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D7D46-13FF-4667-915F-AB87088A6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8EE79-E650-445A-BA99-D6C8B4BBA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74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83481-4128-4E9C-83FD-790DE35F5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3EB383-C856-480B-B36D-02474041F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AD5F3F-C391-461E-9AA9-F9ED11C3DA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640FF3-1E74-4A8B-A4C5-9B476D12D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24E005-E4AE-4383-B953-5CC32DBD24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CAEA0B-4969-4D1F-84EE-41DA91FB4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19CCC8-5FE2-4529-95CA-BD9BF3D68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E00B0E-E552-4F5A-A1CB-B286489E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FD03D-F9F9-4B69-8240-0CF1F66B1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A80E1C-583A-4DE8-A306-6A8073B84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638D9B-738C-4C91-BF76-90B4DCEC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65E4E1-B1B2-4377-875A-9DB10373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40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3BDC86-5B4A-46EA-B0E7-3AD6D54C1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A9E0F3-888F-4A0E-B234-ADB87F45A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61A2AF-921C-4BCC-B1E7-4DE7F61F9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BE3D2-3165-4C8E-A420-254347E77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90DE3-94B3-4AC5-811A-292C1BC67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C4C7C8-6F7D-4C8E-879A-B2BF33354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A861D0-98CD-4E94-9E5F-9C9244261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7C0B4-976C-4120-A33D-A74789AFD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CFFF92-C98C-4997-97F9-D6B69C7BF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98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CC49D-FA54-49F1-9775-903C30303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4545DC-4DA4-46FF-B939-E19F0716C9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803F7-2AEA-43F2-A2DA-A3159A0E33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DD57ED-9E96-46EB-9C9B-907FD81B8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8D270F-4C19-4865-9D14-27CD023C8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C03DA3-612F-4E43-B8B7-98046C249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4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BB0C01-352A-4113-844B-E3FBF05B9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A345E2-B5A0-4A0E-A32D-A6024AB56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A82D7-3990-47D5-8377-7F649D5E04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EAAFA-E660-41A6-90B5-89C228994D0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E69EBB-4616-401B-B09A-54AEE89B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BAD5D-7AD4-4D08-923B-CC47FFC6E7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95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Chart 20">
            <a:extLst>
              <a:ext uri="{FF2B5EF4-FFF2-40B4-BE49-F238E27FC236}">
                <a16:creationId xmlns:a16="http://schemas.microsoft.com/office/drawing/2014/main" id="{4FF513E1-DE0E-4554-B9A2-9965109EDE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6817625"/>
              </p:ext>
            </p:extLst>
          </p:nvPr>
        </p:nvGraphicFramePr>
        <p:xfrm>
          <a:off x="1201056" y="218178"/>
          <a:ext cx="9789887" cy="6138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1">
            <a:extLst>
              <a:ext uri="{FF2B5EF4-FFF2-40B4-BE49-F238E27FC236}">
                <a16:creationId xmlns:a16="http://schemas.microsoft.com/office/drawing/2014/main" id="{7C9D2C18-6A90-4013-926B-73AFACF7F27A}"/>
              </a:ext>
            </a:extLst>
          </p:cNvPr>
          <p:cNvSpPr txBox="1"/>
          <p:nvPr/>
        </p:nvSpPr>
        <p:spPr>
          <a:xfrm>
            <a:off x="3924647" y="4915796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NR NTN</a:t>
            </a:r>
          </a:p>
          <a:p>
            <a:pPr algn="ctr"/>
            <a:r>
              <a:rPr lang="en-US" sz="1400" dirty="0"/>
              <a:t>8.4.1</a:t>
            </a:r>
          </a:p>
          <a:p>
            <a:pPr algn="ctr"/>
            <a:r>
              <a:rPr lang="en-US" sz="1400" dirty="0"/>
              <a:t>[8.4.2]</a:t>
            </a:r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E3690261-C9FF-429B-B61C-7584C1650ECE}"/>
              </a:ext>
            </a:extLst>
          </p:cNvPr>
          <p:cNvSpPr txBox="1"/>
          <p:nvPr/>
        </p:nvSpPr>
        <p:spPr>
          <a:xfrm>
            <a:off x="2008001" y="4947824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LTE 5G </a:t>
            </a:r>
            <a:r>
              <a:rPr lang="en-US" sz="1400" dirty="0" err="1"/>
              <a:t>Bcast</a:t>
            </a:r>
            <a:endParaRPr lang="en-US" sz="1400" dirty="0"/>
          </a:p>
          <a:p>
            <a:pPr algn="ctr"/>
            <a:r>
              <a:rPr lang="en-US" sz="1400" dirty="0"/>
              <a:t>8.16.1</a:t>
            </a: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415A54B3-387D-4569-8AE5-2C038DCCB079}"/>
              </a:ext>
            </a:extLst>
          </p:cNvPr>
          <p:cNvSpPr txBox="1"/>
          <p:nvPr/>
        </p:nvSpPr>
        <p:spPr>
          <a:xfrm>
            <a:off x="2076445" y="3857956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IoT NTN</a:t>
            </a:r>
          </a:p>
          <a:p>
            <a:pPr algn="ctr"/>
            <a:r>
              <a:rPr lang="en-US" sz="1400" dirty="0"/>
              <a:t>8.15.1</a:t>
            </a:r>
          </a:p>
          <a:p>
            <a:pPr algn="ctr"/>
            <a:r>
              <a:rPr lang="en-US" sz="1400" dirty="0"/>
              <a:t>8.15.2</a:t>
            </a:r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id="{701E976F-F03E-4771-8DB7-DBCE933D71E3}"/>
              </a:ext>
            </a:extLst>
          </p:cNvPr>
          <p:cNvSpPr txBox="1"/>
          <p:nvPr/>
        </p:nvSpPr>
        <p:spPr>
          <a:xfrm>
            <a:off x="5733021" y="3857955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IoT NTN</a:t>
            </a:r>
          </a:p>
          <a:p>
            <a:pPr algn="ctr"/>
            <a:r>
              <a:rPr lang="en-US" sz="1400" dirty="0"/>
              <a:t>8.15.1</a:t>
            </a:r>
          </a:p>
          <a:p>
            <a:pPr algn="ctr"/>
            <a:r>
              <a:rPr lang="en-US" sz="1400" dirty="0"/>
              <a:t>8.15.2</a:t>
            </a:r>
          </a:p>
        </p:txBody>
      </p:sp>
      <p:sp>
        <p:nvSpPr>
          <p:cNvPr id="14" name="TextBox 1">
            <a:extLst>
              <a:ext uri="{FF2B5EF4-FFF2-40B4-BE49-F238E27FC236}">
                <a16:creationId xmlns:a16="http://schemas.microsoft.com/office/drawing/2014/main" id="{5166713B-11BF-406A-90E9-392852DC0939}"/>
              </a:ext>
            </a:extLst>
          </p:cNvPr>
          <p:cNvSpPr txBox="1"/>
          <p:nvPr/>
        </p:nvSpPr>
        <p:spPr>
          <a:xfrm>
            <a:off x="2302219" y="1671138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8.5.1</a:t>
            </a:r>
          </a:p>
          <a:p>
            <a:r>
              <a:rPr lang="en-US" sz="1400" dirty="0"/>
              <a:t>8.5.2</a:t>
            </a:r>
          </a:p>
          <a:p>
            <a:r>
              <a:rPr lang="en-US" sz="1400" dirty="0"/>
              <a:t>8.5.3</a:t>
            </a: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8E4F5607-CB09-4E4A-8821-8B7F28A9EBF2}"/>
              </a:ext>
            </a:extLst>
          </p:cNvPr>
          <p:cNvSpPr txBox="1"/>
          <p:nvPr/>
        </p:nvSpPr>
        <p:spPr>
          <a:xfrm>
            <a:off x="3924756" y="1821614"/>
            <a:ext cx="1128869" cy="123332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B52 GHz</a:t>
            </a:r>
          </a:p>
          <a:p>
            <a:pPr algn="ctr"/>
            <a:r>
              <a:rPr lang="en-US" sz="1400" dirty="0"/>
              <a:t>8.2.3</a:t>
            </a:r>
          </a:p>
          <a:p>
            <a:pPr algn="ctr"/>
            <a:r>
              <a:rPr lang="en-US" sz="1400" dirty="0"/>
              <a:t>8.2.4</a:t>
            </a:r>
          </a:p>
          <a:p>
            <a:pPr algn="ctr"/>
            <a:r>
              <a:rPr lang="en-US" sz="1400" dirty="0"/>
              <a:t>8.2.5 (1)</a:t>
            </a:r>
          </a:p>
          <a:p>
            <a:pPr algn="ctr"/>
            <a:r>
              <a:rPr lang="en-US" sz="1400" dirty="0"/>
              <a:t>8.2.5 (2)</a:t>
            </a:r>
          </a:p>
        </p:txBody>
      </p:sp>
      <p:sp>
        <p:nvSpPr>
          <p:cNvPr id="18" name="TextBox 1">
            <a:extLst>
              <a:ext uri="{FF2B5EF4-FFF2-40B4-BE49-F238E27FC236}">
                <a16:creationId xmlns:a16="http://schemas.microsoft.com/office/drawing/2014/main" id="{8497FCC9-97AE-4234-AFE8-D3A73CA18923}"/>
              </a:ext>
            </a:extLst>
          </p:cNvPr>
          <p:cNvSpPr txBox="1"/>
          <p:nvPr/>
        </p:nvSpPr>
        <p:spPr>
          <a:xfrm>
            <a:off x="7572392" y="1765550"/>
            <a:ext cx="1128869" cy="123332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B52 GHz</a:t>
            </a:r>
          </a:p>
          <a:p>
            <a:pPr algn="ctr"/>
            <a:r>
              <a:rPr lang="en-US" sz="1400" dirty="0"/>
              <a:t>8.2.6</a:t>
            </a:r>
          </a:p>
          <a:p>
            <a:pPr algn="ctr"/>
            <a:r>
              <a:rPr lang="en-US" sz="1400" dirty="0"/>
              <a:t>8.2.1</a:t>
            </a:r>
          </a:p>
          <a:p>
            <a:pPr algn="ctr"/>
            <a:r>
              <a:rPr lang="en-US" sz="1400" dirty="0"/>
              <a:t>8.2.2</a:t>
            </a:r>
          </a:p>
          <a:p>
            <a:pPr algn="ctr"/>
            <a:r>
              <a:rPr lang="en-US" sz="1400" dirty="0"/>
              <a:t>8.2.5(2)</a:t>
            </a:r>
          </a:p>
          <a:p>
            <a:pPr algn="ctr"/>
            <a:endParaRPr lang="en-US" sz="1400" dirty="0"/>
          </a:p>
        </p:txBody>
      </p:sp>
      <p:sp>
        <p:nvSpPr>
          <p:cNvPr id="19" name="TextBox 1">
            <a:extLst>
              <a:ext uri="{FF2B5EF4-FFF2-40B4-BE49-F238E27FC236}">
                <a16:creationId xmlns:a16="http://schemas.microsoft.com/office/drawing/2014/main" id="{A7285C81-9519-4A5E-8540-89AF2DAF017F}"/>
              </a:ext>
            </a:extLst>
          </p:cNvPr>
          <p:cNvSpPr txBox="1"/>
          <p:nvPr/>
        </p:nvSpPr>
        <p:spPr>
          <a:xfrm>
            <a:off x="3924755" y="4149046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MBS</a:t>
            </a:r>
          </a:p>
          <a:p>
            <a:pPr algn="ctr"/>
            <a:r>
              <a:rPr lang="en-US" sz="1400" dirty="0"/>
              <a:t>8.12.1</a:t>
            </a:r>
          </a:p>
          <a:p>
            <a:pPr algn="ctr"/>
            <a:r>
              <a:rPr lang="en-US" sz="1400" dirty="0"/>
              <a:t>[8.12.2]</a:t>
            </a:r>
          </a:p>
        </p:txBody>
      </p:sp>
      <p:sp>
        <p:nvSpPr>
          <p:cNvPr id="20" name="TextBox 1">
            <a:extLst>
              <a:ext uri="{FF2B5EF4-FFF2-40B4-BE49-F238E27FC236}">
                <a16:creationId xmlns:a16="http://schemas.microsoft.com/office/drawing/2014/main" id="{E325EA9A-2DF3-47FA-B074-5A1A9D500777}"/>
              </a:ext>
            </a:extLst>
          </p:cNvPr>
          <p:cNvSpPr txBox="1"/>
          <p:nvPr/>
        </p:nvSpPr>
        <p:spPr>
          <a:xfrm>
            <a:off x="7572391" y="4149471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MBS</a:t>
            </a:r>
          </a:p>
          <a:p>
            <a:pPr algn="ctr"/>
            <a:r>
              <a:rPr lang="en-US" sz="1400" dirty="0"/>
              <a:t>8.12.2</a:t>
            </a:r>
          </a:p>
          <a:p>
            <a:pPr algn="ctr"/>
            <a:r>
              <a:rPr lang="en-US" sz="1400" dirty="0"/>
              <a:t>[8.12.3]</a:t>
            </a:r>
          </a:p>
        </p:txBody>
      </p:sp>
      <p:sp>
        <p:nvSpPr>
          <p:cNvPr id="22" name="TextBox 1">
            <a:extLst>
              <a:ext uri="{FF2B5EF4-FFF2-40B4-BE49-F238E27FC236}">
                <a16:creationId xmlns:a16="http://schemas.microsoft.com/office/drawing/2014/main" id="{E2FAB8B2-C519-4578-9F97-D19CA4EBD536}"/>
              </a:ext>
            </a:extLst>
          </p:cNvPr>
          <p:cNvSpPr txBox="1"/>
          <p:nvPr/>
        </p:nvSpPr>
        <p:spPr>
          <a:xfrm>
            <a:off x="5906775" y="1671136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8.5.4</a:t>
            </a:r>
          </a:p>
          <a:p>
            <a:r>
              <a:rPr lang="en-US" sz="1400" dirty="0"/>
              <a:t>8.5.5</a:t>
            </a:r>
          </a:p>
          <a:p>
            <a:r>
              <a:rPr lang="en-US" sz="1400" dirty="0"/>
              <a:t>8.5.6</a:t>
            </a:r>
          </a:p>
        </p:txBody>
      </p:sp>
      <p:sp>
        <p:nvSpPr>
          <p:cNvPr id="23" name="TextBox 1">
            <a:extLst>
              <a:ext uri="{FF2B5EF4-FFF2-40B4-BE49-F238E27FC236}">
                <a16:creationId xmlns:a16="http://schemas.microsoft.com/office/drawing/2014/main" id="{83C0EEA9-A5A0-46F9-BAA4-334A15C5EC64}"/>
              </a:ext>
            </a:extLst>
          </p:cNvPr>
          <p:cNvSpPr txBox="1"/>
          <p:nvPr/>
        </p:nvSpPr>
        <p:spPr>
          <a:xfrm>
            <a:off x="5699441" y="4944765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LTE 5G </a:t>
            </a:r>
            <a:r>
              <a:rPr lang="en-US" sz="1400" dirty="0" err="1"/>
              <a:t>Bcast</a:t>
            </a:r>
            <a:endParaRPr lang="en-US" sz="1400" dirty="0"/>
          </a:p>
          <a:p>
            <a:pPr algn="ctr"/>
            <a:r>
              <a:rPr lang="en-US" sz="1400" dirty="0"/>
              <a:t>8.16.1</a:t>
            </a:r>
          </a:p>
        </p:txBody>
      </p:sp>
      <p:sp>
        <p:nvSpPr>
          <p:cNvPr id="24" name="TextBox 1">
            <a:extLst>
              <a:ext uri="{FF2B5EF4-FFF2-40B4-BE49-F238E27FC236}">
                <a16:creationId xmlns:a16="http://schemas.microsoft.com/office/drawing/2014/main" id="{54E795C7-4F06-4E5F-87EC-4EA60A1E45F2}"/>
              </a:ext>
            </a:extLst>
          </p:cNvPr>
          <p:cNvSpPr txBox="1"/>
          <p:nvPr/>
        </p:nvSpPr>
        <p:spPr>
          <a:xfrm>
            <a:off x="7572283" y="4914467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NR NTN</a:t>
            </a:r>
          </a:p>
          <a:p>
            <a:pPr algn="ctr"/>
            <a:r>
              <a:rPr lang="en-US" sz="1400" dirty="0"/>
              <a:t>8.4.2</a:t>
            </a:r>
          </a:p>
          <a:p>
            <a:pPr algn="ctr"/>
            <a:r>
              <a:rPr lang="en-US" sz="1400" dirty="0"/>
              <a:t>[8.4.3]</a:t>
            </a:r>
          </a:p>
          <a:p>
            <a:pPr algn="ctr"/>
            <a:endParaRPr lang="en-US" sz="1400" dirty="0"/>
          </a:p>
        </p:txBody>
      </p:sp>
      <p:sp>
        <p:nvSpPr>
          <p:cNvPr id="25" name="TextBox 1">
            <a:extLst>
              <a:ext uri="{FF2B5EF4-FFF2-40B4-BE49-F238E27FC236}">
                <a16:creationId xmlns:a16="http://schemas.microsoft.com/office/drawing/2014/main" id="{85E4350A-DAFE-4F6E-8B58-4FB737563244}"/>
              </a:ext>
            </a:extLst>
          </p:cNvPr>
          <p:cNvSpPr txBox="1"/>
          <p:nvPr/>
        </p:nvSpPr>
        <p:spPr>
          <a:xfrm>
            <a:off x="9648065" y="1140481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8.5.1</a:t>
            </a:r>
          </a:p>
          <a:p>
            <a:r>
              <a:rPr lang="en-US" sz="1400" dirty="0"/>
              <a:t>8.5.2</a:t>
            </a:r>
          </a:p>
        </p:txBody>
      </p:sp>
      <p:sp>
        <p:nvSpPr>
          <p:cNvPr id="26" name="TextBox 1">
            <a:extLst>
              <a:ext uri="{FF2B5EF4-FFF2-40B4-BE49-F238E27FC236}">
                <a16:creationId xmlns:a16="http://schemas.microsoft.com/office/drawing/2014/main" id="{D9863928-CE54-4DBD-90CC-B50425F5C094}"/>
              </a:ext>
            </a:extLst>
          </p:cNvPr>
          <p:cNvSpPr txBox="1"/>
          <p:nvPr/>
        </p:nvSpPr>
        <p:spPr>
          <a:xfrm>
            <a:off x="9381775" y="2361824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NR NTN</a:t>
            </a:r>
          </a:p>
          <a:p>
            <a:pPr algn="ctr"/>
            <a:r>
              <a:rPr lang="en-US" sz="1400" dirty="0"/>
              <a:t>8.4.3</a:t>
            </a:r>
          </a:p>
          <a:p>
            <a:pPr algn="ctr"/>
            <a:r>
              <a:rPr lang="en-US" sz="1400" dirty="0"/>
              <a:t>8.4.4</a:t>
            </a:r>
          </a:p>
          <a:p>
            <a:pPr algn="ctr"/>
            <a:r>
              <a:rPr lang="en-US" sz="1400" dirty="0"/>
              <a:t>[8.4.1, 8.4.2]</a:t>
            </a:r>
          </a:p>
        </p:txBody>
      </p:sp>
      <p:sp>
        <p:nvSpPr>
          <p:cNvPr id="27" name="TextBox 1">
            <a:extLst>
              <a:ext uri="{FF2B5EF4-FFF2-40B4-BE49-F238E27FC236}">
                <a16:creationId xmlns:a16="http://schemas.microsoft.com/office/drawing/2014/main" id="{0B61005E-1CDB-47F2-9D6A-145797942932}"/>
              </a:ext>
            </a:extLst>
          </p:cNvPr>
          <p:cNvSpPr txBox="1"/>
          <p:nvPr/>
        </p:nvSpPr>
        <p:spPr>
          <a:xfrm>
            <a:off x="9387667" y="3500612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IoT NTN</a:t>
            </a:r>
          </a:p>
          <a:p>
            <a:pPr algn="ctr"/>
            <a:r>
              <a:rPr lang="en-US" sz="1400" dirty="0"/>
              <a:t>8.15.1</a:t>
            </a:r>
          </a:p>
          <a:p>
            <a:pPr algn="ctr"/>
            <a:r>
              <a:rPr lang="en-US" sz="1400" dirty="0"/>
              <a:t>8.15.2</a:t>
            </a:r>
          </a:p>
        </p:txBody>
      </p:sp>
      <p:sp>
        <p:nvSpPr>
          <p:cNvPr id="28" name="TextBox 1">
            <a:extLst>
              <a:ext uri="{FF2B5EF4-FFF2-40B4-BE49-F238E27FC236}">
                <a16:creationId xmlns:a16="http://schemas.microsoft.com/office/drawing/2014/main" id="{0989B759-BABA-4764-BBEF-8C9D5E6CEF26}"/>
              </a:ext>
            </a:extLst>
          </p:cNvPr>
          <p:cNvSpPr txBox="1"/>
          <p:nvPr/>
        </p:nvSpPr>
        <p:spPr>
          <a:xfrm>
            <a:off x="9387667" y="4548093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MBS</a:t>
            </a:r>
          </a:p>
          <a:p>
            <a:pPr algn="ctr"/>
            <a:r>
              <a:rPr lang="en-US" sz="1400" dirty="0"/>
              <a:t>8.12.3</a:t>
            </a:r>
          </a:p>
          <a:p>
            <a:pPr algn="ctr"/>
            <a:r>
              <a:rPr lang="en-US" sz="1400" dirty="0"/>
              <a:t>8.12.1</a:t>
            </a:r>
          </a:p>
          <a:p>
            <a:pPr algn="ctr"/>
            <a:r>
              <a:rPr lang="en-US" sz="1400" dirty="0"/>
              <a:t>[8.12.2]</a:t>
            </a:r>
          </a:p>
        </p:txBody>
      </p:sp>
    </p:spTree>
    <p:extLst>
      <p:ext uri="{BB962C8B-B14F-4D97-AF65-F5344CB8AC3E}">
        <p14:creationId xmlns:p14="http://schemas.microsoft.com/office/powerpoint/2010/main" val="1035279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91DEDC34-D78E-4B2C-A6C0-34DCD15AFA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5506773"/>
              </p:ext>
            </p:extLst>
          </p:nvPr>
        </p:nvGraphicFramePr>
        <p:xfrm>
          <a:off x="1217704" y="295838"/>
          <a:ext cx="10373659" cy="63017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1">
            <a:extLst>
              <a:ext uri="{FF2B5EF4-FFF2-40B4-BE49-F238E27FC236}">
                <a16:creationId xmlns:a16="http://schemas.microsoft.com/office/drawing/2014/main" id="{7C9D2C18-6A90-4013-926B-73AFACF7F27A}"/>
              </a:ext>
            </a:extLst>
          </p:cNvPr>
          <p:cNvSpPr txBox="1"/>
          <p:nvPr/>
        </p:nvSpPr>
        <p:spPr>
          <a:xfrm>
            <a:off x="2076337" y="5042878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NR NTN</a:t>
            </a:r>
          </a:p>
          <a:p>
            <a:pPr algn="ctr"/>
            <a:r>
              <a:rPr lang="en-US" sz="1400" dirty="0"/>
              <a:t>8.4.1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[8.4.2]</a:t>
            </a:r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E3690261-C9FF-429B-B61C-7584C1650ECE}"/>
              </a:ext>
            </a:extLst>
          </p:cNvPr>
          <p:cNvSpPr txBox="1"/>
          <p:nvPr/>
        </p:nvSpPr>
        <p:spPr>
          <a:xfrm>
            <a:off x="3996599" y="5117162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LTE 5G </a:t>
            </a:r>
            <a:r>
              <a:rPr lang="en-US" sz="1400" dirty="0" err="1"/>
              <a:t>Bcast</a:t>
            </a:r>
            <a:endParaRPr lang="en-US" sz="1400" dirty="0"/>
          </a:p>
          <a:p>
            <a:pPr algn="ctr"/>
            <a:r>
              <a:rPr lang="en-US" sz="1400" dirty="0"/>
              <a:t>8.16.1</a:t>
            </a: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415A54B3-387D-4569-8AE5-2C038DCCB079}"/>
              </a:ext>
            </a:extLst>
          </p:cNvPr>
          <p:cNvSpPr txBox="1"/>
          <p:nvPr/>
        </p:nvSpPr>
        <p:spPr>
          <a:xfrm>
            <a:off x="3924647" y="4091798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IoT NTN</a:t>
            </a:r>
          </a:p>
          <a:p>
            <a:pPr algn="ctr"/>
            <a:r>
              <a:rPr lang="en-US" sz="1400" dirty="0"/>
              <a:t>8.15.1</a:t>
            </a:r>
          </a:p>
          <a:p>
            <a:pPr algn="ctr"/>
            <a:r>
              <a:rPr lang="en-US" sz="1400" dirty="0"/>
              <a:t>8.15.2</a:t>
            </a:r>
          </a:p>
        </p:txBody>
      </p:sp>
      <p:sp>
        <p:nvSpPr>
          <p:cNvPr id="14" name="TextBox 1">
            <a:extLst>
              <a:ext uri="{FF2B5EF4-FFF2-40B4-BE49-F238E27FC236}">
                <a16:creationId xmlns:a16="http://schemas.microsoft.com/office/drawing/2014/main" id="{5166713B-11BF-406A-90E9-392852DC0939}"/>
              </a:ext>
            </a:extLst>
          </p:cNvPr>
          <p:cNvSpPr txBox="1"/>
          <p:nvPr/>
        </p:nvSpPr>
        <p:spPr>
          <a:xfrm>
            <a:off x="4246429" y="2305232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8.5.4</a:t>
            </a:r>
          </a:p>
          <a:p>
            <a:r>
              <a:rPr lang="en-US" sz="1400" dirty="0"/>
              <a:t>8.5.3</a:t>
            </a:r>
          </a:p>
          <a:p>
            <a:r>
              <a:rPr lang="en-US" sz="1400" dirty="0"/>
              <a:t>8.5.5</a:t>
            </a:r>
          </a:p>
          <a:p>
            <a:r>
              <a:rPr lang="en-US" sz="1400" dirty="0"/>
              <a:t>8.5.6</a:t>
            </a:r>
          </a:p>
          <a:p>
            <a:endParaRPr lang="en-US" sz="1400" dirty="0"/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8E4F5607-CB09-4E4A-8821-8B7F28A9EBF2}"/>
              </a:ext>
            </a:extLst>
          </p:cNvPr>
          <p:cNvSpPr txBox="1"/>
          <p:nvPr/>
        </p:nvSpPr>
        <p:spPr>
          <a:xfrm>
            <a:off x="2076445" y="2858471"/>
            <a:ext cx="1128869" cy="123332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B52 GHz</a:t>
            </a:r>
          </a:p>
          <a:p>
            <a:pPr algn="ctr"/>
            <a:r>
              <a:rPr lang="en-US" sz="1400" dirty="0"/>
              <a:t>8.2.3</a:t>
            </a:r>
          </a:p>
          <a:p>
            <a:pPr algn="ctr"/>
            <a:r>
              <a:rPr lang="en-US" sz="1400" dirty="0"/>
              <a:t>8.2.4</a:t>
            </a:r>
          </a:p>
          <a:p>
            <a:pPr algn="ctr"/>
            <a:r>
              <a:rPr lang="en-US" sz="1400" dirty="0"/>
              <a:t>8.2.5 (1)</a:t>
            </a:r>
          </a:p>
          <a:p>
            <a:pPr algn="ctr"/>
            <a:r>
              <a:rPr lang="en-US" sz="1400" dirty="0"/>
              <a:t>8.2.1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[8.2.2]</a:t>
            </a:r>
          </a:p>
          <a:p>
            <a:pPr algn="ctr"/>
            <a:endParaRPr lang="en-US" sz="1400" dirty="0"/>
          </a:p>
        </p:txBody>
      </p:sp>
      <p:sp>
        <p:nvSpPr>
          <p:cNvPr id="19" name="TextBox 1">
            <a:extLst>
              <a:ext uri="{FF2B5EF4-FFF2-40B4-BE49-F238E27FC236}">
                <a16:creationId xmlns:a16="http://schemas.microsoft.com/office/drawing/2014/main" id="{A7285C81-9519-4A5E-8540-89AF2DAF017F}"/>
              </a:ext>
            </a:extLst>
          </p:cNvPr>
          <p:cNvSpPr txBox="1"/>
          <p:nvPr/>
        </p:nvSpPr>
        <p:spPr>
          <a:xfrm>
            <a:off x="2076445" y="1764976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MBS</a:t>
            </a:r>
          </a:p>
          <a:p>
            <a:pPr algn="ctr"/>
            <a:r>
              <a:rPr lang="en-US" sz="1400" dirty="0"/>
              <a:t>8.12.1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[8.12.2]</a:t>
            </a:r>
          </a:p>
        </p:txBody>
      </p:sp>
      <p:sp>
        <p:nvSpPr>
          <p:cNvPr id="11" name="TextBox 1">
            <a:extLst>
              <a:ext uri="{FF2B5EF4-FFF2-40B4-BE49-F238E27FC236}">
                <a16:creationId xmlns:a16="http://schemas.microsoft.com/office/drawing/2014/main" id="{C9307488-4D57-483B-A199-30F9476F9BA2}"/>
              </a:ext>
            </a:extLst>
          </p:cNvPr>
          <p:cNvSpPr txBox="1"/>
          <p:nvPr/>
        </p:nvSpPr>
        <p:spPr>
          <a:xfrm>
            <a:off x="5769904" y="1764976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MBS</a:t>
            </a:r>
          </a:p>
          <a:p>
            <a:pPr algn="ctr"/>
            <a:r>
              <a:rPr lang="en-US" sz="1400" dirty="0"/>
              <a:t>8.12.2</a:t>
            </a:r>
          </a:p>
          <a:p>
            <a:pPr algn="ctr"/>
            <a:r>
              <a:rPr lang="en-US" sz="1400" dirty="0"/>
              <a:t>[8.12.3]</a:t>
            </a:r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id="{DE05CCBA-C402-43E7-BBC0-D67CCCF29028}"/>
              </a:ext>
            </a:extLst>
          </p:cNvPr>
          <p:cNvSpPr txBox="1"/>
          <p:nvPr/>
        </p:nvSpPr>
        <p:spPr>
          <a:xfrm>
            <a:off x="5748902" y="2545284"/>
            <a:ext cx="1128869" cy="185860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B52 GHz</a:t>
            </a:r>
          </a:p>
          <a:p>
            <a:pPr algn="ctr"/>
            <a:r>
              <a:rPr lang="en-US" sz="1400" dirty="0"/>
              <a:t>8.2.2</a:t>
            </a:r>
          </a:p>
          <a:p>
            <a:pPr algn="ctr"/>
            <a:r>
              <a:rPr lang="en-US" sz="1400" dirty="0"/>
              <a:t>8.2.5(2)</a:t>
            </a:r>
          </a:p>
          <a:p>
            <a:pPr algn="ctr"/>
            <a:r>
              <a:rPr lang="en-US" sz="1400" dirty="0"/>
              <a:t>8.2.6</a:t>
            </a:r>
          </a:p>
          <a:p>
            <a:pPr algn="ctr"/>
            <a:r>
              <a:rPr lang="en-US" sz="1400" dirty="0"/>
              <a:t>8.2.1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[8.2.3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8.2.4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8.2.5(1)]</a:t>
            </a:r>
          </a:p>
          <a:p>
            <a:pPr algn="ctr"/>
            <a:endParaRPr lang="en-US" sz="1400" dirty="0"/>
          </a:p>
        </p:txBody>
      </p:sp>
      <p:sp>
        <p:nvSpPr>
          <p:cNvPr id="15" name="TextBox 1">
            <a:extLst>
              <a:ext uri="{FF2B5EF4-FFF2-40B4-BE49-F238E27FC236}">
                <a16:creationId xmlns:a16="http://schemas.microsoft.com/office/drawing/2014/main" id="{A8F62E6F-CE53-44A5-A8F9-E4896366F451}"/>
              </a:ext>
            </a:extLst>
          </p:cNvPr>
          <p:cNvSpPr txBox="1"/>
          <p:nvPr/>
        </p:nvSpPr>
        <p:spPr>
          <a:xfrm>
            <a:off x="5748902" y="4403888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NR NTN</a:t>
            </a:r>
          </a:p>
          <a:p>
            <a:pPr algn="ctr"/>
            <a:r>
              <a:rPr lang="en-US" sz="1400" dirty="0"/>
              <a:t>8.4.2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[8.4.1]</a:t>
            </a:r>
          </a:p>
        </p:txBody>
      </p:sp>
      <p:sp>
        <p:nvSpPr>
          <p:cNvPr id="16" name="TextBox 1">
            <a:extLst>
              <a:ext uri="{FF2B5EF4-FFF2-40B4-BE49-F238E27FC236}">
                <a16:creationId xmlns:a16="http://schemas.microsoft.com/office/drawing/2014/main" id="{F8825C71-C32E-4145-886D-D4BDD6CEB949}"/>
              </a:ext>
            </a:extLst>
          </p:cNvPr>
          <p:cNvSpPr txBox="1"/>
          <p:nvPr/>
        </p:nvSpPr>
        <p:spPr>
          <a:xfrm>
            <a:off x="5769893" y="5087283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IoT NTN</a:t>
            </a:r>
          </a:p>
          <a:p>
            <a:pPr algn="ctr"/>
            <a:r>
              <a:rPr lang="en-US" sz="1400" dirty="0"/>
              <a:t>8.15.1</a:t>
            </a:r>
          </a:p>
          <a:p>
            <a:pPr algn="ctr"/>
            <a:r>
              <a:rPr lang="en-US" sz="1400" dirty="0"/>
              <a:t>8.15.2</a:t>
            </a:r>
          </a:p>
        </p:txBody>
      </p:sp>
      <p:sp>
        <p:nvSpPr>
          <p:cNvPr id="18" name="TextBox 1">
            <a:extLst>
              <a:ext uri="{FF2B5EF4-FFF2-40B4-BE49-F238E27FC236}">
                <a16:creationId xmlns:a16="http://schemas.microsoft.com/office/drawing/2014/main" id="{20BFCFE0-F8A0-4E03-AADD-B0BA536F0479}"/>
              </a:ext>
            </a:extLst>
          </p:cNvPr>
          <p:cNvSpPr txBox="1"/>
          <p:nvPr/>
        </p:nvSpPr>
        <p:spPr>
          <a:xfrm>
            <a:off x="7573137" y="3850153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IoT NTN</a:t>
            </a:r>
          </a:p>
          <a:p>
            <a:pPr algn="ctr"/>
            <a:r>
              <a:rPr lang="en-US" sz="1400" dirty="0"/>
              <a:t>8.15.1</a:t>
            </a:r>
          </a:p>
          <a:p>
            <a:pPr algn="ctr"/>
            <a:r>
              <a:rPr lang="en-US" sz="1400" dirty="0"/>
              <a:t>8.15.2</a:t>
            </a:r>
          </a:p>
        </p:txBody>
      </p:sp>
      <p:sp>
        <p:nvSpPr>
          <p:cNvPr id="21" name="TextBox 1">
            <a:extLst>
              <a:ext uri="{FF2B5EF4-FFF2-40B4-BE49-F238E27FC236}">
                <a16:creationId xmlns:a16="http://schemas.microsoft.com/office/drawing/2014/main" id="{4544909D-F5EC-48F7-83CC-249761F120ED}"/>
              </a:ext>
            </a:extLst>
          </p:cNvPr>
          <p:cNvSpPr txBox="1"/>
          <p:nvPr/>
        </p:nvSpPr>
        <p:spPr>
          <a:xfrm>
            <a:off x="9421359" y="2264130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B52</a:t>
            </a:r>
          </a:p>
          <a:p>
            <a:pPr algn="ctr"/>
            <a:r>
              <a:rPr lang="en-US" sz="1400" dirty="0"/>
              <a:t>Final review – All topics</a:t>
            </a:r>
          </a:p>
        </p:txBody>
      </p:sp>
      <p:sp>
        <p:nvSpPr>
          <p:cNvPr id="22" name="TextBox 1">
            <a:extLst>
              <a:ext uri="{FF2B5EF4-FFF2-40B4-BE49-F238E27FC236}">
                <a16:creationId xmlns:a16="http://schemas.microsoft.com/office/drawing/2014/main" id="{15CEDB8A-37FB-4B7B-AF63-90440C4C7B77}"/>
              </a:ext>
            </a:extLst>
          </p:cNvPr>
          <p:cNvSpPr txBox="1"/>
          <p:nvPr/>
        </p:nvSpPr>
        <p:spPr>
          <a:xfrm>
            <a:off x="9421359" y="3417191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 err="1"/>
              <a:t>ePos</a:t>
            </a:r>
            <a:endParaRPr lang="en-US" sz="1400" dirty="0"/>
          </a:p>
          <a:p>
            <a:pPr algn="ctr"/>
            <a:r>
              <a:rPr lang="en-US" sz="1400" dirty="0"/>
              <a:t>All topics</a:t>
            </a:r>
          </a:p>
        </p:txBody>
      </p:sp>
      <p:sp>
        <p:nvSpPr>
          <p:cNvPr id="24" name="TextBox 1">
            <a:extLst>
              <a:ext uri="{FF2B5EF4-FFF2-40B4-BE49-F238E27FC236}">
                <a16:creationId xmlns:a16="http://schemas.microsoft.com/office/drawing/2014/main" id="{3DE9BB19-9D22-4089-A3FE-AA8DFFE500C3}"/>
              </a:ext>
            </a:extLst>
          </p:cNvPr>
          <p:cNvSpPr txBox="1"/>
          <p:nvPr/>
        </p:nvSpPr>
        <p:spPr>
          <a:xfrm>
            <a:off x="9439950" y="4540767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NR NTN</a:t>
            </a:r>
          </a:p>
          <a:p>
            <a:pPr algn="ctr"/>
            <a:r>
              <a:rPr lang="en-US" sz="1400" dirty="0"/>
              <a:t>All Topics</a:t>
            </a:r>
          </a:p>
        </p:txBody>
      </p:sp>
      <p:sp>
        <p:nvSpPr>
          <p:cNvPr id="25" name="TextBox 1">
            <a:extLst>
              <a:ext uri="{FF2B5EF4-FFF2-40B4-BE49-F238E27FC236}">
                <a16:creationId xmlns:a16="http://schemas.microsoft.com/office/drawing/2014/main" id="{1703BB51-B537-41FE-986F-B523D0CD6402}"/>
              </a:ext>
            </a:extLst>
          </p:cNvPr>
          <p:cNvSpPr txBox="1"/>
          <p:nvPr/>
        </p:nvSpPr>
        <p:spPr>
          <a:xfrm>
            <a:off x="9421085" y="5184528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IoT NTN</a:t>
            </a:r>
          </a:p>
          <a:p>
            <a:pPr algn="ctr"/>
            <a:r>
              <a:rPr lang="en-US" sz="1400" dirty="0"/>
              <a:t>All Topics</a:t>
            </a:r>
          </a:p>
        </p:txBody>
      </p:sp>
      <p:sp>
        <p:nvSpPr>
          <p:cNvPr id="26" name="TextBox 1">
            <a:extLst>
              <a:ext uri="{FF2B5EF4-FFF2-40B4-BE49-F238E27FC236}">
                <a16:creationId xmlns:a16="http://schemas.microsoft.com/office/drawing/2014/main" id="{6376FABF-FA4E-44A0-B6D4-43BAAB9C64B2}"/>
              </a:ext>
            </a:extLst>
          </p:cNvPr>
          <p:cNvSpPr txBox="1"/>
          <p:nvPr/>
        </p:nvSpPr>
        <p:spPr>
          <a:xfrm>
            <a:off x="9439951" y="3995102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MBS</a:t>
            </a:r>
          </a:p>
          <a:p>
            <a:pPr algn="ctr"/>
            <a:r>
              <a:rPr lang="en-US" sz="1400" dirty="0"/>
              <a:t>All topics</a:t>
            </a:r>
          </a:p>
        </p:txBody>
      </p:sp>
      <p:sp>
        <p:nvSpPr>
          <p:cNvPr id="27" name="TextBox 1">
            <a:extLst>
              <a:ext uri="{FF2B5EF4-FFF2-40B4-BE49-F238E27FC236}">
                <a16:creationId xmlns:a16="http://schemas.microsoft.com/office/drawing/2014/main" id="{84673812-6759-4103-9C73-E82D77F4934E}"/>
              </a:ext>
            </a:extLst>
          </p:cNvPr>
          <p:cNvSpPr txBox="1"/>
          <p:nvPr/>
        </p:nvSpPr>
        <p:spPr>
          <a:xfrm>
            <a:off x="7683417" y="4628012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8.5.1, 8.5.3, 8.5.4, 8.5.5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[8.5.2, 8.5.6]</a:t>
            </a:r>
          </a:p>
          <a:p>
            <a:endParaRPr lang="en-US" sz="1400" dirty="0"/>
          </a:p>
        </p:txBody>
      </p:sp>
      <p:sp>
        <p:nvSpPr>
          <p:cNvPr id="28" name="TextBox 1">
            <a:extLst>
              <a:ext uri="{FF2B5EF4-FFF2-40B4-BE49-F238E27FC236}">
                <a16:creationId xmlns:a16="http://schemas.microsoft.com/office/drawing/2014/main" id="{230330B7-24E9-4523-A302-48839A1EC718}"/>
              </a:ext>
            </a:extLst>
          </p:cNvPr>
          <p:cNvSpPr txBox="1"/>
          <p:nvPr/>
        </p:nvSpPr>
        <p:spPr>
          <a:xfrm>
            <a:off x="7573137" y="3078571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MBS</a:t>
            </a:r>
          </a:p>
          <a:p>
            <a:pPr algn="ctr"/>
            <a:r>
              <a:rPr lang="en-US" sz="1400" dirty="0"/>
              <a:t>8.12.3</a:t>
            </a:r>
          </a:p>
          <a:p>
            <a:pPr algn="ctr"/>
            <a:r>
              <a:rPr lang="en-US" sz="1400" dirty="0"/>
              <a:t>[8.12.2]</a:t>
            </a:r>
          </a:p>
        </p:txBody>
      </p:sp>
      <p:sp>
        <p:nvSpPr>
          <p:cNvPr id="30" name="TextBox 1">
            <a:extLst>
              <a:ext uri="{FF2B5EF4-FFF2-40B4-BE49-F238E27FC236}">
                <a16:creationId xmlns:a16="http://schemas.microsoft.com/office/drawing/2014/main" id="{2FCA96A1-953A-4BA4-8ADA-B0FB2D44B51A}"/>
              </a:ext>
            </a:extLst>
          </p:cNvPr>
          <p:cNvSpPr txBox="1"/>
          <p:nvPr/>
        </p:nvSpPr>
        <p:spPr>
          <a:xfrm>
            <a:off x="7485529" y="1775680"/>
            <a:ext cx="1326777" cy="185860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B52 GHz</a:t>
            </a:r>
          </a:p>
          <a:p>
            <a:pPr algn="ctr"/>
            <a:r>
              <a:rPr lang="en-US" sz="1400" dirty="0"/>
              <a:t>8.2.3</a:t>
            </a:r>
          </a:p>
          <a:p>
            <a:pPr algn="ctr"/>
            <a:r>
              <a:rPr lang="en-US" sz="1400" dirty="0"/>
              <a:t>8.2.4</a:t>
            </a:r>
          </a:p>
          <a:p>
            <a:pPr algn="ctr"/>
            <a:r>
              <a:rPr lang="en-US" sz="1400" dirty="0"/>
              <a:t>8.2.5(1)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[8.2.2, 8.2.5(2), 8.2.1, 8.2.6]</a:t>
            </a:r>
          </a:p>
          <a:p>
            <a:pPr algn="ctr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78957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TemplafySlideTemplateConfiguration><![CDATA[{"documentContentValidatorConfiguration":{"enableDocumentContentValidator":false,"documentContentValidatorVersion":0},"elementsMetadata":[],"slideId":"637461454625286543","enableDocumentContentUpdater":true,"version":"1.9"}]]></TemplafySlideTemplateConfiguration>
</file>

<file path=customXml/item2.xml><?xml version="1.0" encoding="utf-8"?>
<TemplafySlideFormConfiguration><![CDATA[{"formFields":[],"formDataEntries":[]}]]></TemplafySlideFormConfiguration>
</file>

<file path=customXml/itemProps1.xml><?xml version="1.0" encoding="utf-8"?>
<ds:datastoreItem xmlns:ds="http://schemas.openxmlformats.org/officeDocument/2006/customXml" ds:itemID="{E189D82E-1B4D-4C0E-85D2-76C01374CEE7}">
  <ds:schemaRefs/>
</ds:datastoreItem>
</file>

<file path=customXml/itemProps2.xml><?xml version="1.0" encoding="utf-8"?>
<ds:datastoreItem xmlns:ds="http://schemas.openxmlformats.org/officeDocument/2006/customXml" ds:itemID="{070F1321-CCC2-4C4E-B460-D20C858E3929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12533</TotalTime>
  <Words>231</Words>
  <Application>Microsoft Office PowerPoint</Application>
  <PresentationFormat>Widescreen</PresentationFormat>
  <Paragraphs>119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Ericsson Hilda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Ericsson</dc:creator>
  <cp:lastModifiedBy>Ericsson</cp:lastModifiedBy>
  <cp:revision>238</cp:revision>
  <dcterms:created xsi:type="dcterms:W3CDTF">2021-02-01T19:20:47Z</dcterms:created>
  <dcterms:modified xsi:type="dcterms:W3CDTF">2021-08-25T02:22:55Z</dcterms:modified>
</cp:coreProperties>
</file>