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10" r:id="rId3"/>
    <p:sldId id="311" r:id="rId4"/>
    <p:sldId id="312" r:id="rId5"/>
    <p:sldId id="31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123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365" y="519409"/>
            <a:ext cx="761075" cy="501350"/>
          </a:xfrm>
          <a:prstGeom prst="rect">
            <a:avLst/>
          </a:prstGeom>
        </p:spPr>
      </p:pic>
      <p:sp>
        <p:nvSpPr>
          <p:cNvPr id="16" name="직사각형 15"/>
          <p:cNvSpPr/>
          <p:nvPr userDrawn="1"/>
        </p:nvSpPr>
        <p:spPr>
          <a:xfrm>
            <a:off x="6" y="6525626"/>
            <a:ext cx="12191999" cy="334974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 MIMO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Thursday (GTW2):  100 min</a:t>
            </a:r>
          </a:p>
          <a:p>
            <a:pPr marL="715926" lvl="1" indent="-357188"/>
            <a:r>
              <a:rPr lang="en-US" sz="2000" dirty="0"/>
              <a:t>Ordering of topics: Beam management → Multi-TRP for UL </a:t>
            </a:r>
            <a:r>
              <a:rPr lang="en-US" altLang="ko-KR" sz="2000" dirty="0"/>
              <a:t>→ CSI</a:t>
            </a:r>
          </a:p>
          <a:p>
            <a:pPr marL="357188" indent="-357188"/>
            <a:r>
              <a:rPr lang="en-US" sz="2000" dirty="0"/>
              <a:t>Wk2 Monday (GTW2):  100 min</a:t>
            </a:r>
          </a:p>
          <a:p>
            <a:pPr marL="715926" lvl="1" indent="-357188"/>
            <a:r>
              <a:rPr lang="en-US" sz="2000" dirty="0"/>
              <a:t>Ordering of topics: </a:t>
            </a:r>
            <a:r>
              <a:rPr lang="en-US" sz="2000" dirty="0" err="1"/>
              <a:t>mTRP</a:t>
            </a:r>
            <a:r>
              <a:rPr lang="en-US" sz="2000" dirty="0"/>
              <a:t> BM → HST SFN </a:t>
            </a:r>
            <a:r>
              <a:rPr lang="en-US" altLang="ko-KR" sz="2000" dirty="0"/>
              <a:t>→ </a:t>
            </a:r>
            <a:r>
              <a:rPr lang="en-US" sz="2000" dirty="0"/>
              <a:t>Beam management comeback</a:t>
            </a:r>
            <a:endParaRPr lang="en-US" altLang="ko-KR" sz="2000" dirty="0"/>
          </a:p>
          <a:p>
            <a:pPr marL="357188" indent="-357188"/>
            <a:endParaRPr lang="en-US" sz="2000" dirty="0"/>
          </a:p>
          <a:p>
            <a:pPr marL="357188" indent="-357188"/>
            <a:r>
              <a:rPr lang="en-US" sz="2000" dirty="0"/>
              <a:t>Wk2 Tuesday (GTW2):  80 min</a:t>
            </a:r>
          </a:p>
          <a:p>
            <a:pPr marL="715926" lvl="1" indent="-357188"/>
            <a:r>
              <a:rPr lang="en-US" sz="2000" dirty="0"/>
              <a:t>Ordering of topics: Comeback on Multi-TRP for UL </a:t>
            </a:r>
            <a:r>
              <a:rPr lang="en-US" altLang="ko-KR" sz="2000" dirty="0"/>
              <a:t>→ CSI</a:t>
            </a:r>
            <a:r>
              <a:rPr lang="en-US" sz="2000" dirty="0"/>
              <a:t> →</a:t>
            </a:r>
            <a:r>
              <a:rPr lang="en-US" altLang="ko-KR" sz="2000" dirty="0"/>
              <a:t> </a:t>
            </a:r>
            <a:r>
              <a:rPr lang="en-US" sz="2000" dirty="0" err="1"/>
              <a:t>mTRP</a:t>
            </a:r>
            <a:r>
              <a:rPr lang="en-US" sz="2000" dirty="0"/>
              <a:t> BM → HST SFN</a:t>
            </a:r>
          </a:p>
          <a:p>
            <a:pPr marL="357188" lvl="1" indent="-357188">
              <a:buFont typeface="Verdana" panose="020B0604030504040204" pitchFamily="34" charset="0"/>
              <a:buChar char="◊"/>
            </a:pPr>
            <a:r>
              <a:rPr lang="en-US" sz="2000" dirty="0"/>
              <a:t>Wk2 Wednesday (GTW2):  80 min</a:t>
            </a:r>
          </a:p>
          <a:p>
            <a:pPr marL="715926" lvl="1" indent="-357188"/>
            <a:r>
              <a:rPr lang="en-US" sz="2000" dirty="0"/>
              <a:t>TBD</a:t>
            </a:r>
          </a:p>
          <a:p>
            <a:pPr marL="357188" lvl="1" indent="-357188">
              <a:buFont typeface="Verdana" panose="020B0604030504040204" pitchFamily="34" charset="0"/>
              <a:buChar char="◊"/>
            </a:pPr>
            <a:r>
              <a:rPr lang="en-US" sz="2000" dirty="0"/>
              <a:t>Wk2 Thursday (GTW2):  60 min</a:t>
            </a:r>
          </a:p>
          <a:p>
            <a:pPr marL="715926" lvl="1" indent="-357188"/>
            <a:r>
              <a:rPr lang="en-US" sz="2000" dirty="0"/>
              <a:t>TBD</a:t>
            </a:r>
          </a:p>
          <a:p>
            <a:pPr marL="357188" lvl="1" indent="-357188">
              <a:buFont typeface="Verdana" panose="020B0604030504040204" pitchFamily="34" charset="0"/>
              <a:buChar char="◊"/>
            </a:pPr>
            <a:endParaRPr lang="en-US" sz="2000" dirty="0"/>
          </a:p>
          <a:p>
            <a:pPr marL="357188" lvl="1" indent="-357188">
              <a:buFont typeface="Verdana" panose="020B0604030504040204" pitchFamily="34" charset="0"/>
              <a:buChar char="◊"/>
            </a:pPr>
            <a:endParaRPr lang="en-US" sz="2000" dirty="0"/>
          </a:p>
          <a:p>
            <a:pPr marL="715926" lvl="1" indent="-357188"/>
            <a:endParaRPr lang="en-US" altLang="ko-KR" sz="2000" dirty="0"/>
          </a:p>
          <a:p>
            <a:pPr marL="715926" lvl="1" indent="-357188"/>
            <a:endParaRPr lang="en-US" altLang="ko-KR" sz="2000" dirty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845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8.9 NB-</a:t>
            </a:r>
            <a:r>
              <a:rPr lang="en-US" dirty="0" err="1"/>
              <a:t>IoT</a:t>
            </a:r>
            <a:r>
              <a:rPr lang="en-US" dirty="0"/>
              <a:t>/</a:t>
            </a:r>
            <a:r>
              <a:rPr lang="en-US" dirty="0" err="1"/>
              <a:t>eMTC</a:t>
            </a:r>
            <a:r>
              <a:rPr lang="en-US" dirty="0"/>
              <a:t>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Wednesday (GTW2):  66 min</a:t>
            </a:r>
          </a:p>
          <a:p>
            <a:pPr marL="715926" lvl="1" indent="-357188"/>
            <a:r>
              <a:rPr lang="en-US" sz="2000" dirty="0"/>
              <a:t>Ordering of topics : 16QAM → 14 HARQ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Wk1 Friday (GTW2):  66 min</a:t>
            </a:r>
          </a:p>
          <a:p>
            <a:pPr marL="715926" lvl="1" indent="-357188"/>
            <a:r>
              <a:rPr lang="en-US" sz="2000" dirty="0"/>
              <a:t>Ordering of topics </a:t>
            </a:r>
            <a:r>
              <a:rPr lang="en-US" altLang="ko-KR" sz="2000" dirty="0"/>
              <a:t>: </a:t>
            </a:r>
            <a:r>
              <a:rPr lang="en-US" sz="2000" dirty="0"/>
              <a:t>14 HARQ → Comebacks</a:t>
            </a:r>
          </a:p>
          <a:p>
            <a:pPr marL="357188" indent="-357188"/>
            <a:endParaRPr lang="en-US" altLang="ko-KR" sz="2000" dirty="0"/>
          </a:p>
          <a:p>
            <a:pPr marL="357188" indent="-357188"/>
            <a:r>
              <a:rPr lang="en-US" sz="2000" dirty="0"/>
              <a:t>Wk2 Wednesday (GTW2):  60 min</a:t>
            </a:r>
          </a:p>
          <a:p>
            <a:pPr marL="715926" lvl="1" indent="-357188"/>
            <a:r>
              <a:rPr lang="en-US" sz="2000" dirty="0"/>
              <a:t>Ordering of topics </a:t>
            </a:r>
            <a:r>
              <a:rPr lang="en-US" altLang="ko-KR" sz="2000" dirty="0"/>
              <a:t>: Comebacks on 16QAM </a:t>
            </a:r>
            <a:r>
              <a:rPr lang="en-US" sz="2000" dirty="0"/>
              <a:t>→ 14 HARQ</a:t>
            </a:r>
            <a:endParaRPr lang="en-US" altLang="ko-KR" sz="2000" dirty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62041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8.10 IAB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Wednesday (GTW2):  66 min</a:t>
            </a:r>
          </a:p>
          <a:p>
            <a:pPr marL="715926" lvl="1" indent="-357188"/>
            <a:r>
              <a:rPr lang="en-US" sz="2000" dirty="0"/>
              <a:t>Ordering of topics : Resource multiplexing → Other enhancements for simultaneous operation</a:t>
            </a:r>
          </a:p>
          <a:p>
            <a:pPr marL="357188" indent="-357188"/>
            <a:r>
              <a:rPr lang="en-US" sz="2000" dirty="0"/>
              <a:t>Wk1 Friday (GTW2):  66 min</a:t>
            </a:r>
          </a:p>
          <a:p>
            <a:pPr marL="715926" lvl="1" indent="-357188"/>
            <a:r>
              <a:rPr lang="en-US" sz="2000" dirty="0"/>
              <a:t>Ordering of topics </a:t>
            </a:r>
            <a:r>
              <a:rPr lang="en-US" altLang="ko-KR" sz="2000" dirty="0"/>
              <a:t>: </a:t>
            </a:r>
            <a:r>
              <a:rPr lang="en-US" sz="2000" dirty="0"/>
              <a:t>Comebacks</a:t>
            </a:r>
          </a:p>
          <a:p>
            <a:pPr marL="715926" lvl="1" indent="-357188"/>
            <a:endParaRPr lang="en-US" sz="2000" dirty="0"/>
          </a:p>
          <a:p>
            <a:pPr marL="357188" indent="-357188"/>
            <a:r>
              <a:rPr lang="en-US" sz="2000" dirty="0"/>
              <a:t>Wk2 Tuesday (GTW2):  50 min</a:t>
            </a:r>
          </a:p>
          <a:p>
            <a:pPr marL="715926" lvl="1" indent="-357188"/>
            <a:r>
              <a:rPr lang="en-US" sz="2000" dirty="0"/>
              <a:t>Ordering of topics: Start with comeback on other enhancements for simultaneous operation</a:t>
            </a:r>
          </a:p>
          <a:p>
            <a:pPr marL="357188" lvl="1" indent="-357188">
              <a:buFont typeface="Verdana" panose="020B0604030504040204" pitchFamily="34" charset="0"/>
              <a:buChar char="◊"/>
            </a:pPr>
            <a:r>
              <a:rPr lang="en-US" sz="2000" dirty="0"/>
              <a:t>Wk2 Thursday (GTW2):  35 min</a:t>
            </a:r>
          </a:p>
          <a:p>
            <a:pPr marL="715926" lvl="1" indent="-357188"/>
            <a:r>
              <a:rPr lang="en-US" sz="2000" dirty="0"/>
              <a:t>Any remaining issues on </a:t>
            </a:r>
            <a:r>
              <a:rPr lang="en-US" sz="2000" dirty="0" err="1"/>
              <a:t>eIAB</a:t>
            </a:r>
            <a:endParaRPr lang="en-US" sz="2000" dirty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8040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8.13 DSS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Thursday (GTW2):  80 min</a:t>
            </a:r>
          </a:p>
          <a:p>
            <a:pPr marL="715926" lvl="1" indent="-357188"/>
            <a:r>
              <a:rPr lang="en-US" sz="2000" dirty="0"/>
              <a:t>Ordering of topics: Cross carrier scheduling → Multi-cell PDSCH scheduling via a single DCI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Wk2 Monday (GTW2):  80 min</a:t>
            </a:r>
          </a:p>
          <a:p>
            <a:pPr marL="715926" lvl="1" indent="-357188"/>
            <a:r>
              <a:rPr lang="en-US" sz="2000" dirty="0"/>
              <a:t>Ordering of topics: </a:t>
            </a:r>
            <a:r>
              <a:rPr lang="en-US" altLang="ko-KR" sz="2000" dirty="0"/>
              <a:t>Activation/de-activation mechanism</a:t>
            </a:r>
            <a:r>
              <a:rPr lang="en-US" sz="2000" dirty="0"/>
              <a:t> </a:t>
            </a:r>
            <a:r>
              <a:rPr lang="en-US" altLang="ko-KR" sz="2000" dirty="0"/>
              <a:t>→ Comeback on c</a:t>
            </a:r>
            <a:r>
              <a:rPr lang="en-US" sz="2000" dirty="0"/>
              <a:t>ross carrier scheduling </a:t>
            </a:r>
            <a:endParaRPr lang="en-US" altLang="ko-KR" sz="2000" dirty="0"/>
          </a:p>
          <a:p>
            <a:pPr marL="358738" lvl="1" indent="0">
              <a:buNone/>
            </a:pPr>
            <a:endParaRPr lang="en-US" altLang="ko-KR" sz="2000" dirty="0"/>
          </a:p>
          <a:p>
            <a:pPr marL="357188" lvl="1" indent="-357188">
              <a:buFont typeface="Verdana" panose="020B0604030504040204" pitchFamily="34" charset="0"/>
              <a:buChar char="◊"/>
            </a:pPr>
            <a:r>
              <a:rPr lang="en-US" sz="2000" dirty="0"/>
              <a:t>Wk2 Wednesday (GTW2):  40 min</a:t>
            </a:r>
          </a:p>
          <a:p>
            <a:pPr marL="715926" lvl="1" indent="-357188"/>
            <a:r>
              <a:rPr lang="en-US" sz="2000" dirty="0"/>
              <a:t>Ordering of topics: </a:t>
            </a:r>
            <a:r>
              <a:rPr lang="en-US" altLang="ko-KR" sz="2000" dirty="0"/>
              <a:t>Comeback on </a:t>
            </a:r>
            <a:r>
              <a:rPr lang="en-US" sz="2000" dirty="0"/>
              <a:t>multi-cell PDSCH scheduling via a single DCI</a:t>
            </a:r>
          </a:p>
          <a:p>
            <a:pPr marL="357188" lvl="1" indent="-357188">
              <a:buFont typeface="Verdana" panose="020B0604030504040204" pitchFamily="34" charset="0"/>
              <a:buChar char="◊"/>
            </a:pPr>
            <a:r>
              <a:rPr lang="en-US" sz="2000" dirty="0"/>
              <a:t>Wk2 Thursday (GTW2):  40 min</a:t>
            </a:r>
          </a:p>
          <a:p>
            <a:pPr marL="715926" lvl="1" indent="-357188"/>
            <a:r>
              <a:rPr lang="en-US" sz="2000" dirty="0"/>
              <a:t>Any remaining issues on DSS</a:t>
            </a:r>
          </a:p>
          <a:p>
            <a:pPr marL="715926" lvl="1" indent="-357188"/>
            <a:endParaRPr lang="en-US" altLang="ko-KR" sz="2000" dirty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57834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8.14 XR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Wednesday (GTW2):  48 min</a:t>
            </a:r>
          </a:p>
          <a:p>
            <a:pPr marL="715926" lvl="1" indent="-357188"/>
            <a:r>
              <a:rPr lang="en-US" sz="2000" dirty="0"/>
              <a:t>Ordering of topics: E</a:t>
            </a:r>
            <a:r>
              <a:rPr lang="en-US" altLang="ko-KR" sz="2000" dirty="0"/>
              <a:t>valuation results </a:t>
            </a:r>
            <a:r>
              <a:rPr lang="en-US" sz="2000" dirty="0"/>
              <a:t>→ EVM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Wk1 Friday (GTW2):  48 min</a:t>
            </a:r>
          </a:p>
          <a:p>
            <a:pPr marL="715926" lvl="1" indent="-357188"/>
            <a:r>
              <a:rPr lang="en-US" sz="2000" dirty="0"/>
              <a:t>Ordering of topics: Wrap up EVM </a:t>
            </a:r>
            <a:r>
              <a:rPr lang="en-US" altLang="ko-KR" sz="2000" dirty="0"/>
              <a:t>→ t</a:t>
            </a:r>
            <a:r>
              <a:rPr lang="en-US" sz="2000" dirty="0"/>
              <a:t>raffic model</a:t>
            </a:r>
            <a:endParaRPr lang="en-US" altLang="ko-KR" sz="2000" dirty="0"/>
          </a:p>
          <a:p>
            <a:pPr marL="358738" lvl="1" indent="0">
              <a:buNone/>
            </a:pPr>
            <a:endParaRPr lang="en-US" altLang="ko-KR" sz="2000" dirty="0"/>
          </a:p>
          <a:p>
            <a:pPr marL="357188" lvl="1" indent="-357188">
              <a:buFont typeface="Verdana" panose="020B0604030504040204" pitchFamily="34" charset="0"/>
              <a:buChar char="◊"/>
            </a:pPr>
            <a:r>
              <a:rPr lang="en-US" sz="2000" dirty="0"/>
              <a:t>Wk2 Tuesday (GTW2):  50 min</a:t>
            </a:r>
          </a:p>
          <a:p>
            <a:pPr marL="715926" lvl="1" indent="-357188"/>
            <a:r>
              <a:rPr lang="en-US" sz="2000" dirty="0"/>
              <a:t>Ordering of topics: </a:t>
            </a:r>
            <a:r>
              <a:rPr lang="en-US" altLang="ko-KR" sz="2000" dirty="0"/>
              <a:t>Continue on t</a:t>
            </a:r>
            <a:r>
              <a:rPr lang="en-US" sz="2000" dirty="0"/>
              <a:t>raffic model </a:t>
            </a:r>
            <a:r>
              <a:rPr lang="en-US" altLang="ko-KR" sz="2000" dirty="0"/>
              <a:t>→ Comeback on EVM</a:t>
            </a:r>
            <a:endParaRPr lang="en-US" sz="2000" dirty="0"/>
          </a:p>
          <a:p>
            <a:pPr marL="357188" lvl="1" indent="-357188">
              <a:buFont typeface="Verdana" panose="020B0604030504040204" pitchFamily="34" charset="0"/>
              <a:buChar char="◊"/>
            </a:pPr>
            <a:r>
              <a:rPr lang="en-US" sz="2000" dirty="0"/>
              <a:t>Wk2 Thursday (GTW2):  35 min</a:t>
            </a:r>
          </a:p>
          <a:p>
            <a:pPr marL="715926" lvl="1" indent="-357188"/>
            <a:r>
              <a:rPr lang="en-US" sz="2000" dirty="0"/>
              <a:t>Any remaining issues on XR</a:t>
            </a:r>
          </a:p>
          <a:p>
            <a:pPr marL="357188" indent="-357188"/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3294535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25768</TotalTime>
  <Words>349</Words>
  <Application>Microsoft Office PowerPoint</Application>
  <PresentationFormat>Widescreen</PresentationFormat>
  <Paragraphs>53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8.1 MIMO GTW session</vt:lpstr>
      <vt:lpstr>8.9 NB-IoT/eMTC GTW session</vt:lpstr>
      <vt:lpstr>8.10 IAB GTW session</vt:lpstr>
      <vt:lpstr>8.13 DSS GTW session</vt:lpstr>
      <vt:lpstr>8.14 XR GTW session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Kim Younsun</cp:lastModifiedBy>
  <cp:revision>228</cp:revision>
  <dcterms:created xsi:type="dcterms:W3CDTF">2019-02-14T07:06:45Z</dcterms:created>
  <dcterms:modified xsi:type="dcterms:W3CDTF">2021-05-24T08:57:59Z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