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 bookmarkIdSeed="8">
  <p:sldMasterIdLst>
    <p:sldMasterId id="2147483648" r:id="rId1"/>
    <p:sldMasterId id="2147483695" r:id="rId2"/>
  </p:sldMasterIdLst>
  <p:notesMasterIdLst>
    <p:notesMasterId r:id="rId11"/>
  </p:notesMasterIdLst>
  <p:handoutMasterIdLst>
    <p:handoutMasterId r:id="rId12"/>
  </p:handoutMasterIdLst>
  <p:sldIdLst>
    <p:sldId id="256" r:id="rId3"/>
    <p:sldId id="2147374709" r:id="rId4"/>
    <p:sldId id="2147374708" r:id="rId5"/>
    <p:sldId id="2147374706" r:id="rId6"/>
    <p:sldId id="2147374707" r:id="rId7"/>
    <p:sldId id="2147374704" r:id="rId8"/>
    <p:sldId id="2147374705" r:id="rId9"/>
    <p:sldId id="432" r:id="rId10"/>
  </p:sldIdLst>
  <p:sldSz cx="12203113" cy="6864350"/>
  <p:notesSz cx="9866313" cy="67357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2162" userDrawn="1">
          <p15:clr>
            <a:srgbClr val="A4A3A4"/>
          </p15:clr>
        </p15:guide>
        <p15:guide id="16" pos="3845" userDrawn="1">
          <p15:clr>
            <a:srgbClr val="A4A3A4"/>
          </p15:clr>
        </p15:guide>
        <p15:guide id="17" orient="horz" pos="529" userDrawn="1">
          <p15:clr>
            <a:srgbClr val="A4A3A4"/>
          </p15:clr>
        </p15:guide>
        <p15:guide id="18" orient="horz" pos="348" userDrawn="1">
          <p15:clr>
            <a:srgbClr val="A4A3A4"/>
          </p15:clr>
        </p15:guide>
        <p15:guide id="19" pos="442" userDrawn="1">
          <p15:clr>
            <a:srgbClr val="A4A3A4"/>
          </p15:clr>
        </p15:guide>
        <p15:guide id="20" orient="horz" pos="3704" userDrawn="1">
          <p15:clr>
            <a:srgbClr val="A4A3A4"/>
          </p15:clr>
        </p15:guide>
        <p15:guide id="21" pos="72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173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00"/>
    <a:srgbClr val="00FFCC"/>
    <a:srgbClr val="0000FF"/>
    <a:srgbClr val="0099CC"/>
    <a:srgbClr val="E8E0EC"/>
    <a:srgbClr val="E0DCF0"/>
    <a:srgbClr val="CCCCFF"/>
    <a:srgbClr val="66FF33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3DEB61-690E-4A0A-94A3-E593ED5E2619}" v="140" dt="2023-05-31T19:37:36.64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11" autoAdjust="0"/>
    <p:restoredTop sz="93784" autoAdjust="0"/>
  </p:normalViewPr>
  <p:slideViewPr>
    <p:cSldViewPr snapToGrid="0">
      <p:cViewPr varScale="1">
        <p:scale>
          <a:sx n="66" d="100"/>
          <a:sy n="66" d="100"/>
        </p:scale>
        <p:origin x="1016" y="56"/>
      </p:cViewPr>
      <p:guideLst>
        <p:guide orient="horz" pos="2162"/>
        <p:guide pos="3845"/>
        <p:guide orient="horz" pos="529"/>
        <p:guide orient="horz" pos="348"/>
        <p:guide pos="442"/>
        <p:guide orient="horz" pos="3704"/>
        <p:guide pos="72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9" d="100"/>
          <a:sy n="119" d="100"/>
        </p:scale>
        <p:origin x="13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138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999" y="0"/>
            <a:ext cx="4276726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0E48-A5E0-5041-9B48-F1CC1125BC09}" type="datetimeFigureOut">
              <a:rPr kumimoji="1" lang="ja-JP" altLang="en-US" smtClean="0"/>
              <a:pPr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397625"/>
            <a:ext cx="4275138" cy="338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999" y="6397625"/>
            <a:ext cx="4276726" cy="338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F573A-01BF-2B44-8976-5E6A2AEC184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004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5401" cy="338035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9200" y="1"/>
            <a:ext cx="4275401" cy="338035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5C5FCEE9-5451-724E-8226-661F248CEFD0}" type="datetimeFigureOut">
              <a:rPr kumimoji="1" lang="ja-JP" altLang="en-US" smtClean="0"/>
              <a:pPr/>
              <a:t>2023/5/31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913063" y="841375"/>
            <a:ext cx="404018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704"/>
            <a:ext cx="7893050" cy="2652869"/>
          </a:xfrm>
          <a:prstGeom prst="rect">
            <a:avLst/>
          </a:prstGeom>
        </p:spPr>
        <p:txBody>
          <a:bodyPr vert="horz" lIns="90644" tIns="45322" rIns="90644" bIns="4532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6397731"/>
            <a:ext cx="4275401" cy="338034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9200" y="6397731"/>
            <a:ext cx="4275401" cy="338034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B66F3448-3337-A740-B29C-9F6778ED4FC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02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4" y="-5825"/>
            <a:ext cx="12224000" cy="6876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0" y="2448000"/>
            <a:ext cx="8280000" cy="1260000"/>
          </a:xfrm>
          <a:prstGeom prst="rect">
            <a:avLst/>
          </a:prstGeom>
        </p:spPr>
        <p:txBody>
          <a:bodyPr wrap="square" lIns="468000" tIns="0" rIns="0" bIns="0" anchor="t">
            <a:noAutofit/>
          </a:bodyPr>
          <a:lstStyle>
            <a:lvl1pPr>
              <a:lnSpc>
                <a:spcPct val="110000"/>
              </a:lnSpc>
              <a:defRPr sz="3400" baseline="0">
                <a:latin typeface="Meiryo UI" panose="020B0604030504040204" pitchFamily="50" charset="-128"/>
              </a:defRPr>
            </a:lvl1pPr>
          </a:lstStyle>
          <a:p>
            <a:r>
              <a:rPr lang="ja-JP" altLang="en-US"/>
              <a:t>タイトル記入 </a:t>
            </a:r>
            <a:r>
              <a:rPr lang="en-US" altLang="ja-JP"/>
              <a:t>2</a:t>
            </a:r>
            <a:r>
              <a:rPr lang="ja-JP" altLang="en-US"/>
              <a:t>行迄 </a:t>
            </a:r>
            <a:r>
              <a:rPr lang="en-US" altLang="ja-JP"/>
              <a:t>34pt</a:t>
            </a:r>
            <a:r>
              <a:rPr lang="ja-JP" altLang="en-US"/>
              <a:t>推奨　 　　　　　発表者情報より大きく記載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-1" y="4536000"/>
            <a:ext cx="6102351" cy="369332"/>
          </a:xfrm>
          <a:prstGeom prst="rect">
            <a:avLst/>
          </a:prstGeom>
        </p:spPr>
        <p:txBody>
          <a:bodyPr wrap="square" lIns="468000" tIns="0" rIns="0" bIns="0" anchor="t" anchorCtr="0">
            <a:noAutofit/>
          </a:bodyPr>
          <a:lstStyle>
            <a:lvl1pPr algn="l">
              <a:lnSpc>
                <a:spcPct val="90000"/>
              </a:lnSpc>
              <a:spcAft>
                <a:spcPts val="0"/>
              </a:spcAft>
              <a:defRPr sz="2400" baseline="0">
                <a:latin typeface="Meiryo UI" panose="020B0604030504040204" pitchFamily="50" charset="-128"/>
              </a:defRPr>
            </a:lvl1pPr>
          </a:lstStyle>
          <a:p>
            <a:r>
              <a:rPr lang="ja-JP" altLang="en-US"/>
              <a:t>クリックして 氏名 を記入 </a:t>
            </a:r>
            <a:r>
              <a:rPr lang="en-US" altLang="ja-JP"/>
              <a:t>24pt </a:t>
            </a:r>
            <a:r>
              <a:rPr lang="ja-JP" altLang="en-US"/>
              <a:t>推奨</a:t>
            </a:r>
            <a:endParaRPr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-1" y="5040000"/>
            <a:ext cx="6102351" cy="1215717"/>
          </a:xfrm>
          <a:prstGeom prst="rect">
            <a:avLst/>
          </a:prstGeom>
        </p:spPr>
        <p:txBody>
          <a:bodyPr lIns="486000" tIns="0" rIns="0" bIns="0" anchor="t" anchorCtr="0">
            <a:noAutofit/>
          </a:bodyPr>
          <a:lstStyle>
            <a:lvl1pPr algn="l">
              <a:lnSpc>
                <a:spcPct val="90000"/>
              </a:lnSpc>
              <a:spcAft>
                <a:spcPts val="0"/>
              </a:spcAft>
              <a:defRPr sz="1600" baseline="0">
                <a:latin typeface="Meiryo UI" panose="020B0604030504040204" pitchFamily="50" charset="-128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</a:lstStyle>
          <a:p>
            <a:pPr lvl="0"/>
            <a:r>
              <a:rPr kumimoji="1" lang="ja-JP" altLang="en-US"/>
              <a:t>クリックして 部署名 を記入 </a:t>
            </a:r>
            <a:r>
              <a:rPr kumimoji="1" lang="en-US" altLang="ja-JP"/>
              <a:t>16pt</a:t>
            </a:r>
            <a:r>
              <a:rPr kumimoji="1" lang="ja-JP" altLang="en-US"/>
              <a:t>推奨</a:t>
            </a: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6509" y="454041"/>
            <a:ext cx="2266290" cy="864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>
            <a:lvl1pPr>
              <a:defRPr/>
            </a:lvl1pPr>
          </a:lstStyle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  <a:endParaRPr kumimoji="1" lang="ja-JP" altLang="en-US" dirty="0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828000"/>
            <a:ext cx="12203112" cy="5038348"/>
          </a:xfrm>
          <a:prstGeom prst="rect">
            <a:avLst/>
          </a:prstGeom>
        </p:spPr>
        <p:txBody>
          <a:bodyPr lIns="144000" tIns="396000" rIns="648000"/>
          <a:lstStyle>
            <a:lvl1pPr marL="720000" indent="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 sz="3400" baseline="0">
                <a:latin typeface="Meiryo UI" panose="020B0604030504040204" pitchFamily="50" charset="-128"/>
              </a:defRPr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kumimoji="1" lang="ja-JP" altLang="en-US"/>
              <a:t>クリックしてアジェンダを記入 </a:t>
            </a:r>
            <a:r>
              <a:rPr kumimoji="1" lang="en-US" altLang="ja-JP"/>
              <a:t>34pt</a:t>
            </a:r>
            <a:r>
              <a:rPr kumimoji="1" lang="ja-JP" altLang="en-US"/>
              <a:t>推奨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 hasCustomPrompt="1"/>
          </p:nvPr>
        </p:nvSpPr>
        <p:spPr>
          <a:xfrm>
            <a:off x="0" y="1158885"/>
            <a:ext cx="12203113" cy="1255728"/>
          </a:xfrm>
        </p:spPr>
        <p:txBody>
          <a:bodyPr wrap="square" lIns="360000" rIns="648000" anchor="t">
            <a:noAutofit/>
          </a:bodyPr>
          <a:lstStyle>
            <a:lvl1pPr marL="0" indent="0" algn="l">
              <a:lnSpc>
                <a:spcPct val="120000"/>
              </a:lnSpc>
              <a:buSzPct val="120000"/>
              <a:buFont typeface="+mj-lt"/>
              <a:buNone/>
              <a:defRPr sz="3400" b="0" baseline="0">
                <a:solidFill>
                  <a:schemeClr val="bg2"/>
                </a:solidFill>
                <a:latin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　</a:t>
            </a:r>
            <a:r>
              <a:rPr kumimoji="1" lang="en-US" altLang="ja-JP"/>
              <a:t>34pt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-21222" y="1"/>
            <a:ext cx="12245556" cy="1187121"/>
          </a:xfrm>
          <a:prstGeom prst="rect">
            <a:avLst/>
          </a:prstGeom>
        </p:spPr>
        <p:txBody>
          <a:bodyPr wrap="square" lIns="288000" rIns="360000">
            <a:noAutofit/>
          </a:bodyPr>
          <a:lstStyle>
            <a:lvl1pPr>
              <a:defRPr sz="7100" b="1" i="0"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Verdana" charset="0"/>
              </a:defRPr>
            </a:lvl1pPr>
          </a:lstStyle>
          <a:p>
            <a:pPr lvl="0"/>
            <a:r>
              <a:rPr kumimoji="1" lang="en-US" altLang="ja-JP"/>
              <a:t>0.</a:t>
            </a:r>
            <a:r>
              <a:rPr kumimoji="1" lang="ja-JP" altLang="en-US"/>
              <a:t>扉</a:t>
            </a:r>
            <a:r>
              <a:rPr kumimoji="1" lang="en-US" altLang="ja-JP"/>
              <a:t>No.</a:t>
            </a:r>
            <a:r>
              <a:rPr kumimoji="1" lang="ja-JP" altLang="en-US"/>
              <a:t>記載</a:t>
            </a:r>
            <a:r>
              <a:rPr kumimoji="1" lang="en-US" altLang="ja-JP"/>
              <a:t>71pt</a:t>
            </a:r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>
            <a:lvl1pPr>
              <a:defRPr/>
            </a:lvl1pPr>
          </a:lstStyle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2" hasCustomPrompt="1"/>
          </p:nvPr>
        </p:nvSpPr>
        <p:spPr>
          <a:xfrm>
            <a:off x="1" y="828000"/>
            <a:ext cx="12203112" cy="5220000"/>
          </a:xfrm>
          <a:prstGeom prst="rect">
            <a:avLst/>
          </a:prstGeom>
        </p:spPr>
        <p:txBody>
          <a:bodyPr lIns="720000" tIns="36000" rIns="648000" bIns="36000"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 baseline="0">
                <a:latin typeface="Meiryo UI" panose="020B0604030504040204" pitchFamily="50" charset="-128"/>
              </a:defRPr>
            </a:lvl1pPr>
            <a:lvl2pPr>
              <a:spcAft>
                <a:spcPts val="600"/>
              </a:spcAft>
              <a:defRPr sz="1800" baseline="0">
                <a:latin typeface="Meiryo UI" panose="020B0604030504040204" pitchFamily="50" charset="-128"/>
              </a:defRPr>
            </a:lvl2pPr>
            <a:lvl3pPr>
              <a:spcAft>
                <a:spcPts val="600"/>
              </a:spcAft>
              <a:defRPr sz="1600" baseline="0">
                <a:latin typeface="Meiryo UI" panose="020B0604030504040204" pitchFamily="50" charset="-128"/>
              </a:defRPr>
            </a:lvl3pPr>
            <a:lvl4pPr>
              <a:spcAft>
                <a:spcPts val="600"/>
              </a:spcAft>
              <a:defRPr sz="1400" baseline="0">
                <a:latin typeface="Meiryo UI" panose="020B0604030504040204" pitchFamily="50" charset="-128"/>
              </a:defRPr>
            </a:lvl4pPr>
            <a:lvl5pPr>
              <a:spcAft>
                <a:spcPts val="600"/>
              </a:spcAft>
              <a:defRPr sz="800" baseline="0">
                <a:latin typeface="Meiryo UI" panose="020B0604030504040204" pitchFamily="50" charset="-128"/>
              </a:defRPr>
            </a:lvl5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本文タイトル</a:t>
            </a:r>
            <a:r>
              <a:rPr kumimoji="1" lang="en-US" altLang="ja-JP"/>
              <a:t>20pt </a:t>
            </a:r>
            <a:r>
              <a:rPr kumimoji="1" lang="ja-JP" altLang="en-US"/>
              <a:t>本文最小</a:t>
            </a:r>
            <a:r>
              <a:rPr kumimoji="1" lang="en-US" altLang="ja-JP"/>
              <a:t>16pt</a:t>
            </a:r>
            <a:r>
              <a:rPr kumimoji="1" lang="ja-JP" altLang="en-US"/>
              <a:t>迄</a:t>
            </a:r>
          </a:p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/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10319657" y="6357641"/>
            <a:ext cx="1372106" cy="365125"/>
          </a:xfrm>
          <a:prstGeom prst="rect">
            <a:avLst/>
          </a:prstGeom>
        </p:spPr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‹#›</a:t>
            </a:fld>
            <a:r>
              <a:rPr lang="en-US" altLang="ja-JP" dirty="0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2" hasCustomPrompt="1"/>
          </p:nvPr>
        </p:nvSpPr>
        <p:spPr>
          <a:xfrm>
            <a:off x="1" y="828000"/>
            <a:ext cx="12203112" cy="5220000"/>
          </a:xfrm>
          <a:prstGeom prst="rect">
            <a:avLst/>
          </a:prstGeom>
        </p:spPr>
        <p:txBody>
          <a:bodyPr lIns="720000" tIns="36000" rIns="648000" bIns="36000"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 baseline="0">
                <a:latin typeface="Meiryo UI" panose="020B0604030504040204" pitchFamily="50" charset="-128"/>
              </a:defRPr>
            </a:lvl1pPr>
            <a:lvl2pPr>
              <a:spcAft>
                <a:spcPts val="600"/>
              </a:spcAft>
              <a:defRPr sz="1800" baseline="0">
                <a:latin typeface="Meiryo UI" panose="020B0604030504040204" pitchFamily="50" charset="-128"/>
              </a:defRPr>
            </a:lvl2pPr>
            <a:lvl3pPr>
              <a:spcAft>
                <a:spcPts val="600"/>
              </a:spcAft>
              <a:defRPr sz="1600" baseline="0">
                <a:latin typeface="Meiryo UI" panose="020B0604030504040204" pitchFamily="50" charset="-128"/>
              </a:defRPr>
            </a:lvl3pPr>
            <a:lvl4pPr>
              <a:spcAft>
                <a:spcPts val="600"/>
              </a:spcAft>
              <a:defRPr sz="1400" baseline="0">
                <a:latin typeface="Meiryo UI" panose="020B0604030504040204" pitchFamily="50" charset="-128"/>
              </a:defRPr>
            </a:lvl4pPr>
            <a:lvl5pPr>
              <a:spcAft>
                <a:spcPts val="600"/>
              </a:spcAft>
              <a:defRPr sz="800" baseline="0">
                <a:latin typeface="Meiryo UI" panose="020B0604030504040204" pitchFamily="50" charset="-128"/>
              </a:defRPr>
            </a:lvl5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本文タイトル</a:t>
            </a:r>
            <a:r>
              <a:rPr kumimoji="1" lang="en-US" altLang="ja-JP"/>
              <a:t>20pt </a:t>
            </a:r>
            <a:r>
              <a:rPr kumimoji="1" lang="ja-JP" altLang="en-US"/>
              <a:t>本文最小</a:t>
            </a:r>
            <a:r>
              <a:rPr kumimoji="1" lang="en-US" altLang="ja-JP"/>
              <a:t>16pt</a:t>
            </a:r>
            <a:r>
              <a:rPr kumimoji="1" lang="ja-JP" altLang="en-US"/>
              <a:t>迄</a:t>
            </a:r>
          </a:p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580000"/>
            <a:ext cx="12204000" cy="540000"/>
          </a:xfrm>
        </p:spPr>
        <p:txBody>
          <a:bodyPr lIns="216000" rIns="216000" anchor="b" anchorCtr="0"/>
          <a:lstStyle>
            <a:lvl1pPr algn="ctr">
              <a:defRPr sz="2500" b="1">
                <a:solidFill>
                  <a:schemeClr val="bg2"/>
                </a:solidFill>
              </a:defRPr>
            </a:lvl1pPr>
            <a:lvl2pPr>
              <a:defRPr sz="25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kumimoji="1" lang="ja-JP" altLang="en-US"/>
              <a:t>サマリー 原則</a:t>
            </a:r>
            <a:r>
              <a:rPr kumimoji="1" lang="en-US" altLang="ja-JP"/>
              <a:t>1</a:t>
            </a:r>
            <a:r>
              <a:rPr kumimoji="1" lang="ja-JP" altLang="en-US"/>
              <a:t>行 </a:t>
            </a:r>
            <a:r>
              <a:rPr kumimoji="1" lang="en-US" altLang="ja-JP"/>
              <a:t>25pt</a:t>
            </a:r>
            <a:r>
              <a:rPr kumimoji="1" lang="ja-JP" altLang="en-US"/>
              <a:t>～</a:t>
            </a:r>
            <a:r>
              <a:rPr kumimoji="1" lang="en-US" altLang="ja-JP"/>
              <a:t>20pt</a:t>
            </a:r>
            <a:r>
              <a:rPr kumimoji="1" lang="ja-JP" altLang="en-US"/>
              <a:t>推奨　位置下げない</a:t>
            </a:r>
          </a:p>
        </p:txBody>
      </p:sp>
    </p:spTree>
    <p:extLst>
      <p:ext uri="{BB962C8B-B14F-4D97-AF65-F5344CB8AC3E}">
        <p14:creationId xmlns:p14="http://schemas.microsoft.com/office/powerpoint/2010/main" val="23852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/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1"/>
          </p:nvPr>
        </p:nvSpPr>
        <p:spPr>
          <a:xfrm>
            <a:off x="10319657" y="6357641"/>
            <a:ext cx="1372106" cy="365125"/>
          </a:xfrm>
          <a:prstGeom prst="rect">
            <a:avLst/>
          </a:prstGeom>
        </p:spPr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‹#›</a:t>
            </a:fld>
            <a:r>
              <a:rPr lang="en-US" altLang="ja-JP" dirty="0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のみフッダ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/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</a:p>
        </p:txBody>
      </p:sp>
    </p:spTree>
    <p:extLst>
      <p:ext uri="{BB962C8B-B14F-4D97-AF65-F5344CB8AC3E}">
        <p14:creationId xmlns:p14="http://schemas.microsoft.com/office/powerpoint/2010/main" val="251231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コーポレートマー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6407" y="2531714"/>
            <a:ext cx="4910298" cy="187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4227" y="0"/>
            <a:ext cx="10525185" cy="6904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2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プレースホルダー 9"/>
          <p:cNvSpPr>
            <a:spLocks noGrp="1"/>
          </p:cNvSpPr>
          <p:nvPr>
            <p:ph type="title"/>
          </p:nvPr>
        </p:nvSpPr>
        <p:spPr>
          <a:xfrm>
            <a:off x="0" y="198507"/>
            <a:ext cx="12203113" cy="360000"/>
          </a:xfrm>
          <a:prstGeom prst="rect">
            <a:avLst/>
          </a:prstGeom>
        </p:spPr>
        <p:txBody>
          <a:bodyPr vert="horz" wrap="square" lIns="360000" tIns="0" rIns="684000" bIns="0" rtlCol="0" anchor="t" anchorCtr="0">
            <a:noAutofit/>
          </a:bodyPr>
          <a:lstStyle/>
          <a:p>
            <a:r>
              <a:rPr kumimoji="1" lang="ja-JP" altLang="en-US"/>
              <a:t>クリックしてタイトルを記入 </a:t>
            </a:r>
            <a:r>
              <a:rPr kumimoji="1" lang="en-US" altLang="ja-JP"/>
              <a:t>1</a:t>
            </a:r>
            <a:r>
              <a:rPr kumimoji="1" lang="ja-JP" altLang="en-US"/>
              <a:t>行</a:t>
            </a:r>
            <a:r>
              <a:rPr kumimoji="1" lang="en-US" altLang="ja-JP"/>
              <a:t>/25pt </a:t>
            </a:r>
            <a:r>
              <a:rPr kumimoji="1" lang="ja-JP" altLang="en-US"/>
              <a:t>推奨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0" y="828000"/>
            <a:ext cx="12204000" cy="5801400"/>
          </a:xfrm>
          <a:prstGeom prst="rect">
            <a:avLst/>
          </a:prstGeom>
        </p:spPr>
        <p:txBody>
          <a:bodyPr vert="horz" lIns="720000" tIns="36000" rIns="648000" bIns="3600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本文タイトル</a:t>
            </a:r>
            <a:r>
              <a:rPr kumimoji="1" lang="en-US" altLang="ja-JP"/>
              <a:t>20pt </a:t>
            </a:r>
            <a:r>
              <a:rPr kumimoji="1" lang="ja-JP" altLang="en-US"/>
              <a:t>本文最小</a:t>
            </a:r>
            <a:r>
              <a:rPr kumimoji="1" lang="en-US" altLang="ja-JP"/>
              <a:t>16pt</a:t>
            </a:r>
            <a:r>
              <a:rPr kumimoji="1" lang="ja-JP" altLang="en-US"/>
              <a:t>迄</a:t>
            </a:r>
          </a:p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65" r:id="rId2"/>
    <p:sldLayoutId id="2147483664" r:id="rId3"/>
    <p:sldLayoutId id="2147483692" r:id="rId4"/>
    <p:sldLayoutId id="2147483693" r:id="rId5"/>
    <p:sldLayoutId id="2147483688" r:id="rId6"/>
    <p:sldLayoutId id="2147483694" r:id="rId7"/>
    <p:sldLayoutId id="2147483689" r:id="rId8"/>
  </p:sldLayoutIdLst>
  <p:hf hdr="0" ftr="0" dt="0"/>
  <p:txStyles>
    <p:titleStyle>
      <a:lvl1pPr eaLnBrk="1" hangingPunct="1">
        <a:defRPr kumimoji="1" sz="2500" b="1">
          <a:latin typeface="Meiryo UI" panose="020B0604030504040204" pitchFamily="50" charset="-128"/>
          <a:ea typeface="+mj-ea"/>
          <a:cs typeface="+mj-cs"/>
        </a:defRPr>
      </a:lvl1pPr>
    </p:titleStyle>
    <p:bodyStyle>
      <a:lvl1pPr marL="0" marR="0" indent="0" defTabSz="91440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Tx/>
        <a:buNone/>
        <a:tabLst/>
        <a:defRPr kumimoji="1" sz="2000">
          <a:latin typeface="+mn-lt"/>
          <a:ea typeface="+mn-ea"/>
          <a:cs typeface="+mn-cs"/>
        </a:defRPr>
      </a:lvl1pPr>
      <a:lvl2pPr marL="457200" eaLnBrk="1" hangingPunct="1">
        <a:defRPr kumimoji="1">
          <a:latin typeface="+mn-lt"/>
          <a:ea typeface="+mn-ea"/>
          <a:cs typeface="+mn-cs"/>
        </a:defRPr>
      </a:lvl2pPr>
      <a:lvl3pPr marL="914400" eaLnBrk="1" hangingPunct="1">
        <a:defRPr kumimoji="1" sz="1600">
          <a:latin typeface="+mn-lt"/>
          <a:ea typeface="+mn-ea"/>
          <a:cs typeface="+mn-cs"/>
        </a:defRPr>
      </a:lvl3pPr>
      <a:lvl4pPr marL="1371600" eaLnBrk="1" hangingPunct="1">
        <a:defRPr kumimoji="1" sz="1400">
          <a:latin typeface="+mn-lt"/>
          <a:ea typeface="+mn-ea"/>
          <a:cs typeface="+mn-cs"/>
        </a:defRPr>
      </a:lvl4pPr>
      <a:lvl5pPr marL="1828800" eaLnBrk="1" hangingPunct="1">
        <a:defRPr kumimoji="1" sz="800">
          <a:latin typeface="+mn-lt"/>
          <a:ea typeface="+mn-ea"/>
          <a:cs typeface="+mn-cs"/>
        </a:defRPr>
      </a:lvl5pPr>
      <a:lvl6pPr marL="2286000" eaLnBrk="1" hangingPunct="1">
        <a:defRPr kumimoji="1">
          <a:latin typeface="+mn-lt"/>
          <a:ea typeface="+mn-ea"/>
          <a:cs typeface="+mn-cs"/>
        </a:defRPr>
      </a:lvl6pPr>
      <a:lvl7pPr marL="2743200" eaLnBrk="1" hangingPunct="1">
        <a:defRPr kumimoji="1">
          <a:latin typeface="+mn-lt"/>
          <a:ea typeface="+mn-ea"/>
          <a:cs typeface="+mn-cs"/>
        </a:defRPr>
      </a:lvl7pPr>
      <a:lvl8pPr marL="3200400" eaLnBrk="1" hangingPunct="1">
        <a:defRPr kumimoji="1">
          <a:latin typeface="+mn-lt"/>
          <a:ea typeface="+mn-ea"/>
          <a:cs typeface="+mn-cs"/>
        </a:defRPr>
      </a:lvl8pPr>
      <a:lvl9pPr marL="3657600" eaLnBrk="1" hangingPunct="1">
        <a:defRPr kumimoji="1">
          <a:latin typeface="+mn-lt"/>
          <a:ea typeface="+mn-ea"/>
          <a:cs typeface="+mn-cs"/>
        </a:defRPr>
      </a:lvl9pPr>
    </p:bodyStyle>
    <p:otherStyle>
      <a:lvl1pPr marL="0" eaLnBrk="1" hangingPunct="1">
        <a:defRPr kumimoji="1">
          <a:latin typeface="+mn-lt"/>
          <a:ea typeface="+mn-ea"/>
          <a:cs typeface="+mn-cs"/>
        </a:defRPr>
      </a:lvl1pPr>
      <a:lvl2pPr marL="457200" eaLnBrk="1" hangingPunct="1">
        <a:defRPr kumimoji="1">
          <a:latin typeface="+mn-lt"/>
          <a:ea typeface="+mn-ea"/>
          <a:cs typeface="+mn-cs"/>
        </a:defRPr>
      </a:lvl2pPr>
      <a:lvl3pPr marL="914400" eaLnBrk="1" hangingPunct="1">
        <a:defRPr kumimoji="1">
          <a:latin typeface="+mn-lt"/>
          <a:ea typeface="+mn-ea"/>
          <a:cs typeface="+mn-cs"/>
        </a:defRPr>
      </a:lvl3pPr>
      <a:lvl4pPr marL="1371600" eaLnBrk="1" hangingPunct="1">
        <a:defRPr kumimoji="1">
          <a:latin typeface="+mn-lt"/>
          <a:ea typeface="+mn-ea"/>
          <a:cs typeface="+mn-cs"/>
        </a:defRPr>
      </a:lvl4pPr>
      <a:lvl5pPr marL="1828800" eaLnBrk="1" hangingPunct="1">
        <a:defRPr kumimoji="1">
          <a:latin typeface="+mn-lt"/>
          <a:ea typeface="+mn-ea"/>
          <a:cs typeface="+mn-cs"/>
        </a:defRPr>
      </a:lvl5pPr>
      <a:lvl6pPr marL="2286000" eaLnBrk="1" hangingPunct="1">
        <a:defRPr kumimoji="1">
          <a:latin typeface="+mn-lt"/>
          <a:ea typeface="+mn-ea"/>
          <a:cs typeface="+mn-cs"/>
        </a:defRPr>
      </a:lvl6pPr>
      <a:lvl7pPr marL="2743200" eaLnBrk="1" hangingPunct="1">
        <a:defRPr kumimoji="1">
          <a:latin typeface="+mn-lt"/>
          <a:ea typeface="+mn-ea"/>
          <a:cs typeface="+mn-cs"/>
        </a:defRPr>
      </a:lvl7pPr>
      <a:lvl8pPr marL="3200400" eaLnBrk="1" hangingPunct="1">
        <a:defRPr kumimoji="1">
          <a:latin typeface="+mn-lt"/>
          <a:ea typeface="+mn-ea"/>
          <a:cs typeface="+mn-cs"/>
        </a:defRPr>
      </a:lvl8pPr>
      <a:lvl9pPr marL="3657600" eaLnBrk="1" hangingPunct="1">
        <a:defRPr kumimoji="1"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2" userDrawn="1">
          <p15:clr>
            <a:srgbClr val="F26B43"/>
          </p15:clr>
        </p15:guide>
        <p15:guide id="4" pos="7245" userDrawn="1">
          <p15:clr>
            <a:srgbClr val="F26B43"/>
          </p15:clr>
        </p15:guide>
        <p15:guide id="5" orient="horz" pos="529" userDrawn="1">
          <p15:clr>
            <a:srgbClr val="F26B43"/>
          </p15:clr>
        </p15:guide>
        <p15:guide id="6" orient="horz" pos="3704" userDrawn="1">
          <p15:clr>
            <a:srgbClr val="F26B43"/>
          </p15:clr>
        </p15:guide>
        <p15:guide id="8" pos="442" userDrawn="1">
          <p15:clr>
            <a:srgbClr val="F26B43"/>
          </p15:clr>
        </p15:guide>
        <p15:guide id="9" pos="3844" userDrawn="1">
          <p15:clr>
            <a:srgbClr val="F26B43"/>
          </p15:clr>
        </p15:guide>
        <p15:guide id="10" orient="horz" pos="34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9439"/>
            <a:ext cx="12211058" cy="18273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802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426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448000"/>
            <a:ext cx="8580120" cy="1941120"/>
          </a:xfrm>
        </p:spPr>
        <p:txBody>
          <a:bodyPr/>
          <a:lstStyle/>
          <a:p>
            <a:r>
              <a:rPr kumimoji="1" lang="en-US" altLang="ja-JP" sz="3600" dirty="0">
                <a:latin typeface="Univia Pro"/>
                <a:cs typeface="Times New Roman" panose="02020603050405020304" pitchFamily="18" charset="0"/>
              </a:rPr>
              <a:t>Overview on Rel-19</a:t>
            </a:r>
            <a:br>
              <a:rPr kumimoji="1" lang="en-US" altLang="ja-JP" sz="3600" dirty="0">
                <a:latin typeface="Univia Pro"/>
                <a:cs typeface="Times New Roman" panose="02020603050405020304" pitchFamily="18" charset="0"/>
              </a:rPr>
            </a:br>
            <a:br>
              <a:rPr kumimoji="1" lang="en-US" altLang="ja-JP" sz="3600" dirty="0">
                <a:latin typeface="Univia Pro"/>
                <a:cs typeface="Times New Roman" panose="02020603050405020304" pitchFamily="18" charset="0"/>
              </a:rPr>
            </a:br>
            <a:br>
              <a:rPr kumimoji="1" lang="en-US" altLang="ja-JP" sz="3600" dirty="0">
                <a:latin typeface="Univia Pro"/>
                <a:cs typeface="Times New Roman" panose="02020603050405020304" pitchFamily="18" charset="0"/>
              </a:rPr>
            </a:br>
            <a:endParaRPr kumimoji="1" lang="ja-JP" altLang="en-US" sz="3600" dirty="0">
              <a:latin typeface="Univia Pro"/>
              <a:cs typeface="Times New Roman" panose="02020603050405020304" pitchFamily="18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4"/>
          </p:nvPr>
        </p:nvSpPr>
        <p:spPr>
          <a:xfrm>
            <a:off x="0" y="4702502"/>
            <a:ext cx="6631806" cy="1359834"/>
          </a:xfrm>
        </p:spPr>
        <p:txBody>
          <a:bodyPr/>
          <a:lstStyle/>
          <a:p>
            <a:r>
              <a:rPr lang="en-GB" altLang="ja-JP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GB" altLang="ja-JP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Taipei, June 15-16, 2023</a:t>
            </a:r>
            <a:endParaRPr lang="it-IT" altLang="ja-JP" sz="2000" dirty="0">
              <a:latin typeface="Arial" panose="020B0604020202020204" pitchFamily="34" charset="0"/>
              <a:cs typeface="Arial" panose="020B0604020202020204" pitchFamily="34" charset="0"/>
              <a:sym typeface="TIM Sans"/>
            </a:endParaRPr>
          </a:p>
          <a:p>
            <a:endParaRPr lang="en-US" altLang="ja-JP" sz="20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3FE092F-D882-C49B-AE55-10C769A0BD92}"/>
              </a:ext>
            </a:extLst>
          </p:cNvPr>
          <p:cNvSpPr txBox="1">
            <a:spLocks/>
          </p:cNvSpPr>
          <p:nvPr/>
        </p:nvSpPr>
        <p:spPr>
          <a:xfrm>
            <a:off x="5292018" y="519461"/>
            <a:ext cx="3707603" cy="212059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TIM Sans" panose="02020503040602060503" pitchFamily="18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RWS-230448</a:t>
            </a:r>
            <a:endParaRPr lang="it-IT" dirty="0">
              <a:solidFill>
                <a:schemeClr val="tx1"/>
              </a:solidFill>
              <a:sym typeface="TIM Sans"/>
            </a:endParaRPr>
          </a:p>
        </p:txBody>
      </p:sp>
    </p:spTree>
    <p:extLst>
      <p:ext uri="{BB962C8B-B14F-4D97-AF65-F5344CB8AC3E}">
        <p14:creationId xmlns:p14="http://schemas.microsoft.com/office/powerpoint/2010/main" val="4107101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4562" y="198507"/>
            <a:ext cx="6458551" cy="513762"/>
          </a:xfrm>
        </p:spPr>
        <p:txBody>
          <a:bodyPr/>
          <a:lstStyle/>
          <a:p>
            <a:pPr algn="ctr"/>
            <a:r>
              <a:rPr kumimoji="1"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  <a:cs typeface="Times New Roman" panose="02020603050405020304" pitchFamily="18" charset="0"/>
              </a:rPr>
              <a:t>Rel-19 Key Areas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  <a:cs typeface="Times New Roman" panose="02020603050405020304" pitchFamily="18" charset="0"/>
            </a:endParaRPr>
          </a:p>
        </p:txBody>
      </p:sp>
      <p:pic>
        <p:nvPicPr>
          <p:cNvPr id="4" name="コンテンツ プレースホルダー 4" descr="屋外, 建物, 座る, グリーン が含まれている画像&#10;&#10;自動的に生成された説明">
            <a:extLst>
              <a:ext uri="{FF2B5EF4-FFF2-40B4-BE49-F238E27FC236}">
                <a16:creationId xmlns:a16="http://schemas.microsoft.com/office/drawing/2014/main" id="{CAF9270C-1CD5-982E-5543-60F5EE47C4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831"/>
          <a:stretch/>
        </p:blipFill>
        <p:spPr>
          <a:xfrm>
            <a:off x="0" y="0"/>
            <a:ext cx="5744562" cy="686435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7E4265D-C056-4DA8-43E4-18A9937F3C02}"/>
              </a:ext>
            </a:extLst>
          </p:cNvPr>
          <p:cNvSpPr txBox="1"/>
          <p:nvPr/>
        </p:nvSpPr>
        <p:spPr>
          <a:xfrm>
            <a:off x="6678211" y="1432654"/>
            <a:ext cx="5062889" cy="376602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ISAC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RIS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NTN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endParaRPr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Sidelink Enhancements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Wingdings" panose="05000000000000000000" pitchFamily="2" charset="2"/>
              <a:buChar char="l"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Sidelink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Positioning</a:t>
            </a:r>
          </a:p>
          <a:p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895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506"/>
            <a:ext cx="12203113" cy="590765"/>
          </a:xfrm>
        </p:spPr>
        <p:txBody>
          <a:bodyPr wrap="square" anchor="t">
            <a:noAutofit/>
          </a:bodyPr>
          <a:lstStyle/>
          <a:p>
            <a:pPr>
              <a:lnSpc>
                <a:spcPct val="90000"/>
              </a:lnSpc>
            </a:pPr>
            <a:r>
              <a:rPr kumimoji="1"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</a:rPr>
              <a:t>ISAC (Integrated Sensing and Communication)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2D9560-196B-94F8-FA57-A8E40EF5B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480" y="3616043"/>
            <a:ext cx="3409950" cy="253365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10C5EA3B-8C0D-22F5-3470-2313807E3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480" y="1037126"/>
            <a:ext cx="3409950" cy="2533650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BB88417-9E5C-EBE9-EB21-EC63B50B2DAC}"/>
              </a:ext>
            </a:extLst>
          </p:cNvPr>
          <p:cNvSpPr txBox="1"/>
          <p:nvPr/>
        </p:nvSpPr>
        <p:spPr>
          <a:xfrm>
            <a:off x="635268" y="1238654"/>
            <a:ext cx="6610108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>
                  <a:lumMod val="60000"/>
                  <a:lumOff val="40000"/>
                </a:schemeClr>
              </a:buClr>
              <a:defRPr/>
            </a:pPr>
            <a:r>
              <a:rPr lang="en-US" altLang="ja-JP" sz="180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ja-JP" sz="1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Study of </a:t>
            </a:r>
            <a:r>
              <a:rPr lang="en-US" altLang="ja-JP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3GPP </a:t>
            </a:r>
            <a:r>
              <a:rPr lang="en-US" altLang="ja-JP" sz="1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frequency ranges </a:t>
            </a:r>
            <a:r>
              <a:rPr lang="en-US" altLang="ja-JP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</a:t>
            </a:r>
            <a:r>
              <a:rPr lang="en-US" altLang="ja-JP" sz="1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of ISAC features, (e.g., FR1, FR2-1 and FR2-2).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ja-JP" sz="1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Channel modelling study with identifying sensing characteristics and environment.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altLang="ja-JP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Cover </a:t>
            </a:r>
            <a:r>
              <a:rPr lang="en-US" altLang="ja-JP" sz="18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ISAC approach for different scenarios (e.g., sensing mode, network coverage).</a:t>
            </a:r>
          </a:p>
        </p:txBody>
      </p:sp>
      <p:grpSp>
        <p:nvGrpSpPr>
          <p:cNvPr id="96" name="グループ化 95">
            <a:extLst>
              <a:ext uri="{FF2B5EF4-FFF2-40B4-BE49-F238E27FC236}">
                <a16:creationId xmlns:a16="http://schemas.microsoft.com/office/drawing/2014/main" id="{0B4BC6E6-0412-D4B3-AACB-0CD1B695C766}"/>
              </a:ext>
            </a:extLst>
          </p:cNvPr>
          <p:cNvGrpSpPr/>
          <p:nvPr/>
        </p:nvGrpSpPr>
        <p:grpSpPr>
          <a:xfrm>
            <a:off x="747950" y="4270757"/>
            <a:ext cx="6211487" cy="1878936"/>
            <a:chOff x="766828" y="4972676"/>
            <a:chExt cx="6352614" cy="1823088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7FF5E541-8029-D431-892E-DBEFFB62BAC0}"/>
                </a:ext>
              </a:extLst>
            </p:cNvPr>
            <p:cNvGrpSpPr/>
            <p:nvPr/>
          </p:nvGrpSpPr>
          <p:grpSpPr>
            <a:xfrm>
              <a:off x="2679245" y="6073541"/>
              <a:ext cx="753917" cy="377812"/>
              <a:chOff x="2024743" y="3159579"/>
              <a:chExt cx="1521618" cy="775606"/>
            </a:xfrm>
          </p:grpSpPr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E8EE940E-3F10-A134-1FC4-3CF2FB84F6A7}"/>
                  </a:ext>
                </a:extLst>
              </p:cNvPr>
              <p:cNvCxnSpPr/>
              <p:nvPr/>
            </p:nvCxnSpPr>
            <p:spPr>
              <a:xfrm>
                <a:off x="2024743" y="3814739"/>
                <a:ext cx="1521618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楕円 23">
                <a:extLst>
                  <a:ext uri="{FF2B5EF4-FFF2-40B4-BE49-F238E27FC236}">
                    <a16:creationId xmlns:a16="http://schemas.microsoft.com/office/drawing/2014/main" id="{AB6B2C4D-3C16-5180-CC28-709552B89E32}"/>
                  </a:ext>
                </a:extLst>
              </p:cNvPr>
              <p:cNvSpPr/>
              <p:nvPr/>
            </p:nvSpPr>
            <p:spPr>
              <a:xfrm>
                <a:off x="2318658" y="3706586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25" name="楕円 24">
                <a:extLst>
                  <a:ext uri="{FF2B5EF4-FFF2-40B4-BE49-F238E27FC236}">
                    <a16:creationId xmlns:a16="http://schemas.microsoft.com/office/drawing/2014/main" id="{C8FEDAEF-3377-81CE-AA66-A9E32F47483B}"/>
                  </a:ext>
                </a:extLst>
              </p:cNvPr>
              <p:cNvSpPr/>
              <p:nvPr/>
            </p:nvSpPr>
            <p:spPr>
              <a:xfrm>
                <a:off x="3128137" y="3706585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4B968407-FFBA-CAC2-5E36-09C99127820B}"/>
                  </a:ext>
                </a:extLst>
              </p:cNvPr>
              <p:cNvCxnSpPr/>
              <p:nvPr/>
            </p:nvCxnSpPr>
            <p:spPr>
              <a:xfrm>
                <a:off x="2604407" y="3167743"/>
                <a:ext cx="864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フリーフォーム 11">
                <a:extLst>
                  <a:ext uri="{FF2B5EF4-FFF2-40B4-BE49-F238E27FC236}">
                    <a16:creationId xmlns:a16="http://schemas.microsoft.com/office/drawing/2014/main" id="{A9E65629-5A80-399B-ED0C-469D3A9E5862}"/>
                  </a:ext>
                </a:extLst>
              </p:cNvPr>
              <p:cNvSpPr/>
              <p:nvPr/>
            </p:nvSpPr>
            <p:spPr>
              <a:xfrm>
                <a:off x="2049235" y="3159579"/>
                <a:ext cx="579664" cy="644978"/>
              </a:xfrm>
              <a:custGeom>
                <a:avLst/>
                <a:gdLst>
                  <a:gd name="connsiteX0" fmla="*/ 0 w 579664"/>
                  <a:gd name="connsiteY0" fmla="*/ 644978 h 644978"/>
                  <a:gd name="connsiteX1" fmla="*/ 97972 w 579664"/>
                  <a:gd name="connsiteY1" fmla="*/ 277585 h 644978"/>
                  <a:gd name="connsiteX2" fmla="*/ 424543 w 579664"/>
                  <a:gd name="connsiteY2" fmla="*/ 277585 h 644978"/>
                  <a:gd name="connsiteX3" fmla="*/ 579664 w 579664"/>
                  <a:gd name="connsiteY3" fmla="*/ 0 h 64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664" h="644978">
                    <a:moveTo>
                      <a:pt x="0" y="644978"/>
                    </a:moveTo>
                    <a:lnTo>
                      <a:pt x="97972" y="277585"/>
                    </a:lnTo>
                    <a:lnTo>
                      <a:pt x="424543" y="277585"/>
                    </a:lnTo>
                    <a:lnTo>
                      <a:pt x="579664" y="0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フリーフォーム 12">
                <a:extLst>
                  <a:ext uri="{FF2B5EF4-FFF2-40B4-BE49-F238E27FC236}">
                    <a16:creationId xmlns:a16="http://schemas.microsoft.com/office/drawing/2014/main" id="{6B408C1D-242A-C3BB-E74C-3271C51FB561}"/>
                  </a:ext>
                </a:extLst>
              </p:cNvPr>
              <p:cNvSpPr/>
              <p:nvPr/>
            </p:nvSpPr>
            <p:spPr>
              <a:xfrm>
                <a:off x="3452079" y="3175908"/>
                <a:ext cx="83057" cy="628649"/>
              </a:xfrm>
              <a:custGeom>
                <a:avLst/>
                <a:gdLst>
                  <a:gd name="connsiteX0" fmla="*/ 0 w 73478"/>
                  <a:gd name="connsiteY0" fmla="*/ 0 h 595993"/>
                  <a:gd name="connsiteX1" fmla="*/ 73478 w 73478"/>
                  <a:gd name="connsiteY1" fmla="*/ 212272 h 595993"/>
                  <a:gd name="connsiteX2" fmla="*/ 73478 w 73478"/>
                  <a:gd name="connsiteY2" fmla="*/ 595993 h 59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478" h="595993">
                    <a:moveTo>
                      <a:pt x="0" y="0"/>
                    </a:moveTo>
                    <a:lnTo>
                      <a:pt x="73478" y="212272"/>
                    </a:lnTo>
                    <a:lnTo>
                      <a:pt x="73478" y="595993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フリーフォーム 13">
                <a:extLst>
                  <a:ext uri="{FF2B5EF4-FFF2-40B4-BE49-F238E27FC236}">
                    <a16:creationId xmlns:a16="http://schemas.microsoft.com/office/drawing/2014/main" id="{6D3119E9-8BD4-2E76-09F0-7BAB1737A3A0}"/>
                  </a:ext>
                </a:extLst>
              </p:cNvPr>
              <p:cNvSpPr/>
              <p:nvPr/>
            </p:nvSpPr>
            <p:spPr>
              <a:xfrm>
                <a:off x="2637064" y="3273879"/>
                <a:ext cx="751115" cy="146957"/>
              </a:xfrm>
              <a:custGeom>
                <a:avLst/>
                <a:gdLst>
                  <a:gd name="connsiteX0" fmla="*/ 89807 w 751115"/>
                  <a:gd name="connsiteY0" fmla="*/ 0 h 146957"/>
                  <a:gd name="connsiteX1" fmla="*/ 710293 w 751115"/>
                  <a:gd name="connsiteY1" fmla="*/ 0 h 146957"/>
                  <a:gd name="connsiteX2" fmla="*/ 751115 w 751115"/>
                  <a:gd name="connsiteY2" fmla="*/ 146957 h 146957"/>
                  <a:gd name="connsiteX3" fmla="*/ 0 w 751115"/>
                  <a:gd name="connsiteY3" fmla="*/ 146957 h 146957"/>
                  <a:gd name="connsiteX4" fmla="*/ 89807 w 751115"/>
                  <a:gd name="connsiteY4" fmla="*/ 0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115" h="146957">
                    <a:moveTo>
                      <a:pt x="89807" y="0"/>
                    </a:moveTo>
                    <a:lnTo>
                      <a:pt x="710293" y="0"/>
                    </a:lnTo>
                    <a:lnTo>
                      <a:pt x="751115" y="146957"/>
                    </a:lnTo>
                    <a:lnTo>
                      <a:pt x="0" y="146957"/>
                    </a:lnTo>
                    <a:lnTo>
                      <a:pt x="89807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646CEE46-81B2-E5E0-B7B3-C78E05E2D299}"/>
                  </a:ext>
                </a:extLst>
              </p:cNvPr>
              <p:cNvSpPr/>
              <p:nvPr/>
            </p:nvSpPr>
            <p:spPr>
              <a:xfrm>
                <a:off x="2996293" y="3259570"/>
                <a:ext cx="57150" cy="3265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9E5F1740-63E2-21CA-04CC-FE80B4B3AE46}"/>
                </a:ext>
              </a:extLst>
            </p:cNvPr>
            <p:cNvGrpSpPr/>
            <p:nvPr/>
          </p:nvGrpSpPr>
          <p:grpSpPr>
            <a:xfrm>
              <a:off x="766828" y="5144990"/>
              <a:ext cx="577518" cy="591487"/>
              <a:chOff x="3546361" y="1287232"/>
              <a:chExt cx="1071436" cy="1108782"/>
            </a:xfrm>
          </p:grpSpPr>
          <p:sp>
            <p:nvSpPr>
              <p:cNvPr id="32" name="ドーナツ 16">
                <a:extLst>
                  <a:ext uri="{FF2B5EF4-FFF2-40B4-BE49-F238E27FC236}">
                    <a16:creationId xmlns:a16="http://schemas.microsoft.com/office/drawing/2014/main" id="{85285EF7-D80E-ACC1-1D00-12502B91082A}"/>
                  </a:ext>
                </a:extLst>
              </p:cNvPr>
              <p:cNvSpPr/>
              <p:nvPr/>
            </p:nvSpPr>
            <p:spPr>
              <a:xfrm>
                <a:off x="3706585" y="1379764"/>
                <a:ext cx="750991" cy="750991"/>
              </a:xfrm>
              <a:prstGeom prst="donut">
                <a:avLst>
                  <a:gd name="adj" fmla="val 5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3" name="ドーナツ 17">
                <a:extLst>
                  <a:ext uri="{FF2B5EF4-FFF2-40B4-BE49-F238E27FC236}">
                    <a16:creationId xmlns:a16="http://schemas.microsoft.com/office/drawing/2014/main" id="{2E61CED0-F44B-17AD-53B2-3D9BA9D05D3F}"/>
                  </a:ext>
                </a:extLst>
              </p:cNvPr>
              <p:cNvSpPr/>
              <p:nvPr/>
            </p:nvSpPr>
            <p:spPr>
              <a:xfrm>
                <a:off x="3782784" y="1455963"/>
                <a:ext cx="598591" cy="598591"/>
              </a:xfrm>
              <a:prstGeom prst="donut">
                <a:avLst>
                  <a:gd name="adj" fmla="val 6242"/>
                </a:avLst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4" name="ドーナツ 18">
                <a:extLst>
                  <a:ext uri="{FF2B5EF4-FFF2-40B4-BE49-F238E27FC236}">
                    <a16:creationId xmlns:a16="http://schemas.microsoft.com/office/drawing/2014/main" id="{D9345FD3-703C-8E63-41D0-265807545FE9}"/>
                  </a:ext>
                </a:extLst>
              </p:cNvPr>
              <p:cNvSpPr/>
              <p:nvPr/>
            </p:nvSpPr>
            <p:spPr>
              <a:xfrm>
                <a:off x="3624943" y="1298197"/>
                <a:ext cx="926522" cy="926522"/>
              </a:xfrm>
              <a:prstGeom prst="donut">
                <a:avLst>
                  <a:gd name="adj" fmla="val 4962"/>
                </a:avLst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5" name="二等辺三角形 34">
                <a:extLst>
                  <a:ext uri="{FF2B5EF4-FFF2-40B4-BE49-F238E27FC236}">
                    <a16:creationId xmlns:a16="http://schemas.microsoft.com/office/drawing/2014/main" id="{9A0A4774-D2C7-CDDC-0AE3-692F7BD8E9BA}"/>
                  </a:ext>
                </a:extLst>
              </p:cNvPr>
              <p:cNvSpPr/>
              <p:nvPr/>
            </p:nvSpPr>
            <p:spPr>
              <a:xfrm>
                <a:off x="3546361" y="1730831"/>
                <a:ext cx="1071436" cy="49388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6" name="二等辺三角形 35">
                <a:extLst>
                  <a:ext uri="{FF2B5EF4-FFF2-40B4-BE49-F238E27FC236}">
                    <a16:creationId xmlns:a16="http://schemas.microsoft.com/office/drawing/2014/main" id="{77E8B237-D811-4326-66A6-9FC594074CD8}"/>
                  </a:ext>
                </a:extLst>
              </p:cNvPr>
              <p:cNvSpPr/>
              <p:nvPr/>
            </p:nvSpPr>
            <p:spPr>
              <a:xfrm flipV="1">
                <a:off x="3546361" y="1287232"/>
                <a:ext cx="1071436" cy="57967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9443362E-0A62-17C1-E363-37463C383FD4}"/>
                  </a:ext>
                </a:extLst>
              </p:cNvPr>
              <p:cNvSpPr/>
              <p:nvPr/>
            </p:nvSpPr>
            <p:spPr>
              <a:xfrm>
                <a:off x="4034392" y="1824509"/>
                <a:ext cx="106135" cy="571505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8" name="楕円 37">
                <a:extLst>
                  <a:ext uri="{FF2B5EF4-FFF2-40B4-BE49-F238E27FC236}">
                    <a16:creationId xmlns:a16="http://schemas.microsoft.com/office/drawing/2014/main" id="{799C564D-1AEB-BEE4-4BE9-F45C063BB4FE}"/>
                  </a:ext>
                </a:extLst>
              </p:cNvPr>
              <p:cNvSpPr/>
              <p:nvPr/>
            </p:nvSpPr>
            <p:spPr>
              <a:xfrm>
                <a:off x="3948667" y="1628566"/>
                <a:ext cx="277586" cy="277586"/>
              </a:xfrm>
              <a:prstGeom prst="ellips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pic>
          <p:nvPicPr>
            <p:cNvPr id="39" name="Picture 2" descr="電波発信機のイラスト | かわいいフリー素材集 いらすとや">
              <a:extLst>
                <a:ext uri="{FF2B5EF4-FFF2-40B4-BE49-F238E27FC236}">
                  <a16:creationId xmlns:a16="http://schemas.microsoft.com/office/drawing/2014/main" id="{EA2136E2-9E24-4677-9834-1C2C9FC4D40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776" b="50203"/>
            <a:stretch/>
          </p:blipFill>
          <p:spPr bwMode="auto">
            <a:xfrm>
              <a:off x="2016119" y="5849956"/>
              <a:ext cx="616950" cy="745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3ED64EC5-DF19-9DF2-BF64-D6B0F3B5AA82}"/>
                </a:ext>
              </a:extLst>
            </p:cNvPr>
            <p:cNvGrpSpPr/>
            <p:nvPr/>
          </p:nvGrpSpPr>
          <p:grpSpPr>
            <a:xfrm rot="1081394">
              <a:off x="5092903" y="4972676"/>
              <a:ext cx="1425842" cy="1393426"/>
              <a:chOff x="4882900" y="5099583"/>
              <a:chExt cx="1425842" cy="1393426"/>
            </a:xfrm>
          </p:grpSpPr>
          <p:pic>
            <p:nvPicPr>
              <p:cNvPr id="42" name="Picture 2" descr="電波発信機のイラスト | かわいいフリー素材集 いらすとや">
                <a:extLst>
                  <a:ext uri="{FF2B5EF4-FFF2-40B4-BE49-F238E27FC236}">
                    <a16:creationId xmlns:a16="http://schemas.microsoft.com/office/drawing/2014/main" id="{C1C1C14C-FE23-271B-3FA4-9C93B35B50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8776" b="50203"/>
              <a:stretch/>
            </p:blipFill>
            <p:spPr bwMode="auto">
              <a:xfrm>
                <a:off x="5691792" y="5454464"/>
                <a:ext cx="616950" cy="7452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2" descr="電波発信機のイラスト | かわいいフリー素材集 いらすとや">
                <a:extLst>
                  <a:ext uri="{FF2B5EF4-FFF2-40B4-BE49-F238E27FC236}">
                    <a16:creationId xmlns:a16="http://schemas.microsoft.com/office/drawing/2014/main" id="{99A41F46-D181-7168-F870-93B3DA92BE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8776" b="50203"/>
              <a:stretch/>
            </p:blipFill>
            <p:spPr bwMode="auto">
              <a:xfrm>
                <a:off x="4882900" y="5099583"/>
                <a:ext cx="880593" cy="1393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EA8C4308-7C86-6E20-46B6-9EF13617C5FA}"/>
                </a:ext>
              </a:extLst>
            </p:cNvPr>
            <p:cNvGrpSpPr/>
            <p:nvPr/>
          </p:nvGrpSpPr>
          <p:grpSpPr>
            <a:xfrm>
              <a:off x="4208063" y="5050865"/>
              <a:ext cx="629850" cy="618525"/>
              <a:chOff x="3546361" y="1287232"/>
              <a:chExt cx="1071436" cy="1108782"/>
            </a:xfrm>
          </p:grpSpPr>
          <p:sp>
            <p:nvSpPr>
              <p:cNvPr id="46" name="ドーナツ 16">
                <a:extLst>
                  <a:ext uri="{FF2B5EF4-FFF2-40B4-BE49-F238E27FC236}">
                    <a16:creationId xmlns:a16="http://schemas.microsoft.com/office/drawing/2014/main" id="{9D3FE360-DD57-3D10-BBDA-124DA170E752}"/>
                  </a:ext>
                </a:extLst>
              </p:cNvPr>
              <p:cNvSpPr/>
              <p:nvPr/>
            </p:nvSpPr>
            <p:spPr>
              <a:xfrm>
                <a:off x="3706585" y="1379764"/>
                <a:ext cx="750991" cy="750991"/>
              </a:xfrm>
              <a:prstGeom prst="donut">
                <a:avLst>
                  <a:gd name="adj" fmla="val 54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7" name="ドーナツ 17">
                <a:extLst>
                  <a:ext uri="{FF2B5EF4-FFF2-40B4-BE49-F238E27FC236}">
                    <a16:creationId xmlns:a16="http://schemas.microsoft.com/office/drawing/2014/main" id="{3BBC717A-84C4-0EB2-2AC1-481EB4914509}"/>
                  </a:ext>
                </a:extLst>
              </p:cNvPr>
              <p:cNvSpPr/>
              <p:nvPr/>
            </p:nvSpPr>
            <p:spPr>
              <a:xfrm>
                <a:off x="3782784" y="1455963"/>
                <a:ext cx="598591" cy="598591"/>
              </a:xfrm>
              <a:prstGeom prst="donut">
                <a:avLst>
                  <a:gd name="adj" fmla="val 6242"/>
                </a:avLst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8" name="ドーナツ 18">
                <a:extLst>
                  <a:ext uri="{FF2B5EF4-FFF2-40B4-BE49-F238E27FC236}">
                    <a16:creationId xmlns:a16="http://schemas.microsoft.com/office/drawing/2014/main" id="{250AB93E-8742-254A-A8BF-26322010D320}"/>
                  </a:ext>
                </a:extLst>
              </p:cNvPr>
              <p:cNvSpPr/>
              <p:nvPr/>
            </p:nvSpPr>
            <p:spPr>
              <a:xfrm>
                <a:off x="3624943" y="1298197"/>
                <a:ext cx="926522" cy="926522"/>
              </a:xfrm>
              <a:prstGeom prst="donut">
                <a:avLst>
                  <a:gd name="adj" fmla="val 4962"/>
                </a:avLst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9" name="二等辺三角形 48">
                <a:extLst>
                  <a:ext uri="{FF2B5EF4-FFF2-40B4-BE49-F238E27FC236}">
                    <a16:creationId xmlns:a16="http://schemas.microsoft.com/office/drawing/2014/main" id="{991E731B-AD55-7C27-D75F-DBEEC89E218B}"/>
                  </a:ext>
                </a:extLst>
              </p:cNvPr>
              <p:cNvSpPr/>
              <p:nvPr/>
            </p:nvSpPr>
            <p:spPr>
              <a:xfrm>
                <a:off x="3546361" y="1730831"/>
                <a:ext cx="1071436" cy="49388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0" name="二等辺三角形 49">
                <a:extLst>
                  <a:ext uri="{FF2B5EF4-FFF2-40B4-BE49-F238E27FC236}">
                    <a16:creationId xmlns:a16="http://schemas.microsoft.com/office/drawing/2014/main" id="{90955AF7-BB0A-2A56-1677-09645573CD8A}"/>
                  </a:ext>
                </a:extLst>
              </p:cNvPr>
              <p:cNvSpPr/>
              <p:nvPr/>
            </p:nvSpPr>
            <p:spPr>
              <a:xfrm flipV="1">
                <a:off x="3546361" y="1287232"/>
                <a:ext cx="1071436" cy="57967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07EF145E-0DEE-AFD6-0878-9F2F5AC0A758}"/>
                  </a:ext>
                </a:extLst>
              </p:cNvPr>
              <p:cNvSpPr/>
              <p:nvPr/>
            </p:nvSpPr>
            <p:spPr>
              <a:xfrm>
                <a:off x="4034392" y="1824509"/>
                <a:ext cx="106135" cy="571505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2" name="楕円 51">
                <a:extLst>
                  <a:ext uri="{FF2B5EF4-FFF2-40B4-BE49-F238E27FC236}">
                    <a16:creationId xmlns:a16="http://schemas.microsoft.com/office/drawing/2014/main" id="{975740F0-8F22-ECA5-BAA4-A423FDD152D8}"/>
                  </a:ext>
                </a:extLst>
              </p:cNvPr>
              <p:cNvSpPr/>
              <p:nvPr/>
            </p:nvSpPr>
            <p:spPr>
              <a:xfrm>
                <a:off x="3948667" y="1628566"/>
                <a:ext cx="277586" cy="277586"/>
              </a:xfrm>
              <a:prstGeom prst="ellips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092EE680-D06A-769A-D200-78D8FA12B0D3}"/>
                </a:ext>
              </a:extLst>
            </p:cNvPr>
            <p:cNvGrpSpPr/>
            <p:nvPr/>
          </p:nvGrpSpPr>
          <p:grpSpPr>
            <a:xfrm>
              <a:off x="6383623" y="6054126"/>
              <a:ext cx="735819" cy="395157"/>
              <a:chOff x="2024743" y="3159579"/>
              <a:chExt cx="1521618" cy="775606"/>
            </a:xfrm>
          </p:grpSpPr>
          <p:cxnSp>
            <p:nvCxnSpPr>
              <p:cNvPr id="54" name="直線コネクタ 53">
                <a:extLst>
                  <a:ext uri="{FF2B5EF4-FFF2-40B4-BE49-F238E27FC236}">
                    <a16:creationId xmlns:a16="http://schemas.microsoft.com/office/drawing/2014/main" id="{A9B1BBC7-DB30-1589-FEAD-52595D12E664}"/>
                  </a:ext>
                </a:extLst>
              </p:cNvPr>
              <p:cNvCxnSpPr/>
              <p:nvPr/>
            </p:nvCxnSpPr>
            <p:spPr>
              <a:xfrm>
                <a:off x="2024743" y="3814739"/>
                <a:ext cx="1521618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楕円 54">
                <a:extLst>
                  <a:ext uri="{FF2B5EF4-FFF2-40B4-BE49-F238E27FC236}">
                    <a16:creationId xmlns:a16="http://schemas.microsoft.com/office/drawing/2014/main" id="{1364E4E0-2F81-5A7D-507C-0F264AFBD41C}"/>
                  </a:ext>
                </a:extLst>
              </p:cNvPr>
              <p:cNvSpPr/>
              <p:nvPr/>
            </p:nvSpPr>
            <p:spPr>
              <a:xfrm>
                <a:off x="2318658" y="3706586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56" name="楕円 55">
                <a:extLst>
                  <a:ext uri="{FF2B5EF4-FFF2-40B4-BE49-F238E27FC236}">
                    <a16:creationId xmlns:a16="http://schemas.microsoft.com/office/drawing/2014/main" id="{A1827FA9-C770-57D3-6A31-59713275DB88}"/>
                  </a:ext>
                </a:extLst>
              </p:cNvPr>
              <p:cNvSpPr/>
              <p:nvPr/>
            </p:nvSpPr>
            <p:spPr>
              <a:xfrm>
                <a:off x="3128137" y="3706585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209A6B6F-F7EC-08D9-4399-DB2B30A3525C}"/>
                  </a:ext>
                </a:extLst>
              </p:cNvPr>
              <p:cNvCxnSpPr/>
              <p:nvPr/>
            </p:nvCxnSpPr>
            <p:spPr>
              <a:xfrm>
                <a:off x="2604407" y="3167743"/>
                <a:ext cx="864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フリーフォーム 11">
                <a:extLst>
                  <a:ext uri="{FF2B5EF4-FFF2-40B4-BE49-F238E27FC236}">
                    <a16:creationId xmlns:a16="http://schemas.microsoft.com/office/drawing/2014/main" id="{7D19AD21-E984-1FA3-8DF5-C60DC48BAD45}"/>
                  </a:ext>
                </a:extLst>
              </p:cNvPr>
              <p:cNvSpPr/>
              <p:nvPr/>
            </p:nvSpPr>
            <p:spPr>
              <a:xfrm>
                <a:off x="2049235" y="3159579"/>
                <a:ext cx="579664" cy="644978"/>
              </a:xfrm>
              <a:custGeom>
                <a:avLst/>
                <a:gdLst>
                  <a:gd name="connsiteX0" fmla="*/ 0 w 579664"/>
                  <a:gd name="connsiteY0" fmla="*/ 644978 h 644978"/>
                  <a:gd name="connsiteX1" fmla="*/ 97972 w 579664"/>
                  <a:gd name="connsiteY1" fmla="*/ 277585 h 644978"/>
                  <a:gd name="connsiteX2" fmla="*/ 424543 w 579664"/>
                  <a:gd name="connsiteY2" fmla="*/ 277585 h 644978"/>
                  <a:gd name="connsiteX3" fmla="*/ 579664 w 579664"/>
                  <a:gd name="connsiteY3" fmla="*/ 0 h 64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664" h="644978">
                    <a:moveTo>
                      <a:pt x="0" y="644978"/>
                    </a:moveTo>
                    <a:lnTo>
                      <a:pt x="97972" y="277585"/>
                    </a:lnTo>
                    <a:lnTo>
                      <a:pt x="424543" y="277585"/>
                    </a:lnTo>
                    <a:lnTo>
                      <a:pt x="579664" y="0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フリーフォーム 12">
                <a:extLst>
                  <a:ext uri="{FF2B5EF4-FFF2-40B4-BE49-F238E27FC236}">
                    <a16:creationId xmlns:a16="http://schemas.microsoft.com/office/drawing/2014/main" id="{BECE98D0-4E16-5085-8C4E-6E84A76C9299}"/>
                  </a:ext>
                </a:extLst>
              </p:cNvPr>
              <p:cNvSpPr/>
              <p:nvPr/>
            </p:nvSpPr>
            <p:spPr>
              <a:xfrm>
                <a:off x="3452079" y="3175908"/>
                <a:ext cx="83057" cy="628649"/>
              </a:xfrm>
              <a:custGeom>
                <a:avLst/>
                <a:gdLst>
                  <a:gd name="connsiteX0" fmla="*/ 0 w 73478"/>
                  <a:gd name="connsiteY0" fmla="*/ 0 h 595993"/>
                  <a:gd name="connsiteX1" fmla="*/ 73478 w 73478"/>
                  <a:gd name="connsiteY1" fmla="*/ 212272 h 595993"/>
                  <a:gd name="connsiteX2" fmla="*/ 73478 w 73478"/>
                  <a:gd name="connsiteY2" fmla="*/ 595993 h 59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478" h="595993">
                    <a:moveTo>
                      <a:pt x="0" y="0"/>
                    </a:moveTo>
                    <a:lnTo>
                      <a:pt x="73478" y="212272"/>
                    </a:lnTo>
                    <a:lnTo>
                      <a:pt x="73478" y="595993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フリーフォーム 13">
                <a:extLst>
                  <a:ext uri="{FF2B5EF4-FFF2-40B4-BE49-F238E27FC236}">
                    <a16:creationId xmlns:a16="http://schemas.microsoft.com/office/drawing/2014/main" id="{F15DD83D-FED3-D771-A4EA-9CA582D634A9}"/>
                  </a:ext>
                </a:extLst>
              </p:cNvPr>
              <p:cNvSpPr/>
              <p:nvPr/>
            </p:nvSpPr>
            <p:spPr>
              <a:xfrm>
                <a:off x="2637064" y="3273879"/>
                <a:ext cx="751115" cy="146957"/>
              </a:xfrm>
              <a:custGeom>
                <a:avLst/>
                <a:gdLst>
                  <a:gd name="connsiteX0" fmla="*/ 89807 w 751115"/>
                  <a:gd name="connsiteY0" fmla="*/ 0 h 146957"/>
                  <a:gd name="connsiteX1" fmla="*/ 710293 w 751115"/>
                  <a:gd name="connsiteY1" fmla="*/ 0 h 146957"/>
                  <a:gd name="connsiteX2" fmla="*/ 751115 w 751115"/>
                  <a:gd name="connsiteY2" fmla="*/ 146957 h 146957"/>
                  <a:gd name="connsiteX3" fmla="*/ 0 w 751115"/>
                  <a:gd name="connsiteY3" fmla="*/ 146957 h 146957"/>
                  <a:gd name="connsiteX4" fmla="*/ 89807 w 751115"/>
                  <a:gd name="connsiteY4" fmla="*/ 0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115" h="146957">
                    <a:moveTo>
                      <a:pt x="89807" y="0"/>
                    </a:moveTo>
                    <a:lnTo>
                      <a:pt x="710293" y="0"/>
                    </a:lnTo>
                    <a:lnTo>
                      <a:pt x="751115" y="146957"/>
                    </a:lnTo>
                    <a:lnTo>
                      <a:pt x="0" y="146957"/>
                    </a:lnTo>
                    <a:lnTo>
                      <a:pt x="89807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1EFA5474-7430-0362-DABB-1D3C13C8496F}"/>
                  </a:ext>
                </a:extLst>
              </p:cNvPr>
              <p:cNvSpPr/>
              <p:nvPr/>
            </p:nvSpPr>
            <p:spPr>
              <a:xfrm>
                <a:off x="2996293" y="3259570"/>
                <a:ext cx="57150" cy="3265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</p:grpSp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DF9D22FF-69D9-44EF-CBBB-5EF65529E29F}"/>
                </a:ext>
              </a:extLst>
            </p:cNvPr>
            <p:cNvGrpSpPr/>
            <p:nvPr/>
          </p:nvGrpSpPr>
          <p:grpSpPr>
            <a:xfrm>
              <a:off x="4856796" y="6046418"/>
              <a:ext cx="735819" cy="395157"/>
              <a:chOff x="2024743" y="3159579"/>
              <a:chExt cx="1521618" cy="775606"/>
            </a:xfrm>
          </p:grpSpPr>
          <p:cxnSp>
            <p:nvCxnSpPr>
              <p:cNvPr id="73" name="直線コネクタ 72">
                <a:extLst>
                  <a:ext uri="{FF2B5EF4-FFF2-40B4-BE49-F238E27FC236}">
                    <a16:creationId xmlns:a16="http://schemas.microsoft.com/office/drawing/2014/main" id="{89B603F6-F55F-36CF-9060-7F939205DDFC}"/>
                  </a:ext>
                </a:extLst>
              </p:cNvPr>
              <p:cNvCxnSpPr/>
              <p:nvPr/>
            </p:nvCxnSpPr>
            <p:spPr>
              <a:xfrm>
                <a:off x="2024743" y="3814739"/>
                <a:ext cx="1521618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楕円 73">
                <a:extLst>
                  <a:ext uri="{FF2B5EF4-FFF2-40B4-BE49-F238E27FC236}">
                    <a16:creationId xmlns:a16="http://schemas.microsoft.com/office/drawing/2014/main" id="{C1B010C0-25E6-C2D6-2B97-A87B0B91A081}"/>
                  </a:ext>
                </a:extLst>
              </p:cNvPr>
              <p:cNvSpPr/>
              <p:nvPr/>
            </p:nvSpPr>
            <p:spPr>
              <a:xfrm>
                <a:off x="2318658" y="3706586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75" name="楕円 74">
                <a:extLst>
                  <a:ext uri="{FF2B5EF4-FFF2-40B4-BE49-F238E27FC236}">
                    <a16:creationId xmlns:a16="http://schemas.microsoft.com/office/drawing/2014/main" id="{CA8F2216-F720-AA1B-9997-2B2D57898EF8}"/>
                  </a:ext>
                </a:extLst>
              </p:cNvPr>
              <p:cNvSpPr/>
              <p:nvPr/>
            </p:nvSpPr>
            <p:spPr>
              <a:xfrm>
                <a:off x="3128137" y="3706585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cxnSp>
            <p:nvCxnSpPr>
              <p:cNvPr id="76" name="直線コネクタ 75">
                <a:extLst>
                  <a:ext uri="{FF2B5EF4-FFF2-40B4-BE49-F238E27FC236}">
                    <a16:creationId xmlns:a16="http://schemas.microsoft.com/office/drawing/2014/main" id="{50FB8465-5FCB-5779-BDDB-2294D53F6DF3}"/>
                  </a:ext>
                </a:extLst>
              </p:cNvPr>
              <p:cNvCxnSpPr/>
              <p:nvPr/>
            </p:nvCxnSpPr>
            <p:spPr>
              <a:xfrm>
                <a:off x="2604407" y="3167743"/>
                <a:ext cx="864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フリーフォーム 11">
                <a:extLst>
                  <a:ext uri="{FF2B5EF4-FFF2-40B4-BE49-F238E27FC236}">
                    <a16:creationId xmlns:a16="http://schemas.microsoft.com/office/drawing/2014/main" id="{C5D38B00-6660-3639-3A52-3D7B52A34E78}"/>
                  </a:ext>
                </a:extLst>
              </p:cNvPr>
              <p:cNvSpPr/>
              <p:nvPr/>
            </p:nvSpPr>
            <p:spPr>
              <a:xfrm>
                <a:off x="2049235" y="3159579"/>
                <a:ext cx="579664" cy="644978"/>
              </a:xfrm>
              <a:custGeom>
                <a:avLst/>
                <a:gdLst>
                  <a:gd name="connsiteX0" fmla="*/ 0 w 579664"/>
                  <a:gd name="connsiteY0" fmla="*/ 644978 h 644978"/>
                  <a:gd name="connsiteX1" fmla="*/ 97972 w 579664"/>
                  <a:gd name="connsiteY1" fmla="*/ 277585 h 644978"/>
                  <a:gd name="connsiteX2" fmla="*/ 424543 w 579664"/>
                  <a:gd name="connsiteY2" fmla="*/ 277585 h 644978"/>
                  <a:gd name="connsiteX3" fmla="*/ 579664 w 579664"/>
                  <a:gd name="connsiteY3" fmla="*/ 0 h 64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664" h="644978">
                    <a:moveTo>
                      <a:pt x="0" y="644978"/>
                    </a:moveTo>
                    <a:lnTo>
                      <a:pt x="97972" y="277585"/>
                    </a:lnTo>
                    <a:lnTo>
                      <a:pt x="424543" y="277585"/>
                    </a:lnTo>
                    <a:lnTo>
                      <a:pt x="579664" y="0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フリーフォーム 12">
                <a:extLst>
                  <a:ext uri="{FF2B5EF4-FFF2-40B4-BE49-F238E27FC236}">
                    <a16:creationId xmlns:a16="http://schemas.microsoft.com/office/drawing/2014/main" id="{6BA16F5C-EB5C-CA5D-B82E-5A2CD260B7A8}"/>
                  </a:ext>
                </a:extLst>
              </p:cNvPr>
              <p:cNvSpPr/>
              <p:nvPr/>
            </p:nvSpPr>
            <p:spPr>
              <a:xfrm>
                <a:off x="3452079" y="3175908"/>
                <a:ext cx="83057" cy="628649"/>
              </a:xfrm>
              <a:custGeom>
                <a:avLst/>
                <a:gdLst>
                  <a:gd name="connsiteX0" fmla="*/ 0 w 73478"/>
                  <a:gd name="connsiteY0" fmla="*/ 0 h 595993"/>
                  <a:gd name="connsiteX1" fmla="*/ 73478 w 73478"/>
                  <a:gd name="connsiteY1" fmla="*/ 212272 h 595993"/>
                  <a:gd name="connsiteX2" fmla="*/ 73478 w 73478"/>
                  <a:gd name="connsiteY2" fmla="*/ 595993 h 59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478" h="595993">
                    <a:moveTo>
                      <a:pt x="0" y="0"/>
                    </a:moveTo>
                    <a:lnTo>
                      <a:pt x="73478" y="212272"/>
                    </a:lnTo>
                    <a:lnTo>
                      <a:pt x="73478" y="595993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フリーフォーム 13">
                <a:extLst>
                  <a:ext uri="{FF2B5EF4-FFF2-40B4-BE49-F238E27FC236}">
                    <a16:creationId xmlns:a16="http://schemas.microsoft.com/office/drawing/2014/main" id="{4770617F-AAFD-FB12-4F86-EE38F62BF0B5}"/>
                  </a:ext>
                </a:extLst>
              </p:cNvPr>
              <p:cNvSpPr/>
              <p:nvPr/>
            </p:nvSpPr>
            <p:spPr>
              <a:xfrm>
                <a:off x="2637064" y="3273879"/>
                <a:ext cx="751115" cy="146957"/>
              </a:xfrm>
              <a:custGeom>
                <a:avLst/>
                <a:gdLst>
                  <a:gd name="connsiteX0" fmla="*/ 89807 w 751115"/>
                  <a:gd name="connsiteY0" fmla="*/ 0 h 146957"/>
                  <a:gd name="connsiteX1" fmla="*/ 710293 w 751115"/>
                  <a:gd name="connsiteY1" fmla="*/ 0 h 146957"/>
                  <a:gd name="connsiteX2" fmla="*/ 751115 w 751115"/>
                  <a:gd name="connsiteY2" fmla="*/ 146957 h 146957"/>
                  <a:gd name="connsiteX3" fmla="*/ 0 w 751115"/>
                  <a:gd name="connsiteY3" fmla="*/ 146957 h 146957"/>
                  <a:gd name="connsiteX4" fmla="*/ 89807 w 751115"/>
                  <a:gd name="connsiteY4" fmla="*/ 0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115" h="146957">
                    <a:moveTo>
                      <a:pt x="89807" y="0"/>
                    </a:moveTo>
                    <a:lnTo>
                      <a:pt x="710293" y="0"/>
                    </a:lnTo>
                    <a:lnTo>
                      <a:pt x="751115" y="146957"/>
                    </a:lnTo>
                    <a:lnTo>
                      <a:pt x="0" y="146957"/>
                    </a:lnTo>
                    <a:lnTo>
                      <a:pt x="89807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E4228876-861B-33D8-2D08-1B31F52A2D93}"/>
                  </a:ext>
                </a:extLst>
              </p:cNvPr>
              <p:cNvSpPr/>
              <p:nvPr/>
            </p:nvSpPr>
            <p:spPr>
              <a:xfrm>
                <a:off x="2996293" y="3259570"/>
                <a:ext cx="57150" cy="3265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</p:grp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B828817-2BF4-956D-9D51-801B088F14A7}"/>
                </a:ext>
              </a:extLst>
            </p:cNvPr>
            <p:cNvGrpSpPr/>
            <p:nvPr/>
          </p:nvGrpSpPr>
          <p:grpSpPr>
            <a:xfrm>
              <a:off x="1092831" y="6073541"/>
              <a:ext cx="735819" cy="395157"/>
              <a:chOff x="2024743" y="3159579"/>
              <a:chExt cx="1521618" cy="775606"/>
            </a:xfrm>
          </p:grpSpPr>
          <p:cxnSp>
            <p:nvCxnSpPr>
              <p:cNvPr id="82" name="直線コネクタ 81">
                <a:extLst>
                  <a:ext uri="{FF2B5EF4-FFF2-40B4-BE49-F238E27FC236}">
                    <a16:creationId xmlns:a16="http://schemas.microsoft.com/office/drawing/2014/main" id="{087B7C94-5CB8-C24B-FCD8-7A8C41BBE6D5}"/>
                  </a:ext>
                </a:extLst>
              </p:cNvPr>
              <p:cNvCxnSpPr/>
              <p:nvPr/>
            </p:nvCxnSpPr>
            <p:spPr>
              <a:xfrm>
                <a:off x="2024743" y="3814739"/>
                <a:ext cx="1521618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楕円 82">
                <a:extLst>
                  <a:ext uri="{FF2B5EF4-FFF2-40B4-BE49-F238E27FC236}">
                    <a16:creationId xmlns:a16="http://schemas.microsoft.com/office/drawing/2014/main" id="{BD40674F-6653-DBC8-9DD4-D85391951223}"/>
                  </a:ext>
                </a:extLst>
              </p:cNvPr>
              <p:cNvSpPr/>
              <p:nvPr/>
            </p:nvSpPr>
            <p:spPr>
              <a:xfrm>
                <a:off x="2318658" y="3706586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84" name="楕円 83">
                <a:extLst>
                  <a:ext uri="{FF2B5EF4-FFF2-40B4-BE49-F238E27FC236}">
                    <a16:creationId xmlns:a16="http://schemas.microsoft.com/office/drawing/2014/main" id="{A1C35459-E39B-1DC3-F71E-AF3B7C358108}"/>
                  </a:ext>
                </a:extLst>
              </p:cNvPr>
              <p:cNvSpPr/>
              <p:nvPr/>
            </p:nvSpPr>
            <p:spPr>
              <a:xfrm>
                <a:off x="3128137" y="3706585"/>
                <a:ext cx="228599" cy="2285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cxnSp>
            <p:nvCxnSpPr>
              <p:cNvPr id="85" name="直線コネクタ 84">
                <a:extLst>
                  <a:ext uri="{FF2B5EF4-FFF2-40B4-BE49-F238E27FC236}">
                    <a16:creationId xmlns:a16="http://schemas.microsoft.com/office/drawing/2014/main" id="{4C5BBBC2-5CC7-3925-0D46-17EDB408855A}"/>
                  </a:ext>
                </a:extLst>
              </p:cNvPr>
              <p:cNvCxnSpPr/>
              <p:nvPr/>
            </p:nvCxnSpPr>
            <p:spPr>
              <a:xfrm>
                <a:off x="2604407" y="3167743"/>
                <a:ext cx="864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フリーフォーム 11">
                <a:extLst>
                  <a:ext uri="{FF2B5EF4-FFF2-40B4-BE49-F238E27FC236}">
                    <a16:creationId xmlns:a16="http://schemas.microsoft.com/office/drawing/2014/main" id="{B770B0AB-E8B0-A9F4-E0C5-B30B8B3D75E7}"/>
                  </a:ext>
                </a:extLst>
              </p:cNvPr>
              <p:cNvSpPr/>
              <p:nvPr/>
            </p:nvSpPr>
            <p:spPr>
              <a:xfrm>
                <a:off x="2049235" y="3159579"/>
                <a:ext cx="579664" cy="644978"/>
              </a:xfrm>
              <a:custGeom>
                <a:avLst/>
                <a:gdLst>
                  <a:gd name="connsiteX0" fmla="*/ 0 w 579664"/>
                  <a:gd name="connsiteY0" fmla="*/ 644978 h 644978"/>
                  <a:gd name="connsiteX1" fmla="*/ 97972 w 579664"/>
                  <a:gd name="connsiteY1" fmla="*/ 277585 h 644978"/>
                  <a:gd name="connsiteX2" fmla="*/ 424543 w 579664"/>
                  <a:gd name="connsiteY2" fmla="*/ 277585 h 644978"/>
                  <a:gd name="connsiteX3" fmla="*/ 579664 w 579664"/>
                  <a:gd name="connsiteY3" fmla="*/ 0 h 64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664" h="644978">
                    <a:moveTo>
                      <a:pt x="0" y="644978"/>
                    </a:moveTo>
                    <a:lnTo>
                      <a:pt x="97972" y="277585"/>
                    </a:lnTo>
                    <a:lnTo>
                      <a:pt x="424543" y="277585"/>
                    </a:lnTo>
                    <a:lnTo>
                      <a:pt x="579664" y="0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フリーフォーム 12">
                <a:extLst>
                  <a:ext uri="{FF2B5EF4-FFF2-40B4-BE49-F238E27FC236}">
                    <a16:creationId xmlns:a16="http://schemas.microsoft.com/office/drawing/2014/main" id="{8A5BF17C-6284-EA8F-3798-FFCD1AAF6E52}"/>
                  </a:ext>
                </a:extLst>
              </p:cNvPr>
              <p:cNvSpPr/>
              <p:nvPr/>
            </p:nvSpPr>
            <p:spPr>
              <a:xfrm>
                <a:off x="3452079" y="3175908"/>
                <a:ext cx="83057" cy="628649"/>
              </a:xfrm>
              <a:custGeom>
                <a:avLst/>
                <a:gdLst>
                  <a:gd name="connsiteX0" fmla="*/ 0 w 73478"/>
                  <a:gd name="connsiteY0" fmla="*/ 0 h 595993"/>
                  <a:gd name="connsiteX1" fmla="*/ 73478 w 73478"/>
                  <a:gd name="connsiteY1" fmla="*/ 212272 h 595993"/>
                  <a:gd name="connsiteX2" fmla="*/ 73478 w 73478"/>
                  <a:gd name="connsiteY2" fmla="*/ 595993 h 59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478" h="595993">
                    <a:moveTo>
                      <a:pt x="0" y="0"/>
                    </a:moveTo>
                    <a:lnTo>
                      <a:pt x="73478" y="212272"/>
                    </a:lnTo>
                    <a:lnTo>
                      <a:pt x="73478" y="595993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フリーフォーム 13">
                <a:extLst>
                  <a:ext uri="{FF2B5EF4-FFF2-40B4-BE49-F238E27FC236}">
                    <a16:creationId xmlns:a16="http://schemas.microsoft.com/office/drawing/2014/main" id="{CFF7EEC1-65A9-50F6-911F-AAE06D89D573}"/>
                  </a:ext>
                </a:extLst>
              </p:cNvPr>
              <p:cNvSpPr/>
              <p:nvPr/>
            </p:nvSpPr>
            <p:spPr>
              <a:xfrm>
                <a:off x="2637064" y="3273879"/>
                <a:ext cx="751115" cy="146957"/>
              </a:xfrm>
              <a:custGeom>
                <a:avLst/>
                <a:gdLst>
                  <a:gd name="connsiteX0" fmla="*/ 89807 w 751115"/>
                  <a:gd name="connsiteY0" fmla="*/ 0 h 146957"/>
                  <a:gd name="connsiteX1" fmla="*/ 710293 w 751115"/>
                  <a:gd name="connsiteY1" fmla="*/ 0 h 146957"/>
                  <a:gd name="connsiteX2" fmla="*/ 751115 w 751115"/>
                  <a:gd name="connsiteY2" fmla="*/ 146957 h 146957"/>
                  <a:gd name="connsiteX3" fmla="*/ 0 w 751115"/>
                  <a:gd name="connsiteY3" fmla="*/ 146957 h 146957"/>
                  <a:gd name="connsiteX4" fmla="*/ 89807 w 751115"/>
                  <a:gd name="connsiteY4" fmla="*/ 0 h 14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115" h="146957">
                    <a:moveTo>
                      <a:pt x="89807" y="0"/>
                    </a:moveTo>
                    <a:lnTo>
                      <a:pt x="710293" y="0"/>
                    </a:lnTo>
                    <a:lnTo>
                      <a:pt x="751115" y="146957"/>
                    </a:lnTo>
                    <a:lnTo>
                      <a:pt x="0" y="146957"/>
                    </a:lnTo>
                    <a:lnTo>
                      <a:pt x="89807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817A69D0-7EE5-5968-992B-F9A7F4856065}"/>
                  </a:ext>
                </a:extLst>
              </p:cNvPr>
              <p:cNvSpPr/>
              <p:nvPr/>
            </p:nvSpPr>
            <p:spPr>
              <a:xfrm>
                <a:off x="2996293" y="3259570"/>
                <a:ext cx="57150" cy="3265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/>
              </a:p>
            </p:txBody>
          </p:sp>
        </p:grpSp>
        <p:cxnSp>
          <p:nvCxnSpPr>
            <p:cNvPr id="91" name="直線矢印コネクタ 90">
              <a:extLst>
                <a:ext uri="{FF2B5EF4-FFF2-40B4-BE49-F238E27FC236}">
                  <a16:creationId xmlns:a16="http://schemas.microsoft.com/office/drawing/2014/main" id="{90E53FA4-9AC8-8641-0464-D4745F4573ED}"/>
                </a:ext>
              </a:extLst>
            </p:cNvPr>
            <p:cNvCxnSpPr>
              <a:cxnSpLocks/>
            </p:cNvCxnSpPr>
            <p:nvPr/>
          </p:nvCxnSpPr>
          <p:spPr>
            <a:xfrm>
              <a:off x="1371386" y="5475157"/>
              <a:ext cx="1510117" cy="482881"/>
            </a:xfrm>
            <a:prstGeom prst="straightConnector1">
              <a:avLst/>
            </a:prstGeom>
            <a:ln w="6350">
              <a:solidFill>
                <a:srgbClr val="00B0F0"/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6C8D6F17-0D42-2B59-E40F-28379785AF32}"/>
                </a:ext>
              </a:extLst>
            </p:cNvPr>
            <p:cNvSpPr txBox="1"/>
            <p:nvPr/>
          </p:nvSpPr>
          <p:spPr>
            <a:xfrm>
              <a:off x="1626407" y="6584561"/>
              <a:ext cx="1141907" cy="211203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kumimoji="1" lang="en-US" altLang="ja-JP" sz="900" dirty="0">
                  <a:latin typeface="+mn-ea"/>
                  <a:ea typeface="+mn-ea"/>
                </a:rPr>
                <a:t>Monostatic sensing</a:t>
              </a:r>
              <a:endParaRPr kumimoji="1" lang="ja-JP" altLang="en-US" sz="900" dirty="0">
                <a:latin typeface="+mn-ea"/>
                <a:ea typeface="+mn-ea"/>
              </a:endParaRPr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BC9359A9-F67B-5B1D-3F36-8733BDF2B4B5}"/>
                </a:ext>
              </a:extLst>
            </p:cNvPr>
            <p:cNvSpPr txBox="1"/>
            <p:nvPr/>
          </p:nvSpPr>
          <p:spPr>
            <a:xfrm>
              <a:off x="5445644" y="6575708"/>
              <a:ext cx="992827" cy="211203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lang="en-US" altLang="ja-JP" sz="900" dirty="0">
                  <a:latin typeface="+mn-ea"/>
                </a:rPr>
                <a:t>Bi-s</a:t>
              </a:r>
              <a:r>
                <a:rPr kumimoji="1" lang="en-US" altLang="ja-JP" sz="900" dirty="0">
                  <a:latin typeface="+mn-ea"/>
                  <a:ea typeface="+mn-ea"/>
                </a:rPr>
                <a:t>tatic sensing</a:t>
              </a:r>
              <a:endParaRPr kumimoji="1" lang="ja-JP" altLang="en-US" sz="9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3481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507"/>
            <a:ext cx="12203113" cy="513762"/>
          </a:xfrm>
        </p:spPr>
        <p:txBody>
          <a:bodyPr/>
          <a:lstStyle/>
          <a:p>
            <a:r>
              <a:rPr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  <a:cs typeface="Times New Roman" panose="02020603050405020304" pitchFamily="18" charset="0"/>
              </a:rPr>
              <a:t>RIS (Reconfigurable Intelligent Surface)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  <a:cs typeface="Times New Roman" panose="02020603050405020304" pitchFamily="18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E2BDC77C-C3AD-4A3E-7CE7-49B7369CF93C}"/>
              </a:ext>
            </a:extLst>
          </p:cNvPr>
          <p:cNvSpPr txBox="1"/>
          <p:nvPr/>
        </p:nvSpPr>
        <p:spPr>
          <a:xfrm>
            <a:off x="687000" y="1165353"/>
            <a:ext cx="661010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8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Motivation</a:t>
            </a:r>
          </a:p>
          <a:p>
            <a:pPr algn="l"/>
            <a:endParaRPr lang="en-US" altLang="ja-JP" sz="18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</a:t>
            </a:r>
            <a:r>
              <a:rPr lang="en-US" altLang="ja-JP" sz="18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ow-power solution for coverage improvement to address blockage and propagation loss, e.g., cover automotive safety scenario in NLOS en</a:t>
            </a:r>
            <a:r>
              <a:rPr lang="en-US" altLang="ja-JP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vironment.</a:t>
            </a: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8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Transparent antenna solution for automotive equipped in vehicle window, roof etc. </a:t>
            </a:r>
          </a:p>
          <a:p>
            <a:pPr algn="l">
              <a:buClr>
                <a:schemeClr val="bg2">
                  <a:lumMod val="60000"/>
                  <a:lumOff val="40000"/>
                </a:schemeClr>
              </a:buClr>
            </a:pPr>
            <a:endParaRPr lang="ja-JP" altLang="en-US" sz="18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endParaRPr lang="ja-JP" altLang="en-US" sz="18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ja-JP" sz="18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Topics</a:t>
            </a:r>
          </a:p>
          <a:p>
            <a:endParaRPr lang="ja-JP" altLang="en-US" sz="18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Study scenarios and requirements for RIS deployment.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 channel modelling with RIS characteristics.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800" i="0" u="none" strike="noStrike" baseline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 consumption evaluation.</a:t>
            </a:r>
          </a:p>
        </p:txBody>
      </p:sp>
      <p:pic>
        <p:nvPicPr>
          <p:cNvPr id="121" name="図 120">
            <a:extLst>
              <a:ext uri="{FF2B5EF4-FFF2-40B4-BE49-F238E27FC236}">
                <a16:creationId xmlns:a16="http://schemas.microsoft.com/office/drawing/2014/main" id="{1CAA716E-A6B9-8E1C-5E90-4A2BF13ED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932" y="4209499"/>
            <a:ext cx="2724150" cy="148590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947A525E-4C3F-3528-B152-F4239290D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932" y="1468528"/>
            <a:ext cx="2724150" cy="221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143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507"/>
            <a:ext cx="12203113" cy="513762"/>
          </a:xfrm>
        </p:spPr>
        <p:txBody>
          <a:bodyPr/>
          <a:lstStyle/>
          <a:p>
            <a:r>
              <a:rPr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  <a:cs typeface="Times New Roman" panose="02020603050405020304" pitchFamily="18" charset="0"/>
              </a:rPr>
              <a:t>NTN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AFAAFF4-0A29-014F-B7CB-A84D876E89CF}"/>
              </a:ext>
            </a:extLst>
          </p:cNvPr>
          <p:cNvSpPr txBox="1"/>
          <p:nvPr/>
        </p:nvSpPr>
        <p:spPr>
          <a:xfrm>
            <a:off x="792877" y="1155728"/>
            <a:ext cx="996816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8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Motivation</a:t>
            </a:r>
          </a:p>
          <a:p>
            <a:pPr algn="l"/>
            <a:endParaRPr lang="en-US" altLang="ja-JP" sz="18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Seamless and flexible connectivity for automotive mobility by NTN integration.</a:t>
            </a: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 automotive scenario by leveraging satellite e.g., remote sensing. </a:t>
            </a:r>
          </a:p>
          <a:p>
            <a:pPr marL="285750" indent="-285750" algn="l">
              <a:buFont typeface="Wingdings" panose="05000000000000000000" pitchFamily="2" charset="2"/>
              <a:buChar char="l"/>
            </a:pPr>
            <a:endParaRPr lang="en-US" altLang="ja-JP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l"/>
            </a:pPr>
            <a:endParaRPr lang="ja-JP" altLang="en-US" sz="18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ja-JP" sz="18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Topics</a:t>
            </a:r>
          </a:p>
          <a:p>
            <a:endParaRPr lang="ja-JP" altLang="en-US" sz="18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Mobility enhancements between different orbits and TN to ensure seamless service continuity.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Between LEO and GEO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Between TN/NTN and TN/NTN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8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Study for RAT dependent access for the non-GNSS capable UEs.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Improve RAT dependent positioning</a:t>
            </a:r>
            <a:endParaRPr lang="en-US" altLang="ja-JP" i="0" u="none" strike="noStrike" baseline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597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507"/>
            <a:ext cx="12203113" cy="513762"/>
          </a:xfrm>
        </p:spPr>
        <p:txBody>
          <a:bodyPr/>
          <a:lstStyle/>
          <a:p>
            <a:r>
              <a:rPr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  <a:cs typeface="Times New Roman" panose="02020603050405020304" pitchFamily="18" charset="0"/>
              </a:rPr>
              <a:t>Sidelink Enhancements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  <a:cs typeface="Times New Roman" panose="02020603050405020304" pitchFamily="18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C1D00B-D5E6-78A0-4FF3-B6913528F653}"/>
              </a:ext>
            </a:extLst>
          </p:cNvPr>
          <p:cNvSpPr txBox="1"/>
          <p:nvPr/>
        </p:nvSpPr>
        <p:spPr>
          <a:xfrm>
            <a:off x="783252" y="1203854"/>
            <a:ext cx="1036280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Motivation</a:t>
            </a:r>
          </a:p>
          <a:p>
            <a:pPr algn="l"/>
            <a:endParaRPr lang="en-US" altLang="ja-JP" sz="16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of </a:t>
            </a:r>
            <a:r>
              <a:rPr lang="en-US" altLang="ja-JP" sz="16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large bandwidth sidelink operation to achieve higher throughput and reliability.</a:t>
            </a: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Enhancement of Enhancement on sidelink CA operation performance for indoor commercial use cases.</a:t>
            </a: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 saving enhancement for variety of device type in commercial deployment scenario.</a:t>
            </a:r>
          </a:p>
          <a:p>
            <a:pPr algn="l">
              <a:buClr>
                <a:schemeClr val="bg2">
                  <a:lumMod val="60000"/>
                  <a:lumOff val="40000"/>
                </a:schemeClr>
              </a:buClr>
            </a:pPr>
            <a:endParaRPr lang="en-US" altLang="ja-JP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buClr>
                <a:schemeClr val="bg2">
                  <a:lumMod val="60000"/>
                  <a:lumOff val="40000"/>
                </a:schemeClr>
              </a:buClr>
            </a:pPr>
            <a:endParaRPr lang="ja-JP" altLang="en-US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ja-JP" sz="16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Topics</a:t>
            </a:r>
          </a:p>
          <a:p>
            <a:endParaRPr lang="ja-JP" altLang="en-US" sz="16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of sidelink higher capacity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Non-contiguous carrier aggregation including FR1 and FR2.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Specification of Sidelink FR2 operation.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Sidelink b</a:t>
            </a: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eam management.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Enhancement on sidelink operation on unlicensed spectrum.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i="0" u="none" strike="noStrike" baseline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 saving enhancement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Further e</a:t>
            </a: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nhancements for sidelink power saving features, e.g., DRX enhancements, SL wake up signal.</a:t>
            </a:r>
          </a:p>
        </p:txBody>
      </p:sp>
    </p:spTree>
    <p:extLst>
      <p:ext uri="{BB962C8B-B14F-4D97-AF65-F5344CB8AC3E}">
        <p14:creationId xmlns:p14="http://schemas.microsoft.com/office/powerpoint/2010/main" val="3914689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25A607-5564-5B34-187B-43C998D22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8507"/>
            <a:ext cx="12203113" cy="513762"/>
          </a:xfrm>
        </p:spPr>
        <p:txBody>
          <a:bodyPr/>
          <a:lstStyle/>
          <a:p>
            <a:r>
              <a:rPr lang="en-US" altLang="ja-JP" sz="3200" dirty="0">
                <a:solidFill>
                  <a:schemeClr val="bg2">
                    <a:lumMod val="60000"/>
                    <a:lumOff val="40000"/>
                  </a:schemeClr>
                </a:solidFill>
                <a:latin typeface="Univia Pro"/>
                <a:cs typeface="Times New Roman" panose="02020603050405020304" pitchFamily="18" charset="0"/>
              </a:rPr>
              <a:t>Sidelink Positioning</a:t>
            </a:r>
            <a:endParaRPr kumimoji="1" lang="ja-JP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Univia Pro"/>
              <a:cs typeface="Times New Roman" panose="02020603050405020304" pitchFamily="18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703ABB8-0166-0198-6486-149C13BEDC58}"/>
              </a:ext>
            </a:extLst>
          </p:cNvPr>
          <p:cNvSpPr txBox="1"/>
          <p:nvPr/>
        </p:nvSpPr>
        <p:spPr>
          <a:xfrm>
            <a:off x="783252" y="1203854"/>
            <a:ext cx="1036280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Motivation</a:t>
            </a:r>
          </a:p>
          <a:p>
            <a:pPr algn="l"/>
            <a:endParaRPr lang="en-US" altLang="ja-JP" sz="16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is a high demand of positioning accuracy to meet SET B (submeter) for V2X and ADAS application scenario.</a:t>
            </a: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Integrity for sidelink positioning is required for reliability requirement in automotive positioning services. </a:t>
            </a:r>
          </a:p>
          <a:p>
            <a:pPr algn="l">
              <a:buClr>
                <a:schemeClr val="bg2">
                  <a:lumMod val="60000"/>
                  <a:lumOff val="40000"/>
                </a:schemeClr>
              </a:buClr>
            </a:pPr>
            <a:endParaRPr lang="en-US" altLang="ja-JP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buClr>
                <a:schemeClr val="bg2">
                  <a:lumMod val="60000"/>
                  <a:lumOff val="40000"/>
                </a:schemeClr>
              </a:buClr>
            </a:pPr>
            <a:endParaRPr lang="ja-JP" altLang="en-US" sz="16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ja-JP" sz="1600" b="0" i="0" u="none" strike="noStrike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Topics</a:t>
            </a:r>
          </a:p>
          <a:p>
            <a:endParaRPr lang="ja-JP" altLang="en-US" sz="1600" b="0" i="0" u="none" strike="noStrike" baseline="0" dirty="0">
              <a:solidFill>
                <a:schemeClr val="bg2">
                  <a:lumMod val="60000"/>
                  <a:lumOff val="4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of sidelink positioning in unlicensed band to leverage wider bandwidth for higher positioning accuracy.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Sidelink positioning in unlicensed band (FR1 and FR2)</a:t>
            </a:r>
          </a:p>
          <a:p>
            <a:pPr marL="742950" lvl="1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i="0" u="none" strike="noStrike" baseline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of UWB based positioning.</a:t>
            </a: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altLang="ja-JP" sz="1600" i="0" u="none" strike="noStrike" baseline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bg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ja-JP" sz="1600" i="0" u="none" strike="noStrike" baseline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Specify mechanisms to support integrity protection for sidelink.</a:t>
            </a:r>
          </a:p>
        </p:txBody>
      </p:sp>
    </p:spTree>
    <p:extLst>
      <p:ext uri="{BB962C8B-B14F-4D97-AF65-F5344CB8AC3E}">
        <p14:creationId xmlns:p14="http://schemas.microsoft.com/office/powerpoint/2010/main" val="3839400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425088"/>
      </p:ext>
    </p:extLst>
  </p:cSld>
  <p:clrMapOvr>
    <a:masterClrMapping/>
  </p:clrMapOvr>
</p:sld>
</file>

<file path=ppt/theme/theme1.xml><?xml version="1.0" encoding="utf-8"?>
<a:theme xmlns:a="http://schemas.openxmlformats.org/drawingml/2006/main" name="コーポレート_16x9_190110">
  <a:themeElements>
    <a:clrScheme name="DENSO170309">
      <a:dk1>
        <a:srgbClr val="000000"/>
      </a:dk1>
      <a:lt1>
        <a:srgbClr val="FFFFFF"/>
      </a:lt1>
      <a:dk2>
        <a:srgbClr val="B9D7EB"/>
      </a:dk2>
      <a:lt2>
        <a:srgbClr val="DC0032"/>
      </a:lt2>
      <a:accent1>
        <a:srgbClr val="828282"/>
      </a:accent1>
      <a:accent2>
        <a:srgbClr val="34B78F"/>
      </a:accent2>
      <a:accent3>
        <a:srgbClr val="A77BCA"/>
      </a:accent3>
      <a:accent4>
        <a:srgbClr val="0092BD"/>
      </a:accent4>
      <a:accent5>
        <a:srgbClr val="004386"/>
      </a:accent5>
      <a:accent6>
        <a:srgbClr val="EF60A3"/>
      </a:accent6>
      <a:hlink>
        <a:srgbClr val="000000"/>
      </a:hlink>
      <a:folHlink>
        <a:srgbClr val="000000"/>
      </a:folHlink>
    </a:clrScheme>
    <a:fontScheme name="Verdana/Meiryo">
      <a:majorFont>
        <a:latin typeface="verdana"/>
        <a:ea typeface="Meiryo UI"/>
        <a:cs typeface=""/>
      </a:majorFont>
      <a:minorFont>
        <a:latin typeface="Verdana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mtClean="0">
            <a:latin typeface="+mn-ea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04 J_16x9_190110.potx" id="{BBA935B6-2A3B-461B-A95B-41BF6EADC061}" vid="{809094FA-190A-4C7A-8829-D151A8F5B6E2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404</Words>
  <Application>Microsoft Office PowerPoint</Application>
  <PresentationFormat>ユーザー設定</PresentationFormat>
  <Paragraphs>88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Meiryo UI</vt:lpstr>
      <vt:lpstr>TIM Sans</vt:lpstr>
      <vt:lpstr>Univia Pro</vt:lpstr>
      <vt:lpstr>Yu Gothic</vt:lpstr>
      <vt:lpstr>Arial</vt:lpstr>
      <vt:lpstr>Calibri</vt:lpstr>
      <vt:lpstr>Calibri Light</vt:lpstr>
      <vt:lpstr>Open Sans</vt:lpstr>
      <vt:lpstr>Verdana</vt:lpstr>
      <vt:lpstr>Wingdings</vt:lpstr>
      <vt:lpstr>コーポレート_16x9_190110</vt:lpstr>
      <vt:lpstr>Custom Design</vt:lpstr>
      <vt:lpstr>Overview on Rel-19   </vt:lpstr>
      <vt:lpstr>Rel-19 Key Areas</vt:lpstr>
      <vt:lpstr>ISAC (Integrated Sensing and Communication)</vt:lpstr>
      <vt:lpstr>RIS (Reconfigurable Intelligent Surface)</vt:lpstr>
      <vt:lpstr>NTN</vt:lpstr>
      <vt:lpstr>Sidelink Enhancements</vt:lpstr>
      <vt:lpstr>Sidelink Positioning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2023-05-31T13:48:01Z</dcterms:created>
  <dcterms:modified xsi:type="dcterms:W3CDTF">2023-05-31T20:17:17Z</dcterms:modified>
</cp:coreProperties>
</file>