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3" r:id="rId4"/>
  </p:sldMasterIdLst>
  <p:notesMasterIdLst>
    <p:notesMasterId r:id="rId14"/>
  </p:notesMasterIdLst>
  <p:handoutMasterIdLst>
    <p:handoutMasterId r:id="rId15"/>
  </p:handoutMasterIdLst>
  <p:sldIdLst>
    <p:sldId id="314" r:id="rId5"/>
    <p:sldId id="364" r:id="rId6"/>
    <p:sldId id="366" r:id="rId7"/>
    <p:sldId id="367" r:id="rId8"/>
    <p:sldId id="369" r:id="rId9"/>
    <p:sldId id="370" r:id="rId10"/>
    <p:sldId id="371" r:id="rId11"/>
    <p:sldId id="368" r:id="rId12"/>
    <p:sldId id="346" r:id="rId13"/>
  </p:sldIdLst>
  <p:sldSz cx="12188825" cy="6858000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63">
          <p15:clr>
            <a:srgbClr val="A4A3A4"/>
          </p15:clr>
        </p15:guide>
        <p15:guide id="2" orient="horz" pos="4212">
          <p15:clr>
            <a:srgbClr val="A4A3A4"/>
          </p15:clr>
        </p15:guide>
        <p15:guide id="3" orient="horz" pos="3887">
          <p15:clr>
            <a:srgbClr val="A4A3A4"/>
          </p15:clr>
        </p15:guide>
        <p15:guide id="4" pos="3943">
          <p15:clr>
            <a:srgbClr val="A4A3A4"/>
          </p15:clr>
        </p15:guide>
        <p15:guide id="5" pos="2279">
          <p15:clr>
            <a:srgbClr val="A4A3A4"/>
          </p15:clr>
        </p15:guide>
        <p15:guide id="6" pos="545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B" initials="BH" lastIdx="6" clrIdx="0">
    <p:extLst>
      <p:ext uri="{19B8F6BF-5375-455C-9EA6-DF929625EA0E}">
        <p15:presenceInfo xmlns:p15="http://schemas.microsoft.com/office/powerpoint/2012/main" userId="HB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22562"/>
    <a:srgbClr val="E14B92"/>
    <a:srgbClr val="64B951"/>
    <a:srgbClr val="47B98E"/>
    <a:srgbClr val="4C8AC8"/>
    <a:srgbClr val="7C55A3"/>
    <a:srgbClr val="6360A8"/>
    <a:srgbClr val="6378BA"/>
    <a:srgbClr val="89529C"/>
    <a:srgbClr val="ABAF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222" autoAdjust="0"/>
    <p:restoredTop sz="95291" autoAdjust="0"/>
  </p:normalViewPr>
  <p:slideViewPr>
    <p:cSldViewPr snapToGrid="0" snapToObjects="1">
      <p:cViewPr varScale="1">
        <p:scale>
          <a:sx n="77" d="100"/>
          <a:sy n="77" d="100"/>
        </p:scale>
        <p:origin x="568" y="68"/>
      </p:cViewPr>
      <p:guideLst>
        <p:guide orient="horz" pos="463"/>
        <p:guide orient="horz" pos="4212"/>
        <p:guide orient="horz" pos="3887"/>
        <p:guide pos="3943"/>
        <p:guide pos="2279"/>
        <p:guide pos="5452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87" d="100"/>
          <a:sy n="87" d="100"/>
        </p:scale>
        <p:origin x="3840" y="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1C0EDC-3B04-4D43-AC98-A606493C474D}" type="datetimeFigureOut">
              <a:rPr lang="en-US" sz="1000" smtClean="0">
                <a:latin typeface="Arial" pitchFamily="34" charset="0"/>
                <a:cs typeface="Arial" pitchFamily="34" charset="0"/>
              </a:rPr>
              <a:pPr/>
              <a:t>5/31/2023</a:t>
            </a:fld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7F3538-DD9D-4F25-8311-592750C50641}" type="slidenum">
              <a:rPr lang="en-US" sz="800" smtClean="0">
                <a:latin typeface="Arial" pitchFamily="34" charset="0"/>
                <a:cs typeface="Arial" pitchFamily="34" charset="0"/>
              </a:rPr>
              <a:pPr/>
              <a:t>‹#›</a:t>
            </a:fld>
            <a:endParaRPr lang="en-US" sz="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E31638-53F0-7AC5-01AA-7FB9CF3F8CB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1550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fld id="{F23CF275-28B3-497F-9AED-85D5F023BA5C}" type="datetimeFigureOut">
              <a:rPr lang="en-US" smtClean="0"/>
              <a:pPr/>
              <a:t>5/31/2023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z="800" cap="all">
                <a:solidFill>
                  <a:srgbClr val="939598"/>
                </a:solidFill>
              </a:rPr>
              <a:t>2023 LENOVO CONFIDENTIAL. All rights reserved.</a:t>
            </a:r>
            <a:endParaRPr lang="en-US" sz="800" cap="all" dirty="0">
              <a:solidFill>
                <a:srgbClr val="939598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latin typeface="Arial" pitchFamily="34" charset="0"/>
                <a:cs typeface="Arial" pitchFamily="34" charset="0"/>
              </a:defRPr>
            </a:lvl1pPr>
          </a:lstStyle>
          <a:p>
            <a:fld id="{4AED87EB-65D7-4500-873C-410831173A8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3136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09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548640" y="1685684"/>
            <a:ext cx="9960236" cy="2894768"/>
          </a:xfrm>
          <a:prstGeom prst="rect">
            <a:avLst/>
          </a:prstGeom>
        </p:spPr>
        <p:txBody>
          <a:bodyPr wrap="square" lIns="0" tIns="0" rIns="121899" bIns="0" anchor="b" anchorCtr="0"/>
          <a:lstStyle>
            <a:lvl1pPr marL="0" algn="l" defTabSz="1218987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br>
              <a:rPr lang="en-US" dirty="0"/>
            </a:br>
            <a:r>
              <a:rPr lang="en-US" dirty="0"/>
              <a:t>three lines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548640" y="4715116"/>
            <a:ext cx="9949796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</a:p>
        </p:txBody>
      </p:sp>
      <p:sp>
        <p:nvSpPr>
          <p:cNvPr id="49" name="TextBox 48"/>
          <p:cNvSpPr txBox="1"/>
          <p:nvPr userDrawn="1"/>
        </p:nvSpPr>
        <p:spPr>
          <a:xfrm>
            <a:off x="548640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latin typeface="Arial" pitchFamily="34" charset="0"/>
                <a:cs typeface="Arial" pitchFamily="34" charset="0"/>
              </a:rPr>
              <a:t>2021 </a:t>
            </a:r>
            <a:r>
              <a:rPr lang="en-US" sz="1000" dirty="0">
                <a:latin typeface="Arial" pitchFamily="34" charset="0"/>
                <a:cs typeface="Arial" pitchFamily="34" charset="0"/>
              </a:rPr>
              <a:t>Lenovo Internal. All rights reserved.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F4B5B53C-9814-4319-B2AA-2C21FFC03C69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9855467" y="2024677"/>
            <a:ext cx="3499241" cy="1167475"/>
            <a:chOff x="547688" y="952500"/>
            <a:chExt cx="12190413" cy="4067175"/>
          </a:xfrm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A86DAFFA-DD2C-4B45-869C-80A8537FFB1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gradFill flip="none" rotWithShape="1">
              <a:gsLst>
                <a:gs pos="0">
                  <a:srgbClr val="F2A11F"/>
                </a:gs>
                <a:gs pos="37000">
                  <a:srgbClr val="EC5124"/>
                </a:gs>
                <a:gs pos="79000">
                  <a:srgbClr val="D32A27"/>
                </a:gs>
                <a:gs pos="100000">
                  <a:srgbClr val="7A425E"/>
                </a:gs>
              </a:gsLst>
              <a:lin ang="2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7">
              <a:extLst>
                <a:ext uri="{FF2B5EF4-FFF2-40B4-BE49-F238E27FC236}">
                  <a16:creationId xmlns:a16="http://schemas.microsoft.com/office/drawing/2014/main" id="{26F6C622-0F1C-400B-80F7-27499D487BE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8">
              <a:extLst>
                <a:ext uri="{FF2B5EF4-FFF2-40B4-BE49-F238E27FC236}">
                  <a16:creationId xmlns:a16="http://schemas.microsoft.com/office/drawing/2014/main" id="{3843D85E-D61D-49D2-8C0B-2814AA27614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9">
              <a:extLst>
                <a:ext uri="{FF2B5EF4-FFF2-40B4-BE49-F238E27FC236}">
                  <a16:creationId xmlns:a16="http://schemas.microsoft.com/office/drawing/2014/main" id="{3230BEAE-88C1-454A-9CCC-1D4B1775E57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10">
              <a:extLst>
                <a:ext uri="{FF2B5EF4-FFF2-40B4-BE49-F238E27FC236}">
                  <a16:creationId xmlns:a16="http://schemas.microsoft.com/office/drawing/2014/main" id="{051B78A0-6BF0-417B-86F2-F30C15214E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0">
              <a:extLst>
                <a:ext uri="{FF2B5EF4-FFF2-40B4-BE49-F238E27FC236}">
                  <a16:creationId xmlns:a16="http://schemas.microsoft.com/office/drawing/2014/main" id="{DC72F71B-EE86-4EF7-B865-447B4ED71B2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1">
              <a:extLst>
                <a:ext uri="{FF2B5EF4-FFF2-40B4-BE49-F238E27FC236}">
                  <a16:creationId xmlns:a16="http://schemas.microsoft.com/office/drawing/2014/main" id="{A3EC0C04-B0DD-4A32-813E-011A695342F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3" name="Freeform 5">
            <a:extLst>
              <a:ext uri="{FF2B5EF4-FFF2-40B4-BE49-F238E27FC236}">
                <a16:creationId xmlns:a16="http://schemas.microsoft.com/office/drawing/2014/main" id="{433BBA68-D2F6-45DA-B6D3-4CBDACC1E270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548640" y="858794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gradFill>
            <a:gsLst>
              <a:gs pos="100000">
                <a:srgbClr val="F15F22"/>
              </a:gs>
              <a:gs pos="54000">
                <a:srgbClr val="F06422"/>
              </a:gs>
              <a:gs pos="76000">
                <a:srgbClr val="E32526"/>
              </a:gs>
              <a:gs pos="0">
                <a:srgbClr val="E32F2A"/>
              </a:gs>
              <a:gs pos="26000">
                <a:srgbClr val="A32022"/>
              </a:gs>
            </a:gsLst>
            <a:lin ang="2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887607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3"/>
            <a:ext cx="11073384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7" name="Group 6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8" name="Rectangle 7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70975778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Subtitle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575767"/>
            <a:ext cx="11073384" cy="4651413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idx="10"/>
          </p:nvPr>
        </p:nvSpPr>
        <p:spPr bwMode="gray">
          <a:xfrm>
            <a:off x="557784" y="899112"/>
            <a:ext cx="11073384" cy="292608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369451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1479330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Subtitle Conten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572767"/>
            <a:ext cx="11073384" cy="4654413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557784" y="896112"/>
            <a:ext cx="11073384" cy="29260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392616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9" name="Rectangle 8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5945371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2"/>
            <a:ext cx="537895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243066" y="1307592"/>
            <a:ext cx="537895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7351327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lumn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2"/>
            <a:ext cx="537895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243066" y="1307592"/>
            <a:ext cx="537895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9" name="Rectangle 8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7799921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4347972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1"/>
          </p:nvPr>
        </p:nvSpPr>
        <p:spPr bwMode="gray">
          <a:xfrm>
            <a:off x="8147304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94563597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ree Column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4347972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1"/>
          </p:nvPr>
        </p:nvSpPr>
        <p:spPr bwMode="gray">
          <a:xfrm>
            <a:off x="8147304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3" name="Rectangle 12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8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9591086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/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6036718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2"/>
            <a:ext cx="603671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35285" y="0"/>
            <a:ext cx="5353539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745591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/Imag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6036718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2"/>
            <a:ext cx="603671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35285" y="0"/>
            <a:ext cx="5353539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21" name="Rectangle 20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21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3" name="Freeform 2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5" name="Freeform 2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2496215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+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4061791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4061791" y="0"/>
            <a:ext cx="812703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548640" y="849535"/>
            <a:ext cx="3513151" cy="1926795"/>
          </a:xfrm>
          <a:prstGeom prst="rect">
            <a:avLst/>
          </a:prstGeom>
          <a:noFill/>
        </p:spPr>
        <p:txBody>
          <a:bodyPr lIns="0" tIns="0" rIns="0" bIns="0" anchor="t">
            <a:noAutofit/>
          </a:bodyPr>
          <a:lstStyle>
            <a:lvl1pPr marL="0" indent="0">
              <a:lnSpc>
                <a:spcPts val="4200"/>
              </a:lnSpc>
              <a:spcBef>
                <a:spcPts val="0"/>
              </a:spcBef>
              <a:buFont typeface="Arial" panose="020B0604020202020204" pitchFamily="34" charset="0"/>
              <a:buNone/>
              <a:defRPr sz="4600" b="1" strike="noStrike" spc="-150" baseline="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Photo plus</a:t>
            </a:r>
            <a:br>
              <a:rPr lang="en-US" dirty="0"/>
            </a:br>
            <a:r>
              <a:rPr lang="en-US" dirty="0"/>
              <a:t>statement</a:t>
            </a:r>
            <a:br>
              <a:rPr lang="en-US" dirty="0"/>
            </a:br>
            <a:r>
              <a:rPr lang="en-US" dirty="0"/>
              <a:t>layout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548641" y="2943638"/>
            <a:ext cx="3513150" cy="16416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</a:defRPr>
            </a:lvl1pPr>
            <a:lvl2pPr marL="609494" indent="0">
              <a:buNone/>
              <a:defRPr/>
            </a:lvl2pPr>
            <a:lvl3pPr marL="1218986" indent="0">
              <a:buNone/>
              <a:defRPr/>
            </a:lvl3pPr>
            <a:lvl4pPr marL="1828480" indent="0">
              <a:buNone/>
              <a:defRPr/>
            </a:lvl4pPr>
            <a:lvl5pPr marL="2437973" indent="0">
              <a:buNone/>
              <a:defRPr/>
            </a:lvl5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084262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548640" y="1682496"/>
            <a:ext cx="9960236" cy="2898648"/>
          </a:xfrm>
          <a:prstGeom prst="rect">
            <a:avLst/>
          </a:prstGeom>
        </p:spPr>
        <p:txBody>
          <a:bodyPr lIns="0" tIns="0" rIns="121899" bIns="0" anchor="b" anchorCtr="0"/>
          <a:lstStyle>
            <a:lvl1pPr marL="0" algn="l" defTabSz="1218987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br>
              <a:rPr lang="en-US" dirty="0"/>
            </a:br>
            <a:r>
              <a:rPr lang="en-US" dirty="0"/>
              <a:t>three lines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548640" y="4718304"/>
            <a:ext cx="9949796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</a:p>
        </p:txBody>
      </p:sp>
      <p:sp>
        <p:nvSpPr>
          <p:cNvPr id="49" name="TextBox 48"/>
          <p:cNvSpPr txBox="1"/>
          <p:nvPr userDrawn="1"/>
        </p:nvSpPr>
        <p:spPr>
          <a:xfrm>
            <a:off x="548640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AE4354B5-047A-475C-B07D-46E2DFF45FA8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9855467" y="2024677"/>
            <a:ext cx="3499241" cy="1167475"/>
            <a:chOff x="547688" y="952500"/>
            <a:chExt cx="12190413" cy="4067175"/>
          </a:xfrm>
        </p:grpSpPr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33F3F616-0187-486C-92AE-8E9BB4F5D86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gradFill flip="none" rotWithShape="1">
              <a:gsLst>
                <a:gs pos="0">
                  <a:srgbClr val="F2A11F"/>
                </a:gs>
                <a:gs pos="37000">
                  <a:srgbClr val="EC5124"/>
                </a:gs>
                <a:gs pos="79000">
                  <a:srgbClr val="D32A27"/>
                </a:gs>
                <a:gs pos="100000">
                  <a:srgbClr val="7A425E"/>
                </a:gs>
              </a:gsLst>
              <a:lin ang="2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7">
              <a:extLst>
                <a:ext uri="{FF2B5EF4-FFF2-40B4-BE49-F238E27FC236}">
                  <a16:creationId xmlns:a16="http://schemas.microsoft.com/office/drawing/2014/main" id="{39D476EA-97BB-4757-AE8D-46ABA28B578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8">
              <a:extLst>
                <a:ext uri="{FF2B5EF4-FFF2-40B4-BE49-F238E27FC236}">
                  <a16:creationId xmlns:a16="http://schemas.microsoft.com/office/drawing/2014/main" id="{83FC1BD3-A3C2-46E0-8E09-0F43D0DB3E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9">
              <a:extLst>
                <a:ext uri="{FF2B5EF4-FFF2-40B4-BE49-F238E27FC236}">
                  <a16:creationId xmlns:a16="http://schemas.microsoft.com/office/drawing/2014/main" id="{B07C1556-FAA5-423D-9C3E-BFD6B99A6BB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10">
              <a:extLst>
                <a:ext uri="{FF2B5EF4-FFF2-40B4-BE49-F238E27FC236}">
                  <a16:creationId xmlns:a16="http://schemas.microsoft.com/office/drawing/2014/main" id="{1DB9EF8A-92AF-4FB6-9EB8-BBB43909F2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10">
              <a:extLst>
                <a:ext uri="{FF2B5EF4-FFF2-40B4-BE49-F238E27FC236}">
                  <a16:creationId xmlns:a16="http://schemas.microsoft.com/office/drawing/2014/main" id="{07C51CC9-E5B8-4E20-A914-408659940AB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11">
              <a:extLst>
                <a:ext uri="{FF2B5EF4-FFF2-40B4-BE49-F238E27FC236}">
                  <a16:creationId xmlns:a16="http://schemas.microsoft.com/office/drawing/2014/main" id="{B5BD15B5-4CE4-4224-95C9-541647C5394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2" name="Freeform 5">
            <a:extLst>
              <a:ext uri="{FF2B5EF4-FFF2-40B4-BE49-F238E27FC236}">
                <a16:creationId xmlns:a16="http://schemas.microsoft.com/office/drawing/2014/main" id="{8B5168CF-498E-4EAB-8120-11D6F6835047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548640" y="858794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gradFill>
            <a:gsLst>
              <a:gs pos="100000">
                <a:srgbClr val="F15F22"/>
              </a:gs>
              <a:gs pos="54000">
                <a:srgbClr val="F06422"/>
              </a:gs>
              <a:gs pos="76000">
                <a:srgbClr val="E32526"/>
              </a:gs>
              <a:gs pos="0">
                <a:srgbClr val="E32F2A"/>
              </a:gs>
              <a:gs pos="26000">
                <a:srgbClr val="A32022"/>
              </a:gs>
            </a:gsLst>
            <a:lin ang="2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5B7CE8F-4E74-69E7-52A4-323E65297FD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6802700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hoto + Statemen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4061791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4061791" y="0"/>
            <a:ext cx="812703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548640" y="849535"/>
            <a:ext cx="3513151" cy="1926795"/>
          </a:xfrm>
          <a:prstGeom prst="rect">
            <a:avLst/>
          </a:prstGeom>
          <a:noFill/>
        </p:spPr>
        <p:txBody>
          <a:bodyPr lIns="0" tIns="0" rIns="0" bIns="0" anchor="t">
            <a:noAutofit/>
          </a:bodyPr>
          <a:lstStyle>
            <a:lvl1pPr marL="0" indent="0">
              <a:lnSpc>
                <a:spcPts val="4200"/>
              </a:lnSpc>
              <a:spcBef>
                <a:spcPts val="0"/>
              </a:spcBef>
              <a:buFont typeface="Arial" panose="020B0604020202020204" pitchFamily="34" charset="0"/>
              <a:buNone/>
              <a:defRPr sz="4600" b="1" strike="noStrike" spc="-150" baseline="0">
                <a:solidFill>
                  <a:schemeClr val="bg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Photo plus</a:t>
            </a:r>
            <a:br>
              <a:rPr lang="en-US" dirty="0"/>
            </a:br>
            <a:r>
              <a:rPr lang="en-US" dirty="0"/>
              <a:t>statement</a:t>
            </a:r>
            <a:br>
              <a:rPr lang="en-US" dirty="0"/>
            </a:br>
            <a:r>
              <a:rPr lang="en-US" dirty="0"/>
              <a:t>layout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548641" y="2943638"/>
            <a:ext cx="3513150" cy="16416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</a:defRPr>
            </a:lvl1pPr>
            <a:lvl2pPr marL="609494" indent="0">
              <a:buNone/>
              <a:defRPr/>
            </a:lvl2pPr>
            <a:lvl3pPr marL="1218986" indent="0">
              <a:buNone/>
              <a:defRPr/>
            </a:lvl3pPr>
            <a:lvl4pPr marL="1828480" indent="0">
              <a:buNone/>
              <a:defRPr/>
            </a:lvl4pPr>
            <a:lvl5pPr marL="2437973" indent="0">
              <a:buNone/>
              <a:defRPr/>
            </a:lvl5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1" name="Rectangle 10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7636023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548640" y="1276349"/>
            <a:ext cx="10165080" cy="3242641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4400" b="1" spc="-150">
                <a:solidFill>
                  <a:schemeClr val="tx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554337" y="4623890"/>
            <a:ext cx="10159383" cy="876300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400" b="1" spc="-150" baseline="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548640" y="398463"/>
            <a:ext cx="990600" cy="735013"/>
            <a:chOff x="657226" y="398463"/>
            <a:chExt cx="990600" cy="735013"/>
          </a:xfrm>
          <a:gradFill>
            <a:gsLst>
              <a:gs pos="0">
                <a:srgbClr val="F2A11F"/>
              </a:gs>
              <a:gs pos="37000">
                <a:srgbClr val="EC5124"/>
              </a:gs>
              <a:gs pos="79000">
                <a:srgbClr val="D32A27"/>
              </a:gs>
              <a:gs pos="100000">
                <a:srgbClr val="7A425E"/>
              </a:gs>
            </a:gsLst>
            <a:lin ang="2400000" scaled="0"/>
          </a:gradFill>
        </p:grpSpPr>
        <p:sp>
          <p:nvSpPr>
            <p:cNvPr id="7" name="Freeform 5"/>
            <p:cNvSpPr>
              <a:spLocks/>
            </p:cNvSpPr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6"/>
            <p:cNvSpPr>
              <a:spLocks/>
            </p:cNvSpPr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8601657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Layou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548640" y="1276349"/>
            <a:ext cx="10165080" cy="3242641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4400" b="1" spc="-150">
                <a:solidFill>
                  <a:schemeClr val="bg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554337" y="4623890"/>
            <a:ext cx="10159383" cy="876300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400" b="1" spc="-150" baseline="0">
                <a:solidFill>
                  <a:schemeClr val="bg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1" name="Rectangle 10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5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8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9371872-34E0-4E87-A880-855C986DEFEB}"/>
              </a:ext>
            </a:extLst>
          </p:cNvPr>
          <p:cNvGrpSpPr/>
          <p:nvPr userDrawn="1"/>
        </p:nvGrpSpPr>
        <p:grpSpPr>
          <a:xfrm>
            <a:off x="548640" y="398463"/>
            <a:ext cx="990600" cy="735013"/>
            <a:chOff x="657226" y="398463"/>
            <a:chExt cx="990600" cy="735013"/>
          </a:xfrm>
          <a:gradFill>
            <a:gsLst>
              <a:gs pos="0">
                <a:srgbClr val="F2A11F"/>
              </a:gs>
              <a:gs pos="37000">
                <a:srgbClr val="EC5124"/>
              </a:gs>
              <a:gs pos="79000">
                <a:srgbClr val="D32A27"/>
              </a:gs>
              <a:gs pos="100000">
                <a:srgbClr val="7A425E"/>
              </a:gs>
            </a:gsLst>
            <a:lin ang="2400000" scaled="0"/>
          </a:gradFill>
        </p:grpSpPr>
        <p:sp>
          <p:nvSpPr>
            <p:cNvPr id="23" name="Freeform 5">
              <a:extLst>
                <a:ext uri="{FF2B5EF4-FFF2-40B4-BE49-F238E27FC236}">
                  <a16:creationId xmlns:a16="http://schemas.microsoft.com/office/drawing/2014/main" id="{CA59E31A-C52B-4474-A5A0-530DF770A45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6">
              <a:extLst>
                <a:ext uri="{FF2B5EF4-FFF2-40B4-BE49-F238E27FC236}">
                  <a16:creationId xmlns:a16="http://schemas.microsoft.com/office/drawing/2014/main" id="{123B3F17-34EE-4FBA-8852-7ED07762D8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00654041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/ Produ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6566888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8"/>
          </p:nvPr>
        </p:nvSpPr>
        <p:spPr bwMode="gray">
          <a:xfrm>
            <a:off x="6835284" y="1307592"/>
            <a:ext cx="4707555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6835283" y="402336"/>
            <a:ext cx="4707555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2055685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w/ Produc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6566888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8"/>
          </p:nvPr>
        </p:nvSpPr>
        <p:spPr bwMode="gray">
          <a:xfrm>
            <a:off x="6835284" y="1307592"/>
            <a:ext cx="4707555" cy="502376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6835283" y="402336"/>
            <a:ext cx="4707555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3" name="Rectangle 12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6297037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548639" y="1307593"/>
            <a:ext cx="11073385" cy="4919588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576614"/>
      </p:ext>
    </p:extLst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548639" y="1307593"/>
            <a:ext cx="11073385" cy="4919588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7" name="Group 6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8" name="Rectangle 7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0333210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835932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5" name="Group 14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6" name="Rectangle 15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7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9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7376891"/>
      </p:ext>
    </p:extLst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" name="Group 80"/>
          <p:cNvGrpSpPr/>
          <p:nvPr userDrawn="1"/>
        </p:nvGrpSpPr>
        <p:grpSpPr>
          <a:xfrm rot="16200000">
            <a:off x="372592" y="2655660"/>
            <a:ext cx="6856214" cy="1544890"/>
            <a:chOff x="541049" y="2649538"/>
            <a:chExt cx="9285724" cy="2092325"/>
          </a:xfrm>
          <a:solidFill>
            <a:schemeClr val="tx1"/>
          </a:solidFill>
        </p:grpSpPr>
        <p:sp>
          <p:nvSpPr>
            <p:cNvPr id="5" name="Freeform 5"/>
            <p:cNvSpPr>
              <a:spLocks/>
            </p:cNvSpPr>
            <p:nvPr userDrawn="1"/>
          </p:nvSpPr>
          <p:spPr bwMode="auto">
            <a:xfrm>
              <a:off x="541049" y="2809876"/>
              <a:ext cx="963613" cy="1928813"/>
            </a:xfrm>
            <a:custGeom>
              <a:avLst/>
              <a:gdLst>
                <a:gd name="T0" fmla="*/ 57 w 301"/>
                <a:gd name="T1" fmla="*/ 458 h 600"/>
                <a:gd name="T2" fmla="*/ 57 w 301"/>
                <a:gd name="T3" fmla="*/ 235 h 600"/>
                <a:gd name="T4" fmla="*/ 0 w 301"/>
                <a:gd name="T5" fmla="*/ 235 h 600"/>
                <a:gd name="T6" fmla="*/ 0 w 301"/>
                <a:gd name="T7" fmla="*/ 121 h 600"/>
                <a:gd name="T8" fmla="*/ 57 w 301"/>
                <a:gd name="T9" fmla="*/ 121 h 600"/>
                <a:gd name="T10" fmla="*/ 57 w 301"/>
                <a:gd name="T11" fmla="*/ 0 h 600"/>
                <a:gd name="T12" fmla="*/ 190 w 301"/>
                <a:gd name="T13" fmla="*/ 0 h 600"/>
                <a:gd name="T14" fmla="*/ 190 w 301"/>
                <a:gd name="T15" fmla="*/ 121 h 600"/>
                <a:gd name="T16" fmla="*/ 301 w 301"/>
                <a:gd name="T17" fmla="*/ 121 h 600"/>
                <a:gd name="T18" fmla="*/ 301 w 301"/>
                <a:gd name="T19" fmla="*/ 235 h 600"/>
                <a:gd name="T20" fmla="*/ 190 w 301"/>
                <a:gd name="T21" fmla="*/ 235 h 600"/>
                <a:gd name="T22" fmla="*/ 190 w 301"/>
                <a:gd name="T23" fmla="*/ 436 h 600"/>
                <a:gd name="T24" fmla="*/ 233 w 301"/>
                <a:gd name="T25" fmla="*/ 482 h 600"/>
                <a:gd name="T26" fmla="*/ 299 w 301"/>
                <a:gd name="T27" fmla="*/ 465 h 600"/>
                <a:gd name="T28" fmla="*/ 299 w 301"/>
                <a:gd name="T29" fmla="*/ 573 h 600"/>
                <a:gd name="T30" fmla="*/ 194 w 301"/>
                <a:gd name="T31" fmla="*/ 600 h 600"/>
                <a:gd name="T32" fmla="*/ 57 w 301"/>
                <a:gd name="T33" fmla="*/ 45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600">
                  <a:moveTo>
                    <a:pt x="57" y="458"/>
                  </a:moveTo>
                  <a:cubicBezTo>
                    <a:pt x="57" y="235"/>
                    <a:pt x="57" y="235"/>
                    <a:pt x="5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436"/>
                    <a:pt x="190" y="436"/>
                    <a:pt x="190" y="436"/>
                  </a:cubicBezTo>
                  <a:cubicBezTo>
                    <a:pt x="190" y="467"/>
                    <a:pt x="203" y="482"/>
                    <a:pt x="233" y="482"/>
                  </a:cubicBezTo>
                  <a:cubicBezTo>
                    <a:pt x="258" y="482"/>
                    <a:pt x="280" y="476"/>
                    <a:pt x="299" y="465"/>
                  </a:cubicBezTo>
                  <a:cubicBezTo>
                    <a:pt x="299" y="573"/>
                    <a:pt x="299" y="573"/>
                    <a:pt x="299" y="573"/>
                  </a:cubicBezTo>
                  <a:cubicBezTo>
                    <a:pt x="271" y="590"/>
                    <a:pt x="239" y="600"/>
                    <a:pt x="194" y="600"/>
                  </a:cubicBezTo>
                  <a:cubicBezTo>
                    <a:pt x="112" y="600"/>
                    <a:pt x="57" y="568"/>
                    <a:pt x="57" y="4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6"/>
            <p:cNvSpPr>
              <a:spLocks/>
            </p:cNvSpPr>
            <p:nvPr userDrawn="1"/>
          </p:nvSpPr>
          <p:spPr bwMode="auto">
            <a:xfrm>
              <a:off x="1708151" y="2649538"/>
              <a:ext cx="1382713" cy="2063750"/>
            </a:xfrm>
            <a:custGeom>
              <a:avLst/>
              <a:gdLst>
                <a:gd name="T0" fmla="*/ 0 w 432"/>
                <a:gd name="T1" fmla="*/ 0 h 642"/>
                <a:gd name="T2" fmla="*/ 134 w 432"/>
                <a:gd name="T3" fmla="*/ 0 h 642"/>
                <a:gd name="T4" fmla="*/ 134 w 432"/>
                <a:gd name="T5" fmla="*/ 237 h 642"/>
                <a:gd name="T6" fmla="*/ 272 w 432"/>
                <a:gd name="T7" fmla="*/ 162 h 642"/>
                <a:gd name="T8" fmla="*/ 432 w 432"/>
                <a:gd name="T9" fmla="*/ 337 h 642"/>
                <a:gd name="T10" fmla="*/ 432 w 432"/>
                <a:gd name="T11" fmla="*/ 642 h 642"/>
                <a:gd name="T12" fmla="*/ 298 w 432"/>
                <a:gd name="T13" fmla="*/ 642 h 642"/>
                <a:gd name="T14" fmla="*/ 298 w 432"/>
                <a:gd name="T15" fmla="*/ 379 h 642"/>
                <a:gd name="T16" fmla="*/ 218 w 432"/>
                <a:gd name="T17" fmla="*/ 283 h 642"/>
                <a:gd name="T18" fmla="*/ 134 w 432"/>
                <a:gd name="T19" fmla="*/ 379 h 642"/>
                <a:gd name="T20" fmla="*/ 134 w 432"/>
                <a:gd name="T21" fmla="*/ 642 h 642"/>
                <a:gd name="T22" fmla="*/ 0 w 432"/>
                <a:gd name="T23" fmla="*/ 642 h 642"/>
                <a:gd name="T24" fmla="*/ 0 w 432"/>
                <a:gd name="T2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642">
                  <a:moveTo>
                    <a:pt x="0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237"/>
                    <a:pt x="134" y="237"/>
                    <a:pt x="134" y="237"/>
                  </a:cubicBezTo>
                  <a:cubicBezTo>
                    <a:pt x="165" y="198"/>
                    <a:pt x="204" y="162"/>
                    <a:pt x="272" y="162"/>
                  </a:cubicBezTo>
                  <a:cubicBezTo>
                    <a:pt x="373" y="162"/>
                    <a:pt x="432" y="229"/>
                    <a:pt x="432" y="337"/>
                  </a:cubicBezTo>
                  <a:cubicBezTo>
                    <a:pt x="432" y="642"/>
                    <a:pt x="432" y="642"/>
                    <a:pt x="432" y="642"/>
                  </a:cubicBezTo>
                  <a:cubicBezTo>
                    <a:pt x="298" y="642"/>
                    <a:pt x="298" y="642"/>
                    <a:pt x="298" y="642"/>
                  </a:cubicBezTo>
                  <a:cubicBezTo>
                    <a:pt x="298" y="379"/>
                    <a:pt x="298" y="379"/>
                    <a:pt x="298" y="379"/>
                  </a:cubicBezTo>
                  <a:cubicBezTo>
                    <a:pt x="298" y="316"/>
                    <a:pt x="269" y="283"/>
                    <a:pt x="218" y="283"/>
                  </a:cubicBezTo>
                  <a:cubicBezTo>
                    <a:pt x="166" y="283"/>
                    <a:pt x="134" y="316"/>
                    <a:pt x="134" y="379"/>
                  </a:cubicBezTo>
                  <a:cubicBezTo>
                    <a:pt x="134" y="642"/>
                    <a:pt x="134" y="642"/>
                    <a:pt x="134" y="642"/>
                  </a:cubicBezTo>
                  <a:cubicBezTo>
                    <a:pt x="0" y="642"/>
                    <a:pt x="0" y="642"/>
                    <a:pt x="0" y="64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7"/>
            <p:cNvSpPr>
              <a:spLocks noEditPoints="1"/>
            </p:cNvSpPr>
            <p:nvPr userDrawn="1"/>
          </p:nvSpPr>
          <p:spPr bwMode="auto">
            <a:xfrm>
              <a:off x="3261304" y="3179763"/>
              <a:ext cx="1390650" cy="1562100"/>
            </a:xfrm>
            <a:custGeom>
              <a:avLst/>
              <a:gdLst>
                <a:gd name="T0" fmla="*/ 0 w 434"/>
                <a:gd name="T1" fmla="*/ 342 h 486"/>
                <a:gd name="T2" fmla="*/ 0 w 434"/>
                <a:gd name="T3" fmla="*/ 340 h 486"/>
                <a:gd name="T4" fmla="*/ 190 w 434"/>
                <a:gd name="T5" fmla="*/ 189 h 486"/>
                <a:gd name="T6" fmla="*/ 305 w 434"/>
                <a:gd name="T7" fmla="*/ 209 h 486"/>
                <a:gd name="T8" fmla="*/ 305 w 434"/>
                <a:gd name="T9" fmla="*/ 201 h 486"/>
                <a:gd name="T10" fmla="*/ 204 w 434"/>
                <a:gd name="T11" fmla="*/ 115 h 486"/>
                <a:gd name="T12" fmla="*/ 74 w 434"/>
                <a:gd name="T13" fmla="*/ 140 h 486"/>
                <a:gd name="T14" fmla="*/ 40 w 434"/>
                <a:gd name="T15" fmla="*/ 38 h 486"/>
                <a:gd name="T16" fmla="*/ 223 w 434"/>
                <a:gd name="T17" fmla="*/ 0 h 486"/>
                <a:gd name="T18" fmla="*/ 383 w 434"/>
                <a:gd name="T19" fmla="*/ 53 h 486"/>
                <a:gd name="T20" fmla="*/ 434 w 434"/>
                <a:gd name="T21" fmla="*/ 204 h 486"/>
                <a:gd name="T22" fmla="*/ 434 w 434"/>
                <a:gd name="T23" fmla="*/ 477 h 486"/>
                <a:gd name="T24" fmla="*/ 304 w 434"/>
                <a:gd name="T25" fmla="*/ 477 h 486"/>
                <a:gd name="T26" fmla="*/ 304 w 434"/>
                <a:gd name="T27" fmla="*/ 426 h 486"/>
                <a:gd name="T28" fmla="*/ 162 w 434"/>
                <a:gd name="T29" fmla="*/ 486 h 486"/>
                <a:gd name="T30" fmla="*/ 0 w 434"/>
                <a:gd name="T31" fmla="*/ 342 h 486"/>
                <a:gd name="T32" fmla="*/ 307 w 434"/>
                <a:gd name="T33" fmla="*/ 311 h 486"/>
                <a:gd name="T34" fmla="*/ 307 w 434"/>
                <a:gd name="T35" fmla="*/ 287 h 486"/>
                <a:gd name="T36" fmla="*/ 222 w 434"/>
                <a:gd name="T37" fmla="*/ 270 h 486"/>
                <a:gd name="T38" fmla="*/ 129 w 434"/>
                <a:gd name="T39" fmla="*/ 335 h 486"/>
                <a:gd name="T40" fmla="*/ 129 w 434"/>
                <a:gd name="T41" fmla="*/ 336 h 486"/>
                <a:gd name="T42" fmla="*/ 202 w 434"/>
                <a:gd name="T43" fmla="*/ 394 h 486"/>
                <a:gd name="T44" fmla="*/ 307 w 434"/>
                <a:gd name="T45" fmla="*/ 311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4" h="486">
                  <a:moveTo>
                    <a:pt x="0" y="342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237"/>
                    <a:pt x="78" y="189"/>
                    <a:pt x="190" y="189"/>
                  </a:cubicBezTo>
                  <a:cubicBezTo>
                    <a:pt x="237" y="189"/>
                    <a:pt x="272" y="197"/>
                    <a:pt x="305" y="209"/>
                  </a:cubicBezTo>
                  <a:cubicBezTo>
                    <a:pt x="305" y="201"/>
                    <a:pt x="305" y="201"/>
                    <a:pt x="305" y="201"/>
                  </a:cubicBezTo>
                  <a:cubicBezTo>
                    <a:pt x="305" y="145"/>
                    <a:pt x="271" y="115"/>
                    <a:pt x="204" y="115"/>
                  </a:cubicBezTo>
                  <a:cubicBezTo>
                    <a:pt x="153" y="115"/>
                    <a:pt x="117" y="124"/>
                    <a:pt x="74" y="1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92" y="15"/>
                    <a:pt x="143" y="0"/>
                    <a:pt x="223" y="0"/>
                  </a:cubicBezTo>
                  <a:cubicBezTo>
                    <a:pt x="296" y="0"/>
                    <a:pt x="349" y="20"/>
                    <a:pt x="383" y="53"/>
                  </a:cubicBezTo>
                  <a:cubicBezTo>
                    <a:pt x="418" y="88"/>
                    <a:pt x="434" y="140"/>
                    <a:pt x="434" y="204"/>
                  </a:cubicBezTo>
                  <a:cubicBezTo>
                    <a:pt x="434" y="477"/>
                    <a:pt x="434" y="477"/>
                    <a:pt x="434" y="477"/>
                  </a:cubicBezTo>
                  <a:cubicBezTo>
                    <a:pt x="304" y="477"/>
                    <a:pt x="304" y="477"/>
                    <a:pt x="304" y="477"/>
                  </a:cubicBezTo>
                  <a:cubicBezTo>
                    <a:pt x="304" y="426"/>
                    <a:pt x="304" y="426"/>
                    <a:pt x="304" y="426"/>
                  </a:cubicBezTo>
                  <a:cubicBezTo>
                    <a:pt x="272" y="462"/>
                    <a:pt x="227" y="486"/>
                    <a:pt x="162" y="486"/>
                  </a:cubicBezTo>
                  <a:cubicBezTo>
                    <a:pt x="73" y="486"/>
                    <a:pt x="0" y="435"/>
                    <a:pt x="0" y="342"/>
                  </a:cubicBezTo>
                  <a:close/>
                  <a:moveTo>
                    <a:pt x="307" y="311"/>
                  </a:moveTo>
                  <a:cubicBezTo>
                    <a:pt x="307" y="287"/>
                    <a:pt x="307" y="287"/>
                    <a:pt x="307" y="287"/>
                  </a:cubicBezTo>
                  <a:cubicBezTo>
                    <a:pt x="284" y="277"/>
                    <a:pt x="254" y="270"/>
                    <a:pt x="222" y="270"/>
                  </a:cubicBezTo>
                  <a:cubicBezTo>
                    <a:pt x="164" y="270"/>
                    <a:pt x="129" y="292"/>
                    <a:pt x="129" y="335"/>
                  </a:cubicBezTo>
                  <a:cubicBezTo>
                    <a:pt x="129" y="336"/>
                    <a:pt x="129" y="336"/>
                    <a:pt x="129" y="336"/>
                  </a:cubicBezTo>
                  <a:cubicBezTo>
                    <a:pt x="129" y="372"/>
                    <a:pt x="159" y="394"/>
                    <a:pt x="202" y="394"/>
                  </a:cubicBezTo>
                  <a:cubicBezTo>
                    <a:pt x="265" y="394"/>
                    <a:pt x="307" y="359"/>
                    <a:pt x="307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8"/>
            <p:cNvSpPr>
              <a:spLocks/>
            </p:cNvSpPr>
            <p:nvPr userDrawn="1"/>
          </p:nvSpPr>
          <p:spPr bwMode="auto">
            <a:xfrm>
              <a:off x="4859916" y="3170238"/>
              <a:ext cx="1384300" cy="1543050"/>
            </a:xfrm>
            <a:custGeom>
              <a:avLst/>
              <a:gdLst>
                <a:gd name="T0" fmla="*/ 0 w 432"/>
                <a:gd name="T1" fmla="*/ 9 h 480"/>
                <a:gd name="T2" fmla="*/ 133 w 432"/>
                <a:gd name="T3" fmla="*/ 9 h 480"/>
                <a:gd name="T4" fmla="*/ 133 w 432"/>
                <a:gd name="T5" fmla="*/ 75 h 480"/>
                <a:gd name="T6" fmla="*/ 272 w 432"/>
                <a:gd name="T7" fmla="*/ 0 h 480"/>
                <a:gd name="T8" fmla="*/ 432 w 432"/>
                <a:gd name="T9" fmla="*/ 175 h 480"/>
                <a:gd name="T10" fmla="*/ 432 w 432"/>
                <a:gd name="T11" fmla="*/ 480 h 480"/>
                <a:gd name="T12" fmla="*/ 298 w 432"/>
                <a:gd name="T13" fmla="*/ 480 h 480"/>
                <a:gd name="T14" fmla="*/ 298 w 432"/>
                <a:gd name="T15" fmla="*/ 217 h 480"/>
                <a:gd name="T16" fmla="*/ 217 w 432"/>
                <a:gd name="T17" fmla="*/ 121 h 480"/>
                <a:gd name="T18" fmla="*/ 133 w 432"/>
                <a:gd name="T19" fmla="*/ 217 h 480"/>
                <a:gd name="T20" fmla="*/ 133 w 432"/>
                <a:gd name="T21" fmla="*/ 480 h 480"/>
                <a:gd name="T22" fmla="*/ 0 w 432"/>
                <a:gd name="T23" fmla="*/ 480 h 480"/>
                <a:gd name="T24" fmla="*/ 0 w 432"/>
                <a:gd name="T25" fmla="*/ 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480">
                  <a:moveTo>
                    <a:pt x="0" y="9"/>
                  </a:moveTo>
                  <a:cubicBezTo>
                    <a:pt x="133" y="9"/>
                    <a:pt x="133" y="9"/>
                    <a:pt x="133" y="9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64" y="36"/>
                    <a:pt x="204" y="0"/>
                    <a:pt x="272" y="0"/>
                  </a:cubicBezTo>
                  <a:cubicBezTo>
                    <a:pt x="373" y="0"/>
                    <a:pt x="432" y="67"/>
                    <a:pt x="432" y="175"/>
                  </a:cubicBezTo>
                  <a:cubicBezTo>
                    <a:pt x="432" y="480"/>
                    <a:pt x="432" y="480"/>
                    <a:pt x="432" y="480"/>
                  </a:cubicBezTo>
                  <a:cubicBezTo>
                    <a:pt x="298" y="480"/>
                    <a:pt x="298" y="480"/>
                    <a:pt x="298" y="480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298" y="154"/>
                    <a:pt x="268" y="121"/>
                    <a:pt x="217" y="121"/>
                  </a:cubicBezTo>
                  <a:cubicBezTo>
                    <a:pt x="166" y="121"/>
                    <a:pt x="133" y="154"/>
                    <a:pt x="133" y="217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0" y="480"/>
                    <a:pt x="0" y="480"/>
                    <a:pt x="0" y="48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9"/>
            <p:cNvSpPr>
              <a:spLocks/>
            </p:cNvSpPr>
            <p:nvPr userDrawn="1"/>
          </p:nvSpPr>
          <p:spPr bwMode="auto">
            <a:xfrm>
              <a:off x="6436593" y="2649538"/>
              <a:ext cx="1460500" cy="2063750"/>
            </a:xfrm>
            <a:custGeom>
              <a:avLst/>
              <a:gdLst>
                <a:gd name="T0" fmla="*/ 0 w 920"/>
                <a:gd name="T1" fmla="*/ 0 h 1300"/>
                <a:gd name="T2" fmla="*/ 270 w 920"/>
                <a:gd name="T3" fmla="*/ 0 h 1300"/>
                <a:gd name="T4" fmla="*/ 270 w 920"/>
                <a:gd name="T5" fmla="*/ 692 h 1300"/>
                <a:gd name="T6" fmla="*/ 585 w 920"/>
                <a:gd name="T7" fmla="*/ 346 h 1300"/>
                <a:gd name="T8" fmla="*/ 908 w 920"/>
                <a:gd name="T9" fmla="*/ 346 h 1300"/>
                <a:gd name="T10" fmla="*/ 547 w 920"/>
                <a:gd name="T11" fmla="*/ 721 h 1300"/>
                <a:gd name="T12" fmla="*/ 920 w 920"/>
                <a:gd name="T13" fmla="*/ 1300 h 1300"/>
                <a:gd name="T14" fmla="*/ 609 w 920"/>
                <a:gd name="T15" fmla="*/ 1300 h 1300"/>
                <a:gd name="T16" fmla="*/ 365 w 920"/>
                <a:gd name="T17" fmla="*/ 909 h 1300"/>
                <a:gd name="T18" fmla="*/ 270 w 920"/>
                <a:gd name="T19" fmla="*/ 1010 h 1300"/>
                <a:gd name="T20" fmla="*/ 270 w 920"/>
                <a:gd name="T21" fmla="*/ 1300 h 1300"/>
                <a:gd name="T22" fmla="*/ 0 w 920"/>
                <a:gd name="T23" fmla="*/ 1300 h 1300"/>
                <a:gd name="T24" fmla="*/ 0 w 920"/>
                <a:gd name="T25" fmla="*/ 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0" h="1300">
                  <a:moveTo>
                    <a:pt x="0" y="0"/>
                  </a:moveTo>
                  <a:lnTo>
                    <a:pt x="270" y="0"/>
                  </a:lnTo>
                  <a:lnTo>
                    <a:pt x="270" y="692"/>
                  </a:lnTo>
                  <a:lnTo>
                    <a:pt x="585" y="346"/>
                  </a:lnTo>
                  <a:lnTo>
                    <a:pt x="908" y="346"/>
                  </a:lnTo>
                  <a:lnTo>
                    <a:pt x="547" y="721"/>
                  </a:lnTo>
                  <a:lnTo>
                    <a:pt x="920" y="1300"/>
                  </a:lnTo>
                  <a:lnTo>
                    <a:pt x="609" y="1300"/>
                  </a:lnTo>
                  <a:lnTo>
                    <a:pt x="365" y="909"/>
                  </a:lnTo>
                  <a:lnTo>
                    <a:pt x="270" y="1010"/>
                  </a:lnTo>
                  <a:lnTo>
                    <a:pt x="270" y="1300"/>
                  </a:lnTo>
                  <a:lnTo>
                    <a:pt x="0" y="13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0"/>
            <p:cNvSpPr>
              <a:spLocks/>
            </p:cNvSpPr>
            <p:nvPr userDrawn="1"/>
          </p:nvSpPr>
          <p:spPr bwMode="auto">
            <a:xfrm>
              <a:off x="7919896" y="3173413"/>
              <a:ext cx="1227138" cy="1568450"/>
            </a:xfrm>
            <a:custGeom>
              <a:avLst/>
              <a:gdLst>
                <a:gd name="T0" fmla="*/ 0 w 383"/>
                <a:gd name="T1" fmla="*/ 417 h 488"/>
                <a:gd name="T2" fmla="*/ 57 w 383"/>
                <a:gd name="T3" fmla="*/ 329 h 488"/>
                <a:gd name="T4" fmla="*/ 206 w 383"/>
                <a:gd name="T5" fmla="*/ 385 h 488"/>
                <a:gd name="T6" fmla="*/ 262 w 383"/>
                <a:gd name="T7" fmla="*/ 350 h 488"/>
                <a:gd name="T8" fmla="*/ 262 w 383"/>
                <a:gd name="T9" fmla="*/ 348 h 488"/>
                <a:gd name="T10" fmla="*/ 165 w 383"/>
                <a:gd name="T11" fmla="*/ 294 h 488"/>
                <a:gd name="T12" fmla="*/ 24 w 383"/>
                <a:gd name="T13" fmla="*/ 152 h 488"/>
                <a:gd name="T14" fmla="*/ 24 w 383"/>
                <a:gd name="T15" fmla="*/ 150 h 488"/>
                <a:gd name="T16" fmla="*/ 196 w 383"/>
                <a:gd name="T17" fmla="*/ 0 h 488"/>
                <a:gd name="T18" fmla="*/ 372 w 383"/>
                <a:gd name="T19" fmla="*/ 55 h 488"/>
                <a:gd name="T20" fmla="*/ 321 w 383"/>
                <a:gd name="T21" fmla="*/ 147 h 488"/>
                <a:gd name="T22" fmla="*/ 194 w 383"/>
                <a:gd name="T23" fmla="*/ 103 h 488"/>
                <a:gd name="T24" fmla="*/ 144 w 383"/>
                <a:gd name="T25" fmla="*/ 136 h 488"/>
                <a:gd name="T26" fmla="*/ 144 w 383"/>
                <a:gd name="T27" fmla="*/ 138 h 488"/>
                <a:gd name="T28" fmla="*/ 240 w 383"/>
                <a:gd name="T29" fmla="*/ 194 h 488"/>
                <a:gd name="T30" fmla="*/ 383 w 383"/>
                <a:gd name="T31" fmla="*/ 334 h 488"/>
                <a:gd name="T32" fmla="*/ 383 w 383"/>
                <a:gd name="T33" fmla="*/ 336 h 488"/>
                <a:gd name="T34" fmla="*/ 203 w 383"/>
                <a:gd name="T35" fmla="*/ 488 h 488"/>
                <a:gd name="T36" fmla="*/ 0 w 383"/>
                <a:gd name="T37" fmla="*/ 4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3" h="488">
                  <a:moveTo>
                    <a:pt x="0" y="417"/>
                  </a:moveTo>
                  <a:cubicBezTo>
                    <a:pt x="57" y="329"/>
                    <a:pt x="57" y="329"/>
                    <a:pt x="57" y="329"/>
                  </a:cubicBezTo>
                  <a:cubicBezTo>
                    <a:pt x="108" y="366"/>
                    <a:pt x="162" y="385"/>
                    <a:pt x="206" y="385"/>
                  </a:cubicBezTo>
                  <a:cubicBezTo>
                    <a:pt x="245" y="385"/>
                    <a:pt x="262" y="371"/>
                    <a:pt x="262" y="350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19"/>
                    <a:pt x="217" y="309"/>
                    <a:pt x="165" y="294"/>
                  </a:cubicBezTo>
                  <a:cubicBezTo>
                    <a:pt x="99" y="274"/>
                    <a:pt x="24" y="243"/>
                    <a:pt x="24" y="152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54"/>
                    <a:pt x="101" y="0"/>
                    <a:pt x="196" y="0"/>
                  </a:cubicBezTo>
                  <a:cubicBezTo>
                    <a:pt x="256" y="0"/>
                    <a:pt x="321" y="21"/>
                    <a:pt x="372" y="55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275" y="120"/>
                    <a:pt x="228" y="103"/>
                    <a:pt x="194" y="103"/>
                  </a:cubicBezTo>
                  <a:cubicBezTo>
                    <a:pt x="161" y="103"/>
                    <a:pt x="144" y="118"/>
                    <a:pt x="144" y="136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64"/>
                    <a:pt x="189" y="176"/>
                    <a:pt x="240" y="194"/>
                  </a:cubicBezTo>
                  <a:cubicBezTo>
                    <a:pt x="306" y="216"/>
                    <a:pt x="383" y="248"/>
                    <a:pt x="383" y="334"/>
                  </a:cubicBezTo>
                  <a:cubicBezTo>
                    <a:pt x="383" y="336"/>
                    <a:pt x="383" y="336"/>
                    <a:pt x="383" y="336"/>
                  </a:cubicBezTo>
                  <a:cubicBezTo>
                    <a:pt x="383" y="440"/>
                    <a:pt x="305" y="488"/>
                    <a:pt x="203" y="488"/>
                  </a:cubicBezTo>
                  <a:cubicBezTo>
                    <a:pt x="137" y="488"/>
                    <a:pt x="63" y="466"/>
                    <a:pt x="0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Oval 11"/>
            <p:cNvSpPr>
              <a:spLocks noChangeArrowheads="1"/>
            </p:cNvSpPr>
            <p:nvPr userDrawn="1"/>
          </p:nvSpPr>
          <p:spPr bwMode="auto">
            <a:xfrm>
              <a:off x="9282260" y="4167188"/>
              <a:ext cx="544513" cy="546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217900D-5033-4638-8DF2-07DE57B5B97E}"/>
              </a:ext>
            </a:extLst>
          </p:cNvPr>
          <p:cNvGrpSpPr/>
          <p:nvPr userDrawn="1"/>
        </p:nvGrpSpPr>
        <p:grpSpPr>
          <a:xfrm>
            <a:off x="7045325" y="1676401"/>
            <a:ext cx="5145087" cy="3505200"/>
            <a:chOff x="7045325" y="1676401"/>
            <a:chExt cx="5145087" cy="3505200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42A022AC-236A-4C47-9960-6BBBDE197CD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045325" y="1676401"/>
              <a:ext cx="5145087" cy="3505200"/>
            </a:xfrm>
            <a:custGeom>
              <a:avLst/>
              <a:gdLst>
                <a:gd name="T0" fmla="*/ 717 w 2697"/>
                <a:gd name="T1" fmla="*/ 241 h 1832"/>
                <a:gd name="T2" fmla="*/ 698 w 2697"/>
                <a:gd name="T3" fmla="*/ 358 h 1832"/>
                <a:gd name="T4" fmla="*/ 755 w 2697"/>
                <a:gd name="T5" fmla="*/ 353 h 1832"/>
                <a:gd name="T6" fmla="*/ 952 w 2697"/>
                <a:gd name="T7" fmla="*/ 431 h 1832"/>
                <a:gd name="T8" fmla="*/ 1077 w 2697"/>
                <a:gd name="T9" fmla="*/ 299 h 1832"/>
                <a:gd name="T10" fmla="*/ 769 w 2697"/>
                <a:gd name="T11" fmla="*/ 229 h 1832"/>
                <a:gd name="T12" fmla="*/ 1219 w 2697"/>
                <a:gd name="T13" fmla="*/ 431 h 1832"/>
                <a:gd name="T14" fmla="*/ 1120 w 2697"/>
                <a:gd name="T15" fmla="*/ 287 h 1832"/>
                <a:gd name="T16" fmla="*/ 1089 w 2697"/>
                <a:gd name="T17" fmla="*/ 373 h 1832"/>
                <a:gd name="T18" fmla="*/ 1175 w 2697"/>
                <a:gd name="T19" fmla="*/ 395 h 1832"/>
                <a:gd name="T20" fmla="*/ 1412 w 2697"/>
                <a:gd name="T21" fmla="*/ 225 h 1832"/>
                <a:gd name="T22" fmla="*/ 1348 w 2697"/>
                <a:gd name="T23" fmla="*/ 356 h 1832"/>
                <a:gd name="T24" fmla="*/ 1505 w 2697"/>
                <a:gd name="T25" fmla="*/ 364 h 1832"/>
                <a:gd name="T26" fmla="*/ 1448 w 2697"/>
                <a:gd name="T27" fmla="*/ 177 h 1832"/>
                <a:gd name="T28" fmla="*/ 1666 w 2697"/>
                <a:gd name="T29" fmla="*/ 435 h 1832"/>
                <a:gd name="T30" fmla="*/ 1758 w 2697"/>
                <a:gd name="T31" fmla="*/ 335 h 1832"/>
                <a:gd name="T32" fmla="*/ 1703 w 2697"/>
                <a:gd name="T33" fmla="*/ 314 h 1832"/>
                <a:gd name="T34" fmla="*/ 1892 w 2697"/>
                <a:gd name="T35" fmla="*/ 225 h 1832"/>
                <a:gd name="T36" fmla="*/ 1828 w 2697"/>
                <a:gd name="T37" fmla="*/ 356 h 1832"/>
                <a:gd name="T38" fmla="*/ 24 w 2697"/>
                <a:gd name="T39" fmla="*/ 634 h 1832"/>
                <a:gd name="T40" fmla="*/ 81 w 2697"/>
                <a:gd name="T41" fmla="*/ 720 h 1832"/>
                <a:gd name="T42" fmla="*/ 237 w 2697"/>
                <a:gd name="T43" fmla="*/ 581 h 1832"/>
                <a:gd name="T44" fmla="*/ 243 w 2697"/>
                <a:gd name="T45" fmla="*/ 745 h 1832"/>
                <a:gd name="T46" fmla="*/ 237 w 2697"/>
                <a:gd name="T47" fmla="*/ 627 h 1832"/>
                <a:gd name="T48" fmla="*/ 450 w 2697"/>
                <a:gd name="T49" fmla="*/ 631 h 1832"/>
                <a:gd name="T50" fmla="*/ 449 w 2697"/>
                <a:gd name="T51" fmla="*/ 791 h 1832"/>
                <a:gd name="T52" fmla="*/ 598 w 2697"/>
                <a:gd name="T53" fmla="*/ 512 h 1832"/>
                <a:gd name="T54" fmla="*/ 669 w 2697"/>
                <a:gd name="T55" fmla="*/ 674 h 1832"/>
                <a:gd name="T56" fmla="*/ 798 w 2697"/>
                <a:gd name="T57" fmla="*/ 614 h 1832"/>
                <a:gd name="T58" fmla="*/ 833 w 2697"/>
                <a:gd name="T59" fmla="*/ 633 h 1832"/>
                <a:gd name="T60" fmla="*/ 1155 w 2697"/>
                <a:gd name="T61" fmla="*/ 686 h 1832"/>
                <a:gd name="T62" fmla="*/ 1155 w 2697"/>
                <a:gd name="T63" fmla="*/ 686 h 1832"/>
                <a:gd name="T64" fmla="*/ 1047 w 2697"/>
                <a:gd name="T65" fmla="*/ 742 h 1832"/>
                <a:gd name="T66" fmla="*/ 1167 w 2697"/>
                <a:gd name="T67" fmla="*/ 787 h 1832"/>
                <a:gd name="T68" fmla="*/ 1453 w 2697"/>
                <a:gd name="T69" fmla="*/ 686 h 1832"/>
                <a:gd name="T70" fmla="*/ 1344 w 2697"/>
                <a:gd name="T71" fmla="*/ 631 h 1832"/>
                <a:gd name="T72" fmla="*/ 1562 w 2697"/>
                <a:gd name="T73" fmla="*/ 848 h 1832"/>
                <a:gd name="T74" fmla="*/ 1552 w 2697"/>
                <a:gd name="T75" fmla="*/ 581 h 1832"/>
                <a:gd name="T76" fmla="*/ 1560 w 2697"/>
                <a:gd name="T77" fmla="*/ 802 h 1832"/>
                <a:gd name="T78" fmla="*/ 1618 w 2697"/>
                <a:gd name="T79" fmla="*/ 676 h 1832"/>
                <a:gd name="T80" fmla="*/ 1743 w 2697"/>
                <a:gd name="T81" fmla="*/ 801 h 1832"/>
                <a:gd name="T82" fmla="*/ 1834 w 2697"/>
                <a:gd name="T83" fmla="*/ 585 h 1832"/>
                <a:gd name="T84" fmla="*/ 1101 w 2697"/>
                <a:gd name="T85" fmla="*/ 940 h 1832"/>
                <a:gd name="T86" fmla="*/ 974 w 2697"/>
                <a:gd name="T87" fmla="*/ 965 h 1832"/>
                <a:gd name="T88" fmla="*/ 1101 w 2697"/>
                <a:gd name="T89" fmla="*/ 1012 h 1832"/>
                <a:gd name="T90" fmla="*/ 1318 w 2697"/>
                <a:gd name="T91" fmla="*/ 1064 h 1832"/>
                <a:gd name="T92" fmla="*/ 1156 w 2697"/>
                <a:gd name="T93" fmla="*/ 1063 h 1832"/>
                <a:gd name="T94" fmla="*/ 1332 w 2697"/>
                <a:gd name="T95" fmla="*/ 963 h 1832"/>
                <a:gd name="T96" fmla="*/ 1453 w 2697"/>
                <a:gd name="T97" fmla="*/ 959 h 1832"/>
                <a:gd name="T98" fmla="*/ 1657 w 2697"/>
                <a:gd name="T99" fmla="*/ 1046 h 1832"/>
                <a:gd name="T100" fmla="*/ 1657 w 2697"/>
                <a:gd name="T101" fmla="*/ 1143 h 1832"/>
                <a:gd name="T102" fmla="*/ 1658 w 2697"/>
                <a:gd name="T103" fmla="*/ 1094 h 1832"/>
                <a:gd name="T104" fmla="*/ 1658 w 2697"/>
                <a:gd name="T105" fmla="*/ 1094 h 1832"/>
                <a:gd name="T106" fmla="*/ 1817 w 2697"/>
                <a:gd name="T107" fmla="*/ 1165 h 1832"/>
                <a:gd name="T108" fmla="*/ 2086 w 2697"/>
                <a:gd name="T109" fmla="*/ 1832 h 1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7" h="1832">
                  <a:moveTo>
                    <a:pt x="755" y="352"/>
                  </a:moveTo>
                  <a:cubicBezTo>
                    <a:pt x="755" y="306"/>
                    <a:pt x="725" y="287"/>
                    <a:pt x="672" y="273"/>
                  </a:cubicBezTo>
                  <a:cubicBezTo>
                    <a:pt x="626" y="261"/>
                    <a:pt x="615" y="256"/>
                    <a:pt x="615" y="238"/>
                  </a:cubicBezTo>
                  <a:cubicBezTo>
                    <a:pt x="615" y="238"/>
                    <a:pt x="615" y="238"/>
                    <a:pt x="615" y="238"/>
                  </a:cubicBezTo>
                  <a:cubicBezTo>
                    <a:pt x="615" y="225"/>
                    <a:pt x="626" y="215"/>
                    <a:pt x="649" y="215"/>
                  </a:cubicBezTo>
                  <a:cubicBezTo>
                    <a:pt x="671" y="215"/>
                    <a:pt x="694" y="224"/>
                    <a:pt x="717" y="241"/>
                  </a:cubicBezTo>
                  <a:cubicBezTo>
                    <a:pt x="747" y="197"/>
                    <a:pt x="747" y="197"/>
                    <a:pt x="747" y="197"/>
                  </a:cubicBezTo>
                  <a:cubicBezTo>
                    <a:pt x="720" y="175"/>
                    <a:pt x="688" y="163"/>
                    <a:pt x="649" y="163"/>
                  </a:cubicBezTo>
                  <a:cubicBezTo>
                    <a:pt x="595" y="163"/>
                    <a:pt x="557" y="195"/>
                    <a:pt x="557" y="243"/>
                  </a:cubicBezTo>
                  <a:cubicBezTo>
                    <a:pt x="557" y="244"/>
                    <a:pt x="557" y="244"/>
                    <a:pt x="557" y="244"/>
                  </a:cubicBezTo>
                  <a:cubicBezTo>
                    <a:pt x="557" y="296"/>
                    <a:pt x="591" y="311"/>
                    <a:pt x="644" y="324"/>
                  </a:cubicBezTo>
                  <a:cubicBezTo>
                    <a:pt x="688" y="335"/>
                    <a:pt x="698" y="343"/>
                    <a:pt x="698" y="358"/>
                  </a:cubicBezTo>
                  <a:cubicBezTo>
                    <a:pt x="698" y="358"/>
                    <a:pt x="698" y="358"/>
                    <a:pt x="698" y="358"/>
                  </a:cubicBezTo>
                  <a:cubicBezTo>
                    <a:pt x="698" y="374"/>
                    <a:pt x="683" y="383"/>
                    <a:pt x="659" y="383"/>
                  </a:cubicBezTo>
                  <a:cubicBezTo>
                    <a:pt x="629" y="383"/>
                    <a:pt x="605" y="371"/>
                    <a:pt x="581" y="351"/>
                  </a:cubicBezTo>
                  <a:cubicBezTo>
                    <a:pt x="547" y="392"/>
                    <a:pt x="547" y="392"/>
                    <a:pt x="547" y="392"/>
                  </a:cubicBezTo>
                  <a:cubicBezTo>
                    <a:pt x="578" y="421"/>
                    <a:pt x="618" y="435"/>
                    <a:pt x="658" y="435"/>
                  </a:cubicBezTo>
                  <a:cubicBezTo>
                    <a:pt x="715" y="435"/>
                    <a:pt x="755" y="405"/>
                    <a:pt x="755" y="353"/>
                  </a:cubicBezTo>
                  <a:lnTo>
                    <a:pt x="755" y="352"/>
                  </a:lnTo>
                  <a:close/>
                  <a:moveTo>
                    <a:pt x="826" y="318"/>
                  </a:moveTo>
                  <a:cubicBezTo>
                    <a:pt x="826" y="291"/>
                    <a:pt x="839" y="277"/>
                    <a:pt x="861" y="277"/>
                  </a:cubicBezTo>
                  <a:cubicBezTo>
                    <a:pt x="882" y="277"/>
                    <a:pt x="894" y="291"/>
                    <a:pt x="894" y="318"/>
                  </a:cubicBezTo>
                  <a:cubicBezTo>
                    <a:pt x="894" y="431"/>
                    <a:pt x="894" y="431"/>
                    <a:pt x="894" y="431"/>
                  </a:cubicBezTo>
                  <a:cubicBezTo>
                    <a:pt x="952" y="431"/>
                    <a:pt x="952" y="431"/>
                    <a:pt x="952" y="431"/>
                  </a:cubicBezTo>
                  <a:cubicBezTo>
                    <a:pt x="952" y="318"/>
                    <a:pt x="952" y="318"/>
                    <a:pt x="952" y="318"/>
                  </a:cubicBezTo>
                  <a:cubicBezTo>
                    <a:pt x="952" y="291"/>
                    <a:pt x="965" y="277"/>
                    <a:pt x="986" y="277"/>
                  </a:cubicBezTo>
                  <a:cubicBezTo>
                    <a:pt x="1008" y="277"/>
                    <a:pt x="1020" y="291"/>
                    <a:pt x="1020" y="318"/>
                  </a:cubicBezTo>
                  <a:cubicBezTo>
                    <a:pt x="1020" y="431"/>
                    <a:pt x="1020" y="431"/>
                    <a:pt x="1020" y="431"/>
                  </a:cubicBezTo>
                  <a:cubicBezTo>
                    <a:pt x="1077" y="431"/>
                    <a:pt x="1077" y="431"/>
                    <a:pt x="1077" y="431"/>
                  </a:cubicBezTo>
                  <a:cubicBezTo>
                    <a:pt x="1077" y="299"/>
                    <a:pt x="1077" y="299"/>
                    <a:pt x="1077" y="299"/>
                  </a:cubicBezTo>
                  <a:cubicBezTo>
                    <a:pt x="1077" y="251"/>
                    <a:pt x="1051" y="225"/>
                    <a:pt x="1009" y="225"/>
                  </a:cubicBezTo>
                  <a:cubicBezTo>
                    <a:pt x="981" y="225"/>
                    <a:pt x="960" y="236"/>
                    <a:pt x="943" y="257"/>
                  </a:cubicBezTo>
                  <a:cubicBezTo>
                    <a:pt x="932" y="237"/>
                    <a:pt x="912" y="225"/>
                    <a:pt x="886" y="225"/>
                  </a:cubicBezTo>
                  <a:cubicBezTo>
                    <a:pt x="857" y="225"/>
                    <a:pt x="839" y="241"/>
                    <a:pt x="826" y="258"/>
                  </a:cubicBezTo>
                  <a:cubicBezTo>
                    <a:pt x="826" y="229"/>
                    <a:pt x="826" y="229"/>
                    <a:pt x="826" y="229"/>
                  </a:cubicBezTo>
                  <a:cubicBezTo>
                    <a:pt x="769" y="229"/>
                    <a:pt x="769" y="229"/>
                    <a:pt x="769" y="229"/>
                  </a:cubicBezTo>
                  <a:cubicBezTo>
                    <a:pt x="769" y="431"/>
                    <a:pt x="769" y="431"/>
                    <a:pt x="769" y="431"/>
                  </a:cubicBezTo>
                  <a:cubicBezTo>
                    <a:pt x="826" y="431"/>
                    <a:pt x="826" y="431"/>
                    <a:pt x="826" y="431"/>
                  </a:cubicBezTo>
                  <a:lnTo>
                    <a:pt x="826" y="318"/>
                  </a:lnTo>
                  <a:close/>
                  <a:moveTo>
                    <a:pt x="1158" y="435"/>
                  </a:moveTo>
                  <a:cubicBezTo>
                    <a:pt x="1186" y="435"/>
                    <a:pt x="1205" y="424"/>
                    <a:pt x="1219" y="409"/>
                  </a:cubicBezTo>
                  <a:cubicBezTo>
                    <a:pt x="1219" y="431"/>
                    <a:pt x="1219" y="431"/>
                    <a:pt x="1219" y="431"/>
                  </a:cubicBezTo>
                  <a:cubicBezTo>
                    <a:pt x="1274" y="431"/>
                    <a:pt x="1274" y="431"/>
                    <a:pt x="1274" y="431"/>
                  </a:cubicBezTo>
                  <a:cubicBezTo>
                    <a:pt x="1274" y="314"/>
                    <a:pt x="1274" y="314"/>
                    <a:pt x="1274" y="314"/>
                  </a:cubicBezTo>
                  <a:cubicBezTo>
                    <a:pt x="1274" y="287"/>
                    <a:pt x="1268" y="264"/>
                    <a:pt x="1253" y="249"/>
                  </a:cubicBezTo>
                  <a:cubicBezTo>
                    <a:pt x="1238" y="235"/>
                    <a:pt x="1216" y="227"/>
                    <a:pt x="1184" y="227"/>
                  </a:cubicBezTo>
                  <a:cubicBezTo>
                    <a:pt x="1150" y="227"/>
                    <a:pt x="1128" y="233"/>
                    <a:pt x="1106" y="243"/>
                  </a:cubicBezTo>
                  <a:cubicBezTo>
                    <a:pt x="1120" y="287"/>
                    <a:pt x="1120" y="287"/>
                    <a:pt x="1120" y="287"/>
                  </a:cubicBezTo>
                  <a:cubicBezTo>
                    <a:pt x="1139" y="280"/>
                    <a:pt x="1154" y="276"/>
                    <a:pt x="1176" y="276"/>
                  </a:cubicBezTo>
                  <a:cubicBezTo>
                    <a:pt x="1205" y="276"/>
                    <a:pt x="1219" y="289"/>
                    <a:pt x="1219" y="313"/>
                  </a:cubicBezTo>
                  <a:cubicBezTo>
                    <a:pt x="1219" y="316"/>
                    <a:pt x="1219" y="316"/>
                    <a:pt x="1219" y="316"/>
                  </a:cubicBezTo>
                  <a:cubicBezTo>
                    <a:pt x="1205" y="311"/>
                    <a:pt x="1190" y="308"/>
                    <a:pt x="1170" y="308"/>
                  </a:cubicBezTo>
                  <a:cubicBezTo>
                    <a:pt x="1122" y="308"/>
                    <a:pt x="1089" y="328"/>
                    <a:pt x="1089" y="372"/>
                  </a:cubicBezTo>
                  <a:cubicBezTo>
                    <a:pt x="1089" y="373"/>
                    <a:pt x="1089" y="373"/>
                    <a:pt x="1089" y="373"/>
                  </a:cubicBezTo>
                  <a:cubicBezTo>
                    <a:pt x="1089" y="413"/>
                    <a:pt x="1120" y="435"/>
                    <a:pt x="1158" y="435"/>
                  </a:cubicBezTo>
                  <a:close/>
                  <a:moveTo>
                    <a:pt x="1144" y="370"/>
                  </a:moveTo>
                  <a:cubicBezTo>
                    <a:pt x="1144" y="352"/>
                    <a:pt x="1159" y="342"/>
                    <a:pt x="1184" y="342"/>
                  </a:cubicBezTo>
                  <a:cubicBezTo>
                    <a:pt x="1198" y="342"/>
                    <a:pt x="1210" y="345"/>
                    <a:pt x="1220" y="349"/>
                  </a:cubicBezTo>
                  <a:cubicBezTo>
                    <a:pt x="1220" y="360"/>
                    <a:pt x="1220" y="360"/>
                    <a:pt x="1220" y="360"/>
                  </a:cubicBezTo>
                  <a:cubicBezTo>
                    <a:pt x="1220" y="380"/>
                    <a:pt x="1202" y="395"/>
                    <a:pt x="1175" y="395"/>
                  </a:cubicBezTo>
                  <a:cubicBezTo>
                    <a:pt x="1157" y="395"/>
                    <a:pt x="1144" y="386"/>
                    <a:pt x="1144" y="371"/>
                  </a:cubicBezTo>
                  <a:lnTo>
                    <a:pt x="1144" y="370"/>
                  </a:lnTo>
                  <a:close/>
                  <a:moveTo>
                    <a:pt x="1348" y="356"/>
                  </a:moveTo>
                  <a:cubicBezTo>
                    <a:pt x="1348" y="308"/>
                    <a:pt x="1371" y="285"/>
                    <a:pt x="1409" y="285"/>
                  </a:cubicBezTo>
                  <a:cubicBezTo>
                    <a:pt x="1412" y="285"/>
                    <a:pt x="1412" y="285"/>
                    <a:pt x="1412" y="285"/>
                  </a:cubicBezTo>
                  <a:cubicBezTo>
                    <a:pt x="1412" y="225"/>
                    <a:pt x="1412" y="225"/>
                    <a:pt x="1412" y="225"/>
                  </a:cubicBezTo>
                  <a:cubicBezTo>
                    <a:pt x="1378" y="224"/>
                    <a:pt x="1360" y="242"/>
                    <a:pt x="1348" y="270"/>
                  </a:cubicBezTo>
                  <a:cubicBezTo>
                    <a:pt x="1348" y="229"/>
                    <a:pt x="1348" y="229"/>
                    <a:pt x="1348" y="229"/>
                  </a:cubicBezTo>
                  <a:cubicBezTo>
                    <a:pt x="1291" y="229"/>
                    <a:pt x="1291" y="229"/>
                    <a:pt x="1291" y="229"/>
                  </a:cubicBezTo>
                  <a:cubicBezTo>
                    <a:pt x="1291" y="431"/>
                    <a:pt x="1291" y="431"/>
                    <a:pt x="1291" y="431"/>
                  </a:cubicBezTo>
                  <a:cubicBezTo>
                    <a:pt x="1348" y="431"/>
                    <a:pt x="1348" y="431"/>
                    <a:pt x="1348" y="431"/>
                  </a:cubicBezTo>
                  <a:lnTo>
                    <a:pt x="1348" y="356"/>
                  </a:lnTo>
                  <a:close/>
                  <a:moveTo>
                    <a:pt x="1448" y="374"/>
                  </a:moveTo>
                  <a:cubicBezTo>
                    <a:pt x="1448" y="420"/>
                    <a:pt x="1472" y="434"/>
                    <a:pt x="1507" y="434"/>
                  </a:cubicBezTo>
                  <a:cubicBezTo>
                    <a:pt x="1526" y="434"/>
                    <a:pt x="1540" y="430"/>
                    <a:pt x="1552" y="422"/>
                  </a:cubicBezTo>
                  <a:cubicBezTo>
                    <a:pt x="1552" y="377"/>
                    <a:pt x="1552" y="377"/>
                    <a:pt x="1552" y="377"/>
                  </a:cubicBezTo>
                  <a:cubicBezTo>
                    <a:pt x="1543" y="381"/>
                    <a:pt x="1534" y="384"/>
                    <a:pt x="1524" y="384"/>
                  </a:cubicBezTo>
                  <a:cubicBezTo>
                    <a:pt x="1511" y="384"/>
                    <a:pt x="1505" y="377"/>
                    <a:pt x="1505" y="364"/>
                  </a:cubicBezTo>
                  <a:cubicBezTo>
                    <a:pt x="1505" y="278"/>
                    <a:pt x="1505" y="278"/>
                    <a:pt x="1505" y="278"/>
                  </a:cubicBezTo>
                  <a:cubicBezTo>
                    <a:pt x="1553" y="278"/>
                    <a:pt x="1553" y="278"/>
                    <a:pt x="1553" y="278"/>
                  </a:cubicBezTo>
                  <a:cubicBezTo>
                    <a:pt x="1553" y="229"/>
                    <a:pt x="1553" y="229"/>
                    <a:pt x="1553" y="229"/>
                  </a:cubicBezTo>
                  <a:cubicBezTo>
                    <a:pt x="1505" y="229"/>
                    <a:pt x="1505" y="229"/>
                    <a:pt x="1505" y="229"/>
                  </a:cubicBezTo>
                  <a:cubicBezTo>
                    <a:pt x="1505" y="177"/>
                    <a:pt x="1505" y="177"/>
                    <a:pt x="1505" y="177"/>
                  </a:cubicBezTo>
                  <a:cubicBezTo>
                    <a:pt x="1448" y="177"/>
                    <a:pt x="1448" y="177"/>
                    <a:pt x="1448" y="177"/>
                  </a:cubicBezTo>
                  <a:cubicBezTo>
                    <a:pt x="1448" y="229"/>
                    <a:pt x="1448" y="229"/>
                    <a:pt x="1448" y="229"/>
                  </a:cubicBezTo>
                  <a:cubicBezTo>
                    <a:pt x="1424" y="229"/>
                    <a:pt x="1424" y="229"/>
                    <a:pt x="1424" y="229"/>
                  </a:cubicBezTo>
                  <a:cubicBezTo>
                    <a:pt x="1424" y="278"/>
                    <a:pt x="1424" y="278"/>
                    <a:pt x="1424" y="278"/>
                  </a:cubicBezTo>
                  <a:cubicBezTo>
                    <a:pt x="1448" y="278"/>
                    <a:pt x="1448" y="278"/>
                    <a:pt x="1448" y="278"/>
                  </a:cubicBezTo>
                  <a:lnTo>
                    <a:pt x="1448" y="374"/>
                  </a:lnTo>
                  <a:close/>
                  <a:moveTo>
                    <a:pt x="1666" y="435"/>
                  </a:moveTo>
                  <a:cubicBezTo>
                    <a:pt x="1702" y="435"/>
                    <a:pt x="1729" y="421"/>
                    <a:pt x="1748" y="398"/>
                  </a:cubicBezTo>
                  <a:cubicBezTo>
                    <a:pt x="1715" y="369"/>
                    <a:pt x="1715" y="369"/>
                    <a:pt x="1715" y="369"/>
                  </a:cubicBezTo>
                  <a:cubicBezTo>
                    <a:pt x="1700" y="383"/>
                    <a:pt x="1686" y="389"/>
                    <a:pt x="1666" y="389"/>
                  </a:cubicBezTo>
                  <a:cubicBezTo>
                    <a:pt x="1641" y="389"/>
                    <a:pt x="1623" y="376"/>
                    <a:pt x="1617" y="350"/>
                  </a:cubicBezTo>
                  <a:cubicBezTo>
                    <a:pt x="1758" y="350"/>
                    <a:pt x="1758" y="350"/>
                    <a:pt x="1758" y="350"/>
                  </a:cubicBezTo>
                  <a:cubicBezTo>
                    <a:pt x="1758" y="345"/>
                    <a:pt x="1758" y="339"/>
                    <a:pt x="1758" y="335"/>
                  </a:cubicBezTo>
                  <a:cubicBezTo>
                    <a:pt x="1758" y="277"/>
                    <a:pt x="1727" y="225"/>
                    <a:pt x="1660" y="225"/>
                  </a:cubicBezTo>
                  <a:cubicBezTo>
                    <a:pt x="1601" y="225"/>
                    <a:pt x="1560" y="273"/>
                    <a:pt x="1560" y="330"/>
                  </a:cubicBezTo>
                  <a:cubicBezTo>
                    <a:pt x="1560" y="331"/>
                    <a:pt x="1560" y="331"/>
                    <a:pt x="1560" y="331"/>
                  </a:cubicBezTo>
                  <a:cubicBezTo>
                    <a:pt x="1560" y="393"/>
                    <a:pt x="1605" y="435"/>
                    <a:pt x="1666" y="435"/>
                  </a:cubicBezTo>
                  <a:close/>
                  <a:moveTo>
                    <a:pt x="1660" y="271"/>
                  </a:moveTo>
                  <a:cubicBezTo>
                    <a:pt x="1684" y="271"/>
                    <a:pt x="1699" y="288"/>
                    <a:pt x="1703" y="314"/>
                  </a:cubicBezTo>
                  <a:cubicBezTo>
                    <a:pt x="1616" y="314"/>
                    <a:pt x="1616" y="314"/>
                    <a:pt x="1616" y="314"/>
                  </a:cubicBezTo>
                  <a:cubicBezTo>
                    <a:pt x="1621" y="288"/>
                    <a:pt x="1636" y="271"/>
                    <a:pt x="1660" y="271"/>
                  </a:cubicBezTo>
                  <a:close/>
                  <a:moveTo>
                    <a:pt x="1828" y="356"/>
                  </a:moveTo>
                  <a:cubicBezTo>
                    <a:pt x="1828" y="308"/>
                    <a:pt x="1851" y="285"/>
                    <a:pt x="1889" y="285"/>
                  </a:cubicBezTo>
                  <a:cubicBezTo>
                    <a:pt x="1892" y="285"/>
                    <a:pt x="1892" y="285"/>
                    <a:pt x="1892" y="285"/>
                  </a:cubicBezTo>
                  <a:cubicBezTo>
                    <a:pt x="1892" y="225"/>
                    <a:pt x="1892" y="225"/>
                    <a:pt x="1892" y="225"/>
                  </a:cubicBezTo>
                  <a:cubicBezTo>
                    <a:pt x="1858" y="224"/>
                    <a:pt x="1839" y="242"/>
                    <a:pt x="1828" y="270"/>
                  </a:cubicBezTo>
                  <a:cubicBezTo>
                    <a:pt x="1828" y="229"/>
                    <a:pt x="1828" y="229"/>
                    <a:pt x="1828" y="229"/>
                  </a:cubicBezTo>
                  <a:cubicBezTo>
                    <a:pt x="1770" y="229"/>
                    <a:pt x="1770" y="229"/>
                    <a:pt x="1770" y="229"/>
                  </a:cubicBezTo>
                  <a:cubicBezTo>
                    <a:pt x="1770" y="431"/>
                    <a:pt x="1770" y="431"/>
                    <a:pt x="1770" y="431"/>
                  </a:cubicBezTo>
                  <a:cubicBezTo>
                    <a:pt x="1828" y="431"/>
                    <a:pt x="1828" y="431"/>
                    <a:pt x="1828" y="431"/>
                  </a:cubicBezTo>
                  <a:lnTo>
                    <a:pt x="1828" y="356"/>
                  </a:lnTo>
                  <a:close/>
                  <a:moveTo>
                    <a:pt x="81" y="533"/>
                  </a:moveTo>
                  <a:cubicBezTo>
                    <a:pt x="24" y="533"/>
                    <a:pt x="24" y="533"/>
                    <a:pt x="24" y="533"/>
                  </a:cubicBezTo>
                  <a:cubicBezTo>
                    <a:pt x="24" y="585"/>
                    <a:pt x="24" y="585"/>
                    <a:pt x="24" y="585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0" y="634"/>
                    <a:pt x="0" y="634"/>
                    <a:pt x="0" y="634"/>
                  </a:cubicBezTo>
                  <a:cubicBezTo>
                    <a:pt x="24" y="634"/>
                    <a:pt x="24" y="634"/>
                    <a:pt x="24" y="634"/>
                  </a:cubicBezTo>
                  <a:cubicBezTo>
                    <a:pt x="24" y="730"/>
                    <a:pt x="24" y="730"/>
                    <a:pt x="24" y="730"/>
                  </a:cubicBezTo>
                  <a:cubicBezTo>
                    <a:pt x="24" y="776"/>
                    <a:pt x="48" y="790"/>
                    <a:pt x="83" y="790"/>
                  </a:cubicBezTo>
                  <a:cubicBezTo>
                    <a:pt x="102" y="790"/>
                    <a:pt x="116" y="786"/>
                    <a:pt x="128" y="779"/>
                  </a:cubicBezTo>
                  <a:cubicBezTo>
                    <a:pt x="128" y="733"/>
                    <a:pt x="128" y="733"/>
                    <a:pt x="128" y="733"/>
                  </a:cubicBezTo>
                  <a:cubicBezTo>
                    <a:pt x="120" y="737"/>
                    <a:pt x="110" y="740"/>
                    <a:pt x="100" y="740"/>
                  </a:cubicBezTo>
                  <a:cubicBezTo>
                    <a:pt x="87" y="740"/>
                    <a:pt x="81" y="733"/>
                    <a:pt x="81" y="720"/>
                  </a:cubicBezTo>
                  <a:cubicBezTo>
                    <a:pt x="81" y="634"/>
                    <a:pt x="81" y="634"/>
                    <a:pt x="81" y="634"/>
                  </a:cubicBezTo>
                  <a:cubicBezTo>
                    <a:pt x="129" y="634"/>
                    <a:pt x="129" y="634"/>
                    <a:pt x="129" y="634"/>
                  </a:cubicBezTo>
                  <a:cubicBezTo>
                    <a:pt x="129" y="585"/>
                    <a:pt x="129" y="585"/>
                    <a:pt x="129" y="585"/>
                  </a:cubicBezTo>
                  <a:cubicBezTo>
                    <a:pt x="81" y="585"/>
                    <a:pt x="81" y="585"/>
                    <a:pt x="81" y="585"/>
                  </a:cubicBezTo>
                  <a:lnTo>
                    <a:pt x="81" y="533"/>
                  </a:lnTo>
                  <a:close/>
                  <a:moveTo>
                    <a:pt x="237" y="581"/>
                  </a:moveTo>
                  <a:cubicBezTo>
                    <a:pt x="178" y="581"/>
                    <a:pt x="137" y="629"/>
                    <a:pt x="137" y="686"/>
                  </a:cubicBezTo>
                  <a:cubicBezTo>
                    <a:pt x="137" y="687"/>
                    <a:pt x="137" y="687"/>
                    <a:pt x="137" y="687"/>
                  </a:cubicBezTo>
                  <a:cubicBezTo>
                    <a:pt x="137" y="749"/>
                    <a:pt x="182" y="791"/>
                    <a:pt x="243" y="791"/>
                  </a:cubicBezTo>
                  <a:cubicBezTo>
                    <a:pt x="279" y="791"/>
                    <a:pt x="306" y="777"/>
                    <a:pt x="325" y="754"/>
                  </a:cubicBezTo>
                  <a:cubicBezTo>
                    <a:pt x="292" y="725"/>
                    <a:pt x="292" y="725"/>
                    <a:pt x="292" y="725"/>
                  </a:cubicBezTo>
                  <a:cubicBezTo>
                    <a:pt x="277" y="739"/>
                    <a:pt x="263" y="745"/>
                    <a:pt x="243" y="745"/>
                  </a:cubicBezTo>
                  <a:cubicBezTo>
                    <a:pt x="218" y="745"/>
                    <a:pt x="200" y="732"/>
                    <a:pt x="194" y="706"/>
                  </a:cubicBezTo>
                  <a:cubicBezTo>
                    <a:pt x="335" y="706"/>
                    <a:pt x="335" y="706"/>
                    <a:pt x="335" y="706"/>
                  </a:cubicBezTo>
                  <a:cubicBezTo>
                    <a:pt x="335" y="701"/>
                    <a:pt x="335" y="695"/>
                    <a:pt x="335" y="691"/>
                  </a:cubicBezTo>
                  <a:cubicBezTo>
                    <a:pt x="335" y="634"/>
                    <a:pt x="304" y="581"/>
                    <a:pt x="237" y="581"/>
                  </a:cubicBezTo>
                  <a:close/>
                  <a:moveTo>
                    <a:pt x="193" y="670"/>
                  </a:moveTo>
                  <a:cubicBezTo>
                    <a:pt x="198" y="644"/>
                    <a:pt x="213" y="627"/>
                    <a:pt x="237" y="627"/>
                  </a:cubicBezTo>
                  <a:cubicBezTo>
                    <a:pt x="261" y="627"/>
                    <a:pt x="276" y="644"/>
                    <a:pt x="280" y="670"/>
                  </a:cubicBezTo>
                  <a:lnTo>
                    <a:pt x="193" y="670"/>
                  </a:lnTo>
                  <a:close/>
                  <a:moveTo>
                    <a:pt x="452" y="742"/>
                  </a:moveTo>
                  <a:cubicBezTo>
                    <a:pt x="421" y="742"/>
                    <a:pt x="401" y="717"/>
                    <a:pt x="401" y="686"/>
                  </a:cubicBezTo>
                  <a:cubicBezTo>
                    <a:pt x="401" y="686"/>
                    <a:pt x="401" y="686"/>
                    <a:pt x="401" y="686"/>
                  </a:cubicBezTo>
                  <a:cubicBezTo>
                    <a:pt x="401" y="656"/>
                    <a:pt x="421" y="631"/>
                    <a:pt x="450" y="631"/>
                  </a:cubicBezTo>
                  <a:cubicBezTo>
                    <a:pt x="470" y="631"/>
                    <a:pt x="483" y="639"/>
                    <a:pt x="496" y="653"/>
                  </a:cubicBezTo>
                  <a:cubicBezTo>
                    <a:pt x="531" y="615"/>
                    <a:pt x="531" y="615"/>
                    <a:pt x="531" y="615"/>
                  </a:cubicBezTo>
                  <a:cubicBezTo>
                    <a:pt x="512" y="594"/>
                    <a:pt x="488" y="581"/>
                    <a:pt x="450" y="581"/>
                  </a:cubicBezTo>
                  <a:cubicBezTo>
                    <a:pt x="388" y="581"/>
                    <a:pt x="344" y="629"/>
                    <a:pt x="344" y="686"/>
                  </a:cubicBezTo>
                  <a:cubicBezTo>
                    <a:pt x="344" y="687"/>
                    <a:pt x="344" y="687"/>
                    <a:pt x="344" y="687"/>
                  </a:cubicBezTo>
                  <a:cubicBezTo>
                    <a:pt x="344" y="745"/>
                    <a:pt x="389" y="791"/>
                    <a:pt x="449" y="791"/>
                  </a:cubicBezTo>
                  <a:cubicBezTo>
                    <a:pt x="490" y="791"/>
                    <a:pt x="512" y="776"/>
                    <a:pt x="532" y="754"/>
                  </a:cubicBezTo>
                  <a:cubicBezTo>
                    <a:pt x="498" y="721"/>
                    <a:pt x="498" y="721"/>
                    <a:pt x="498" y="721"/>
                  </a:cubicBezTo>
                  <a:cubicBezTo>
                    <a:pt x="485" y="734"/>
                    <a:pt x="471" y="742"/>
                    <a:pt x="452" y="742"/>
                  </a:cubicBezTo>
                  <a:close/>
                  <a:moveTo>
                    <a:pt x="657" y="581"/>
                  </a:moveTo>
                  <a:cubicBezTo>
                    <a:pt x="628" y="581"/>
                    <a:pt x="611" y="597"/>
                    <a:pt x="598" y="614"/>
                  </a:cubicBezTo>
                  <a:cubicBezTo>
                    <a:pt x="598" y="512"/>
                    <a:pt x="598" y="512"/>
                    <a:pt x="598" y="512"/>
                  </a:cubicBezTo>
                  <a:cubicBezTo>
                    <a:pt x="541" y="512"/>
                    <a:pt x="541" y="512"/>
                    <a:pt x="541" y="512"/>
                  </a:cubicBezTo>
                  <a:cubicBezTo>
                    <a:pt x="541" y="787"/>
                    <a:pt x="541" y="787"/>
                    <a:pt x="541" y="787"/>
                  </a:cubicBezTo>
                  <a:cubicBezTo>
                    <a:pt x="598" y="787"/>
                    <a:pt x="598" y="787"/>
                    <a:pt x="598" y="787"/>
                  </a:cubicBezTo>
                  <a:cubicBezTo>
                    <a:pt x="598" y="674"/>
                    <a:pt x="598" y="674"/>
                    <a:pt x="598" y="674"/>
                  </a:cubicBezTo>
                  <a:cubicBezTo>
                    <a:pt x="598" y="647"/>
                    <a:pt x="612" y="633"/>
                    <a:pt x="634" y="633"/>
                  </a:cubicBezTo>
                  <a:cubicBezTo>
                    <a:pt x="656" y="633"/>
                    <a:pt x="669" y="647"/>
                    <a:pt x="669" y="674"/>
                  </a:cubicBezTo>
                  <a:cubicBezTo>
                    <a:pt x="669" y="787"/>
                    <a:pt x="669" y="787"/>
                    <a:pt x="669" y="787"/>
                  </a:cubicBezTo>
                  <a:cubicBezTo>
                    <a:pt x="726" y="787"/>
                    <a:pt x="726" y="787"/>
                    <a:pt x="726" y="787"/>
                  </a:cubicBezTo>
                  <a:cubicBezTo>
                    <a:pt x="726" y="656"/>
                    <a:pt x="726" y="656"/>
                    <a:pt x="726" y="656"/>
                  </a:cubicBezTo>
                  <a:cubicBezTo>
                    <a:pt x="726" y="610"/>
                    <a:pt x="701" y="581"/>
                    <a:pt x="657" y="581"/>
                  </a:cubicBezTo>
                  <a:close/>
                  <a:moveTo>
                    <a:pt x="857" y="581"/>
                  </a:moveTo>
                  <a:cubicBezTo>
                    <a:pt x="828" y="581"/>
                    <a:pt x="811" y="597"/>
                    <a:pt x="798" y="614"/>
                  </a:cubicBezTo>
                  <a:cubicBezTo>
                    <a:pt x="798" y="585"/>
                    <a:pt x="798" y="585"/>
                    <a:pt x="798" y="585"/>
                  </a:cubicBezTo>
                  <a:cubicBezTo>
                    <a:pt x="740" y="585"/>
                    <a:pt x="740" y="585"/>
                    <a:pt x="740" y="585"/>
                  </a:cubicBezTo>
                  <a:cubicBezTo>
                    <a:pt x="740" y="787"/>
                    <a:pt x="740" y="787"/>
                    <a:pt x="740" y="787"/>
                  </a:cubicBezTo>
                  <a:cubicBezTo>
                    <a:pt x="798" y="787"/>
                    <a:pt x="798" y="787"/>
                    <a:pt x="798" y="787"/>
                  </a:cubicBezTo>
                  <a:cubicBezTo>
                    <a:pt x="798" y="674"/>
                    <a:pt x="798" y="674"/>
                    <a:pt x="798" y="674"/>
                  </a:cubicBezTo>
                  <a:cubicBezTo>
                    <a:pt x="798" y="647"/>
                    <a:pt x="812" y="633"/>
                    <a:pt x="833" y="633"/>
                  </a:cubicBezTo>
                  <a:cubicBezTo>
                    <a:pt x="855" y="633"/>
                    <a:pt x="868" y="647"/>
                    <a:pt x="868" y="674"/>
                  </a:cubicBezTo>
                  <a:cubicBezTo>
                    <a:pt x="868" y="787"/>
                    <a:pt x="868" y="787"/>
                    <a:pt x="868" y="787"/>
                  </a:cubicBezTo>
                  <a:cubicBezTo>
                    <a:pt x="925" y="787"/>
                    <a:pt x="925" y="787"/>
                    <a:pt x="925" y="787"/>
                  </a:cubicBezTo>
                  <a:cubicBezTo>
                    <a:pt x="925" y="656"/>
                    <a:pt x="925" y="656"/>
                    <a:pt x="925" y="656"/>
                  </a:cubicBezTo>
                  <a:cubicBezTo>
                    <a:pt x="925" y="610"/>
                    <a:pt x="900" y="581"/>
                    <a:pt x="857" y="581"/>
                  </a:cubicBezTo>
                  <a:close/>
                  <a:moveTo>
                    <a:pt x="1155" y="686"/>
                  </a:moveTo>
                  <a:cubicBezTo>
                    <a:pt x="1155" y="686"/>
                    <a:pt x="1155" y="686"/>
                    <a:pt x="1155" y="686"/>
                  </a:cubicBezTo>
                  <a:cubicBezTo>
                    <a:pt x="1155" y="628"/>
                    <a:pt x="1109" y="581"/>
                    <a:pt x="1047" y="581"/>
                  </a:cubicBezTo>
                  <a:cubicBezTo>
                    <a:pt x="984" y="581"/>
                    <a:pt x="937" y="628"/>
                    <a:pt x="937" y="686"/>
                  </a:cubicBezTo>
                  <a:cubicBezTo>
                    <a:pt x="937" y="687"/>
                    <a:pt x="937" y="687"/>
                    <a:pt x="937" y="687"/>
                  </a:cubicBezTo>
                  <a:cubicBezTo>
                    <a:pt x="937" y="745"/>
                    <a:pt x="983" y="791"/>
                    <a:pt x="1046" y="791"/>
                  </a:cubicBezTo>
                  <a:cubicBezTo>
                    <a:pt x="1109" y="791"/>
                    <a:pt x="1155" y="744"/>
                    <a:pt x="1155" y="686"/>
                  </a:cubicBezTo>
                  <a:close/>
                  <a:moveTo>
                    <a:pt x="993" y="686"/>
                  </a:moveTo>
                  <a:cubicBezTo>
                    <a:pt x="993" y="686"/>
                    <a:pt x="993" y="686"/>
                    <a:pt x="993" y="686"/>
                  </a:cubicBezTo>
                  <a:cubicBezTo>
                    <a:pt x="993" y="656"/>
                    <a:pt x="1013" y="631"/>
                    <a:pt x="1046" y="631"/>
                  </a:cubicBezTo>
                  <a:cubicBezTo>
                    <a:pt x="1077" y="631"/>
                    <a:pt x="1099" y="657"/>
                    <a:pt x="1099" y="686"/>
                  </a:cubicBezTo>
                  <a:cubicBezTo>
                    <a:pt x="1099" y="687"/>
                    <a:pt x="1099" y="687"/>
                    <a:pt x="1099" y="687"/>
                  </a:cubicBezTo>
                  <a:cubicBezTo>
                    <a:pt x="1099" y="717"/>
                    <a:pt x="1079" y="742"/>
                    <a:pt x="1047" y="742"/>
                  </a:cubicBezTo>
                  <a:cubicBezTo>
                    <a:pt x="1015" y="742"/>
                    <a:pt x="993" y="716"/>
                    <a:pt x="993" y="686"/>
                  </a:cubicBezTo>
                  <a:close/>
                  <a:moveTo>
                    <a:pt x="1167" y="787"/>
                  </a:moveTo>
                  <a:cubicBezTo>
                    <a:pt x="1224" y="787"/>
                    <a:pt x="1224" y="787"/>
                    <a:pt x="1224" y="787"/>
                  </a:cubicBezTo>
                  <a:cubicBezTo>
                    <a:pt x="1224" y="512"/>
                    <a:pt x="1224" y="512"/>
                    <a:pt x="1224" y="512"/>
                  </a:cubicBezTo>
                  <a:cubicBezTo>
                    <a:pt x="1167" y="512"/>
                    <a:pt x="1167" y="512"/>
                    <a:pt x="1167" y="512"/>
                  </a:cubicBezTo>
                  <a:lnTo>
                    <a:pt x="1167" y="787"/>
                  </a:lnTo>
                  <a:close/>
                  <a:moveTo>
                    <a:pt x="1345" y="581"/>
                  </a:moveTo>
                  <a:cubicBezTo>
                    <a:pt x="1282" y="581"/>
                    <a:pt x="1235" y="628"/>
                    <a:pt x="1235" y="686"/>
                  </a:cubicBezTo>
                  <a:cubicBezTo>
                    <a:pt x="1235" y="687"/>
                    <a:pt x="1235" y="687"/>
                    <a:pt x="1235" y="687"/>
                  </a:cubicBezTo>
                  <a:cubicBezTo>
                    <a:pt x="1235" y="745"/>
                    <a:pt x="1281" y="791"/>
                    <a:pt x="1344" y="791"/>
                  </a:cubicBezTo>
                  <a:cubicBezTo>
                    <a:pt x="1407" y="791"/>
                    <a:pt x="1453" y="744"/>
                    <a:pt x="1453" y="686"/>
                  </a:cubicBezTo>
                  <a:cubicBezTo>
                    <a:pt x="1453" y="686"/>
                    <a:pt x="1453" y="686"/>
                    <a:pt x="1453" y="686"/>
                  </a:cubicBezTo>
                  <a:cubicBezTo>
                    <a:pt x="1453" y="628"/>
                    <a:pt x="1407" y="581"/>
                    <a:pt x="1345" y="581"/>
                  </a:cubicBezTo>
                  <a:close/>
                  <a:moveTo>
                    <a:pt x="1397" y="687"/>
                  </a:moveTo>
                  <a:cubicBezTo>
                    <a:pt x="1397" y="717"/>
                    <a:pt x="1377" y="742"/>
                    <a:pt x="1345" y="742"/>
                  </a:cubicBezTo>
                  <a:cubicBezTo>
                    <a:pt x="1313" y="742"/>
                    <a:pt x="1292" y="716"/>
                    <a:pt x="1292" y="686"/>
                  </a:cubicBezTo>
                  <a:cubicBezTo>
                    <a:pt x="1292" y="686"/>
                    <a:pt x="1292" y="686"/>
                    <a:pt x="1292" y="686"/>
                  </a:cubicBezTo>
                  <a:cubicBezTo>
                    <a:pt x="1292" y="656"/>
                    <a:pt x="1311" y="631"/>
                    <a:pt x="1344" y="631"/>
                  </a:cubicBezTo>
                  <a:cubicBezTo>
                    <a:pt x="1375" y="631"/>
                    <a:pt x="1397" y="657"/>
                    <a:pt x="1397" y="686"/>
                  </a:cubicBezTo>
                  <a:lnTo>
                    <a:pt x="1397" y="687"/>
                  </a:lnTo>
                  <a:close/>
                  <a:moveTo>
                    <a:pt x="1560" y="802"/>
                  </a:moveTo>
                  <a:cubicBezTo>
                    <a:pt x="1533" y="802"/>
                    <a:pt x="1513" y="795"/>
                    <a:pt x="1492" y="784"/>
                  </a:cubicBezTo>
                  <a:cubicBezTo>
                    <a:pt x="1472" y="827"/>
                    <a:pt x="1472" y="827"/>
                    <a:pt x="1472" y="827"/>
                  </a:cubicBezTo>
                  <a:cubicBezTo>
                    <a:pt x="1498" y="840"/>
                    <a:pt x="1529" y="848"/>
                    <a:pt x="1562" y="848"/>
                  </a:cubicBezTo>
                  <a:cubicBezTo>
                    <a:pt x="1601" y="848"/>
                    <a:pt x="1630" y="840"/>
                    <a:pt x="1649" y="821"/>
                  </a:cubicBezTo>
                  <a:cubicBezTo>
                    <a:pt x="1666" y="804"/>
                    <a:pt x="1674" y="777"/>
                    <a:pt x="1674" y="741"/>
                  </a:cubicBezTo>
                  <a:cubicBezTo>
                    <a:pt x="1674" y="585"/>
                    <a:pt x="1674" y="585"/>
                    <a:pt x="1674" y="585"/>
                  </a:cubicBezTo>
                  <a:cubicBezTo>
                    <a:pt x="1617" y="585"/>
                    <a:pt x="1617" y="585"/>
                    <a:pt x="1617" y="585"/>
                  </a:cubicBezTo>
                  <a:cubicBezTo>
                    <a:pt x="1617" y="611"/>
                    <a:pt x="1617" y="611"/>
                    <a:pt x="1617" y="611"/>
                  </a:cubicBezTo>
                  <a:cubicBezTo>
                    <a:pt x="1602" y="594"/>
                    <a:pt x="1583" y="581"/>
                    <a:pt x="1552" y="581"/>
                  </a:cubicBezTo>
                  <a:cubicBezTo>
                    <a:pt x="1505" y="581"/>
                    <a:pt x="1462" y="615"/>
                    <a:pt x="1462" y="675"/>
                  </a:cubicBezTo>
                  <a:cubicBezTo>
                    <a:pt x="1462" y="676"/>
                    <a:pt x="1462" y="676"/>
                    <a:pt x="1462" y="676"/>
                  </a:cubicBezTo>
                  <a:cubicBezTo>
                    <a:pt x="1462" y="736"/>
                    <a:pt x="1505" y="770"/>
                    <a:pt x="1552" y="770"/>
                  </a:cubicBezTo>
                  <a:cubicBezTo>
                    <a:pt x="1582" y="770"/>
                    <a:pt x="1601" y="758"/>
                    <a:pt x="1618" y="737"/>
                  </a:cubicBezTo>
                  <a:cubicBezTo>
                    <a:pt x="1618" y="747"/>
                    <a:pt x="1618" y="747"/>
                    <a:pt x="1618" y="747"/>
                  </a:cubicBezTo>
                  <a:cubicBezTo>
                    <a:pt x="1618" y="783"/>
                    <a:pt x="1599" y="802"/>
                    <a:pt x="1560" y="802"/>
                  </a:cubicBezTo>
                  <a:close/>
                  <a:moveTo>
                    <a:pt x="1568" y="723"/>
                  </a:moveTo>
                  <a:cubicBezTo>
                    <a:pt x="1541" y="723"/>
                    <a:pt x="1519" y="704"/>
                    <a:pt x="1519" y="676"/>
                  </a:cubicBezTo>
                  <a:cubicBezTo>
                    <a:pt x="1519" y="675"/>
                    <a:pt x="1519" y="675"/>
                    <a:pt x="1519" y="675"/>
                  </a:cubicBezTo>
                  <a:cubicBezTo>
                    <a:pt x="1519" y="648"/>
                    <a:pt x="1541" y="629"/>
                    <a:pt x="1568" y="629"/>
                  </a:cubicBezTo>
                  <a:cubicBezTo>
                    <a:pt x="1596" y="629"/>
                    <a:pt x="1618" y="648"/>
                    <a:pt x="1618" y="675"/>
                  </a:cubicBezTo>
                  <a:cubicBezTo>
                    <a:pt x="1618" y="676"/>
                    <a:pt x="1618" y="676"/>
                    <a:pt x="1618" y="676"/>
                  </a:cubicBezTo>
                  <a:cubicBezTo>
                    <a:pt x="1618" y="704"/>
                    <a:pt x="1596" y="723"/>
                    <a:pt x="1568" y="723"/>
                  </a:cubicBezTo>
                  <a:close/>
                  <a:moveTo>
                    <a:pt x="1790" y="722"/>
                  </a:moveTo>
                  <a:cubicBezTo>
                    <a:pt x="1744" y="585"/>
                    <a:pt x="1744" y="585"/>
                    <a:pt x="1744" y="585"/>
                  </a:cubicBezTo>
                  <a:cubicBezTo>
                    <a:pt x="1684" y="585"/>
                    <a:pt x="1684" y="585"/>
                    <a:pt x="1684" y="585"/>
                  </a:cubicBezTo>
                  <a:cubicBezTo>
                    <a:pt x="1763" y="788"/>
                    <a:pt x="1763" y="788"/>
                    <a:pt x="1763" y="788"/>
                  </a:cubicBezTo>
                  <a:cubicBezTo>
                    <a:pt x="1758" y="798"/>
                    <a:pt x="1753" y="801"/>
                    <a:pt x="1743" y="801"/>
                  </a:cubicBezTo>
                  <a:cubicBezTo>
                    <a:pt x="1735" y="801"/>
                    <a:pt x="1726" y="797"/>
                    <a:pt x="1718" y="793"/>
                  </a:cubicBezTo>
                  <a:cubicBezTo>
                    <a:pt x="1699" y="834"/>
                    <a:pt x="1699" y="834"/>
                    <a:pt x="1699" y="834"/>
                  </a:cubicBezTo>
                  <a:cubicBezTo>
                    <a:pt x="1714" y="843"/>
                    <a:pt x="1729" y="848"/>
                    <a:pt x="1750" y="848"/>
                  </a:cubicBezTo>
                  <a:cubicBezTo>
                    <a:pt x="1784" y="848"/>
                    <a:pt x="1801" y="833"/>
                    <a:pt x="1816" y="792"/>
                  </a:cubicBezTo>
                  <a:cubicBezTo>
                    <a:pt x="1894" y="585"/>
                    <a:pt x="1894" y="585"/>
                    <a:pt x="1894" y="585"/>
                  </a:cubicBezTo>
                  <a:cubicBezTo>
                    <a:pt x="1834" y="585"/>
                    <a:pt x="1834" y="585"/>
                    <a:pt x="1834" y="585"/>
                  </a:cubicBezTo>
                  <a:lnTo>
                    <a:pt x="1790" y="722"/>
                  </a:lnTo>
                  <a:close/>
                  <a:moveTo>
                    <a:pt x="1101" y="965"/>
                  </a:moveTo>
                  <a:cubicBezTo>
                    <a:pt x="1054" y="965"/>
                    <a:pt x="1054" y="965"/>
                    <a:pt x="1054" y="965"/>
                  </a:cubicBezTo>
                  <a:cubicBezTo>
                    <a:pt x="1054" y="957"/>
                    <a:pt x="1054" y="957"/>
                    <a:pt x="1054" y="957"/>
                  </a:cubicBezTo>
                  <a:cubicBezTo>
                    <a:pt x="1054" y="942"/>
                    <a:pt x="1062" y="935"/>
                    <a:pt x="1075" y="935"/>
                  </a:cubicBezTo>
                  <a:cubicBezTo>
                    <a:pt x="1085" y="935"/>
                    <a:pt x="1093" y="937"/>
                    <a:pt x="1101" y="940"/>
                  </a:cubicBezTo>
                  <a:cubicBezTo>
                    <a:pt x="1101" y="893"/>
                    <a:pt x="1101" y="893"/>
                    <a:pt x="1101" y="893"/>
                  </a:cubicBezTo>
                  <a:cubicBezTo>
                    <a:pt x="1091" y="889"/>
                    <a:pt x="1078" y="887"/>
                    <a:pt x="1060" y="887"/>
                  </a:cubicBezTo>
                  <a:cubicBezTo>
                    <a:pt x="1040" y="887"/>
                    <a:pt x="1025" y="892"/>
                    <a:pt x="1014" y="903"/>
                  </a:cubicBezTo>
                  <a:cubicBezTo>
                    <a:pt x="1004" y="914"/>
                    <a:pt x="998" y="930"/>
                    <a:pt x="998" y="952"/>
                  </a:cubicBezTo>
                  <a:cubicBezTo>
                    <a:pt x="998" y="965"/>
                    <a:pt x="998" y="965"/>
                    <a:pt x="998" y="965"/>
                  </a:cubicBezTo>
                  <a:cubicBezTo>
                    <a:pt x="974" y="965"/>
                    <a:pt x="974" y="965"/>
                    <a:pt x="974" y="965"/>
                  </a:cubicBezTo>
                  <a:cubicBezTo>
                    <a:pt x="974" y="1012"/>
                    <a:pt x="974" y="1012"/>
                    <a:pt x="974" y="1012"/>
                  </a:cubicBezTo>
                  <a:cubicBezTo>
                    <a:pt x="998" y="1012"/>
                    <a:pt x="998" y="1012"/>
                    <a:pt x="998" y="1012"/>
                  </a:cubicBezTo>
                  <a:cubicBezTo>
                    <a:pt x="998" y="1165"/>
                    <a:pt x="998" y="1165"/>
                    <a:pt x="998" y="1165"/>
                  </a:cubicBezTo>
                  <a:cubicBezTo>
                    <a:pt x="1055" y="1165"/>
                    <a:pt x="1055" y="1165"/>
                    <a:pt x="1055" y="1165"/>
                  </a:cubicBezTo>
                  <a:cubicBezTo>
                    <a:pt x="1055" y="1012"/>
                    <a:pt x="1055" y="1012"/>
                    <a:pt x="1055" y="1012"/>
                  </a:cubicBezTo>
                  <a:cubicBezTo>
                    <a:pt x="1101" y="1012"/>
                    <a:pt x="1101" y="1012"/>
                    <a:pt x="1101" y="1012"/>
                  </a:cubicBezTo>
                  <a:lnTo>
                    <a:pt x="1101" y="965"/>
                  </a:lnTo>
                  <a:close/>
                  <a:moveTo>
                    <a:pt x="1209" y="959"/>
                  </a:moveTo>
                  <a:cubicBezTo>
                    <a:pt x="1147" y="959"/>
                    <a:pt x="1100" y="1006"/>
                    <a:pt x="1100" y="1064"/>
                  </a:cubicBezTo>
                  <a:cubicBezTo>
                    <a:pt x="1100" y="1065"/>
                    <a:pt x="1100" y="1065"/>
                    <a:pt x="1100" y="1065"/>
                  </a:cubicBezTo>
                  <a:cubicBezTo>
                    <a:pt x="1100" y="1123"/>
                    <a:pt x="1146" y="1169"/>
                    <a:pt x="1209" y="1169"/>
                  </a:cubicBezTo>
                  <a:cubicBezTo>
                    <a:pt x="1272" y="1169"/>
                    <a:pt x="1318" y="1122"/>
                    <a:pt x="1318" y="1064"/>
                  </a:cubicBezTo>
                  <a:cubicBezTo>
                    <a:pt x="1318" y="1063"/>
                    <a:pt x="1318" y="1063"/>
                    <a:pt x="1318" y="1063"/>
                  </a:cubicBezTo>
                  <a:cubicBezTo>
                    <a:pt x="1318" y="1005"/>
                    <a:pt x="1272" y="959"/>
                    <a:pt x="1209" y="959"/>
                  </a:cubicBezTo>
                  <a:close/>
                  <a:moveTo>
                    <a:pt x="1262" y="1065"/>
                  </a:moveTo>
                  <a:cubicBezTo>
                    <a:pt x="1262" y="1095"/>
                    <a:pt x="1242" y="1120"/>
                    <a:pt x="1209" y="1120"/>
                  </a:cubicBezTo>
                  <a:cubicBezTo>
                    <a:pt x="1178" y="1120"/>
                    <a:pt x="1156" y="1094"/>
                    <a:pt x="1156" y="1064"/>
                  </a:cubicBezTo>
                  <a:cubicBezTo>
                    <a:pt x="1156" y="1063"/>
                    <a:pt x="1156" y="1063"/>
                    <a:pt x="1156" y="1063"/>
                  </a:cubicBezTo>
                  <a:cubicBezTo>
                    <a:pt x="1156" y="1034"/>
                    <a:pt x="1176" y="1008"/>
                    <a:pt x="1209" y="1008"/>
                  </a:cubicBezTo>
                  <a:cubicBezTo>
                    <a:pt x="1240" y="1008"/>
                    <a:pt x="1262" y="1034"/>
                    <a:pt x="1262" y="1064"/>
                  </a:cubicBezTo>
                  <a:lnTo>
                    <a:pt x="1262" y="1065"/>
                  </a:lnTo>
                  <a:close/>
                  <a:moveTo>
                    <a:pt x="1389" y="1004"/>
                  </a:moveTo>
                  <a:cubicBezTo>
                    <a:pt x="1389" y="963"/>
                    <a:pt x="1389" y="963"/>
                    <a:pt x="1389" y="963"/>
                  </a:cubicBezTo>
                  <a:cubicBezTo>
                    <a:pt x="1332" y="963"/>
                    <a:pt x="1332" y="963"/>
                    <a:pt x="1332" y="963"/>
                  </a:cubicBezTo>
                  <a:cubicBezTo>
                    <a:pt x="1332" y="1165"/>
                    <a:pt x="1332" y="1165"/>
                    <a:pt x="1332" y="1165"/>
                  </a:cubicBezTo>
                  <a:cubicBezTo>
                    <a:pt x="1389" y="1165"/>
                    <a:pt x="1389" y="1165"/>
                    <a:pt x="1389" y="1165"/>
                  </a:cubicBezTo>
                  <a:cubicBezTo>
                    <a:pt x="1389" y="1090"/>
                    <a:pt x="1389" y="1090"/>
                    <a:pt x="1389" y="1090"/>
                  </a:cubicBezTo>
                  <a:cubicBezTo>
                    <a:pt x="1389" y="1042"/>
                    <a:pt x="1412" y="1019"/>
                    <a:pt x="1450" y="1019"/>
                  </a:cubicBezTo>
                  <a:cubicBezTo>
                    <a:pt x="1453" y="1019"/>
                    <a:pt x="1453" y="1019"/>
                    <a:pt x="1453" y="1019"/>
                  </a:cubicBezTo>
                  <a:cubicBezTo>
                    <a:pt x="1453" y="959"/>
                    <a:pt x="1453" y="959"/>
                    <a:pt x="1453" y="959"/>
                  </a:cubicBezTo>
                  <a:cubicBezTo>
                    <a:pt x="1419" y="958"/>
                    <a:pt x="1400" y="976"/>
                    <a:pt x="1389" y="1004"/>
                  </a:cubicBezTo>
                  <a:close/>
                  <a:moveTo>
                    <a:pt x="1622" y="961"/>
                  </a:moveTo>
                  <a:cubicBezTo>
                    <a:pt x="1588" y="961"/>
                    <a:pt x="1566" y="967"/>
                    <a:pt x="1544" y="977"/>
                  </a:cubicBezTo>
                  <a:cubicBezTo>
                    <a:pt x="1558" y="1020"/>
                    <a:pt x="1558" y="1020"/>
                    <a:pt x="1558" y="1020"/>
                  </a:cubicBezTo>
                  <a:cubicBezTo>
                    <a:pt x="1576" y="1014"/>
                    <a:pt x="1592" y="1010"/>
                    <a:pt x="1614" y="1010"/>
                  </a:cubicBezTo>
                  <a:cubicBezTo>
                    <a:pt x="1642" y="1010"/>
                    <a:pt x="1657" y="1023"/>
                    <a:pt x="1657" y="1046"/>
                  </a:cubicBezTo>
                  <a:cubicBezTo>
                    <a:pt x="1657" y="1050"/>
                    <a:pt x="1657" y="1050"/>
                    <a:pt x="1657" y="1050"/>
                  </a:cubicBezTo>
                  <a:cubicBezTo>
                    <a:pt x="1643" y="1045"/>
                    <a:pt x="1628" y="1042"/>
                    <a:pt x="1608" y="1042"/>
                  </a:cubicBezTo>
                  <a:cubicBezTo>
                    <a:pt x="1560" y="1042"/>
                    <a:pt x="1526" y="1062"/>
                    <a:pt x="1526" y="1106"/>
                  </a:cubicBezTo>
                  <a:cubicBezTo>
                    <a:pt x="1526" y="1107"/>
                    <a:pt x="1526" y="1107"/>
                    <a:pt x="1526" y="1107"/>
                  </a:cubicBezTo>
                  <a:cubicBezTo>
                    <a:pt x="1526" y="1147"/>
                    <a:pt x="1558" y="1168"/>
                    <a:pt x="1596" y="1168"/>
                  </a:cubicBezTo>
                  <a:cubicBezTo>
                    <a:pt x="1624" y="1168"/>
                    <a:pt x="1643" y="1158"/>
                    <a:pt x="1657" y="1143"/>
                  </a:cubicBezTo>
                  <a:cubicBezTo>
                    <a:pt x="1657" y="1165"/>
                    <a:pt x="1657" y="1165"/>
                    <a:pt x="1657" y="1165"/>
                  </a:cubicBezTo>
                  <a:cubicBezTo>
                    <a:pt x="1712" y="1165"/>
                    <a:pt x="1712" y="1165"/>
                    <a:pt x="1712" y="1165"/>
                  </a:cubicBezTo>
                  <a:cubicBezTo>
                    <a:pt x="1712" y="1048"/>
                    <a:pt x="1712" y="1048"/>
                    <a:pt x="1712" y="1048"/>
                  </a:cubicBezTo>
                  <a:cubicBezTo>
                    <a:pt x="1712" y="1020"/>
                    <a:pt x="1705" y="998"/>
                    <a:pt x="1690" y="983"/>
                  </a:cubicBezTo>
                  <a:cubicBezTo>
                    <a:pt x="1676" y="969"/>
                    <a:pt x="1653" y="961"/>
                    <a:pt x="1622" y="961"/>
                  </a:cubicBezTo>
                  <a:close/>
                  <a:moveTo>
                    <a:pt x="1658" y="1094"/>
                  </a:moveTo>
                  <a:cubicBezTo>
                    <a:pt x="1658" y="1114"/>
                    <a:pt x="1640" y="1129"/>
                    <a:pt x="1613" y="1129"/>
                  </a:cubicBezTo>
                  <a:cubicBezTo>
                    <a:pt x="1595" y="1129"/>
                    <a:pt x="1582" y="1120"/>
                    <a:pt x="1582" y="1104"/>
                  </a:cubicBezTo>
                  <a:cubicBezTo>
                    <a:pt x="1582" y="1104"/>
                    <a:pt x="1582" y="1104"/>
                    <a:pt x="1582" y="1104"/>
                  </a:cubicBezTo>
                  <a:cubicBezTo>
                    <a:pt x="1582" y="1086"/>
                    <a:pt x="1597" y="1076"/>
                    <a:pt x="1621" y="1076"/>
                  </a:cubicBezTo>
                  <a:cubicBezTo>
                    <a:pt x="1635" y="1076"/>
                    <a:pt x="1648" y="1079"/>
                    <a:pt x="1658" y="1083"/>
                  </a:cubicBezTo>
                  <a:lnTo>
                    <a:pt x="1658" y="1094"/>
                  </a:lnTo>
                  <a:close/>
                  <a:moveTo>
                    <a:pt x="1736" y="1165"/>
                  </a:moveTo>
                  <a:cubicBezTo>
                    <a:pt x="1793" y="1165"/>
                    <a:pt x="1793" y="1165"/>
                    <a:pt x="1793" y="1165"/>
                  </a:cubicBezTo>
                  <a:cubicBezTo>
                    <a:pt x="1793" y="890"/>
                    <a:pt x="1793" y="890"/>
                    <a:pt x="1793" y="890"/>
                  </a:cubicBezTo>
                  <a:cubicBezTo>
                    <a:pt x="1736" y="890"/>
                    <a:pt x="1736" y="890"/>
                    <a:pt x="1736" y="890"/>
                  </a:cubicBezTo>
                  <a:lnTo>
                    <a:pt x="1736" y="1165"/>
                  </a:lnTo>
                  <a:close/>
                  <a:moveTo>
                    <a:pt x="1817" y="1165"/>
                  </a:moveTo>
                  <a:cubicBezTo>
                    <a:pt x="1874" y="1165"/>
                    <a:pt x="1874" y="1165"/>
                    <a:pt x="1874" y="1165"/>
                  </a:cubicBezTo>
                  <a:cubicBezTo>
                    <a:pt x="1874" y="890"/>
                    <a:pt x="1874" y="890"/>
                    <a:pt x="1874" y="890"/>
                  </a:cubicBezTo>
                  <a:cubicBezTo>
                    <a:pt x="1817" y="890"/>
                    <a:pt x="1817" y="890"/>
                    <a:pt x="1817" y="890"/>
                  </a:cubicBezTo>
                  <a:lnTo>
                    <a:pt x="1817" y="1165"/>
                  </a:lnTo>
                  <a:close/>
                  <a:moveTo>
                    <a:pt x="2086" y="0"/>
                  </a:moveTo>
                  <a:cubicBezTo>
                    <a:pt x="2086" y="1832"/>
                    <a:pt x="2086" y="1832"/>
                    <a:pt x="2086" y="1832"/>
                  </a:cubicBezTo>
                  <a:cubicBezTo>
                    <a:pt x="2697" y="1832"/>
                    <a:pt x="2697" y="1832"/>
                    <a:pt x="2697" y="1832"/>
                  </a:cubicBezTo>
                  <a:cubicBezTo>
                    <a:pt x="2697" y="0"/>
                    <a:pt x="2697" y="0"/>
                    <a:pt x="2697" y="0"/>
                  </a:cubicBezTo>
                  <a:lnTo>
                    <a:pt x="2086" y="0"/>
                  </a:lnTo>
                  <a:close/>
                </a:path>
              </a:pathLst>
            </a:custGeom>
            <a:gradFill flip="none" rotWithShape="1">
              <a:gsLst>
                <a:gs pos="37000">
                  <a:srgbClr val="F2A11F"/>
                </a:gs>
                <a:gs pos="56000">
                  <a:srgbClr val="EC5124"/>
                </a:gs>
                <a:gs pos="83000">
                  <a:srgbClr val="D32A27"/>
                </a:gs>
                <a:gs pos="100000">
                  <a:srgbClr val="7A425E"/>
                </a:gs>
              </a:gsLst>
              <a:lin ang="189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F28F2614-0FCC-4D8C-BC98-D03E162B4F33}"/>
                </a:ext>
              </a:extLst>
            </p:cNvPr>
            <p:cNvGrpSpPr/>
            <p:nvPr userDrawn="1"/>
          </p:nvGrpSpPr>
          <p:grpSpPr>
            <a:xfrm>
              <a:off x="11291887" y="1987551"/>
              <a:ext cx="590550" cy="2868613"/>
              <a:chOff x="11291887" y="1987551"/>
              <a:chExt cx="590550" cy="2868613"/>
            </a:xfrm>
          </p:grpSpPr>
          <p:sp>
            <p:nvSpPr>
              <p:cNvPr id="13" name="Freeform 6">
                <a:extLst>
                  <a:ext uri="{FF2B5EF4-FFF2-40B4-BE49-F238E27FC236}">
                    <a16:creationId xmlns:a16="http://schemas.microsoft.com/office/drawing/2014/main" id="{4BE4413F-C77A-40BA-9643-97A55AFCF5A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418887" y="3471864"/>
                <a:ext cx="455612" cy="452438"/>
              </a:xfrm>
              <a:custGeom>
                <a:avLst/>
                <a:gdLst>
                  <a:gd name="T0" fmla="*/ 0 w 239"/>
                  <a:gd name="T1" fmla="*/ 96 h 237"/>
                  <a:gd name="T2" fmla="*/ 38 w 239"/>
                  <a:gd name="T3" fmla="*/ 173 h 237"/>
                  <a:gd name="T4" fmla="*/ 38 w 239"/>
                  <a:gd name="T5" fmla="*/ 173 h 237"/>
                  <a:gd name="T6" fmla="*/ 38 w 239"/>
                  <a:gd name="T7" fmla="*/ 173 h 237"/>
                  <a:gd name="T8" fmla="*/ 4 w 239"/>
                  <a:gd name="T9" fmla="*/ 173 h 237"/>
                  <a:gd name="T10" fmla="*/ 4 w 239"/>
                  <a:gd name="T11" fmla="*/ 237 h 237"/>
                  <a:gd name="T12" fmla="*/ 239 w 239"/>
                  <a:gd name="T13" fmla="*/ 237 h 237"/>
                  <a:gd name="T14" fmla="*/ 239 w 239"/>
                  <a:gd name="T15" fmla="*/ 173 h 237"/>
                  <a:gd name="T16" fmla="*/ 105 w 239"/>
                  <a:gd name="T17" fmla="*/ 173 h 237"/>
                  <a:gd name="T18" fmla="*/ 56 w 239"/>
                  <a:gd name="T19" fmla="*/ 119 h 237"/>
                  <a:gd name="T20" fmla="*/ 105 w 239"/>
                  <a:gd name="T21" fmla="*/ 65 h 237"/>
                  <a:gd name="T22" fmla="*/ 239 w 239"/>
                  <a:gd name="T23" fmla="*/ 65 h 237"/>
                  <a:gd name="T24" fmla="*/ 239 w 239"/>
                  <a:gd name="T25" fmla="*/ 0 h 237"/>
                  <a:gd name="T26" fmla="*/ 93 w 239"/>
                  <a:gd name="T27" fmla="*/ 0 h 237"/>
                  <a:gd name="T28" fmla="*/ 0 w 239"/>
                  <a:gd name="T29" fmla="*/ 96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9" h="237">
                    <a:moveTo>
                      <a:pt x="0" y="96"/>
                    </a:moveTo>
                    <a:cubicBezTo>
                      <a:pt x="0" y="123"/>
                      <a:pt x="13" y="154"/>
                      <a:pt x="38" y="173"/>
                    </a:cubicBezTo>
                    <a:cubicBezTo>
                      <a:pt x="38" y="173"/>
                      <a:pt x="38" y="173"/>
                      <a:pt x="38" y="173"/>
                    </a:cubicBezTo>
                    <a:cubicBezTo>
                      <a:pt x="38" y="173"/>
                      <a:pt x="38" y="173"/>
                      <a:pt x="38" y="173"/>
                    </a:cubicBezTo>
                    <a:cubicBezTo>
                      <a:pt x="4" y="173"/>
                      <a:pt x="4" y="173"/>
                      <a:pt x="4" y="173"/>
                    </a:cubicBezTo>
                    <a:cubicBezTo>
                      <a:pt x="4" y="237"/>
                      <a:pt x="4" y="237"/>
                      <a:pt x="4" y="237"/>
                    </a:cubicBezTo>
                    <a:cubicBezTo>
                      <a:pt x="239" y="237"/>
                      <a:pt x="239" y="237"/>
                      <a:pt x="239" y="237"/>
                    </a:cubicBezTo>
                    <a:cubicBezTo>
                      <a:pt x="239" y="173"/>
                      <a:pt x="239" y="173"/>
                      <a:pt x="239" y="173"/>
                    </a:cubicBezTo>
                    <a:cubicBezTo>
                      <a:pt x="105" y="173"/>
                      <a:pt x="105" y="173"/>
                      <a:pt x="105" y="173"/>
                    </a:cubicBezTo>
                    <a:cubicBezTo>
                      <a:pt x="81" y="173"/>
                      <a:pt x="56" y="154"/>
                      <a:pt x="56" y="119"/>
                    </a:cubicBezTo>
                    <a:cubicBezTo>
                      <a:pt x="56" y="93"/>
                      <a:pt x="74" y="65"/>
                      <a:pt x="105" y="65"/>
                    </a:cubicBezTo>
                    <a:cubicBezTo>
                      <a:pt x="239" y="65"/>
                      <a:pt x="239" y="65"/>
                      <a:pt x="239" y="65"/>
                    </a:cubicBezTo>
                    <a:cubicBezTo>
                      <a:pt x="239" y="0"/>
                      <a:pt x="239" y="0"/>
                      <a:pt x="239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39" y="0"/>
                      <a:pt x="0" y="39"/>
                      <a:pt x="0" y="9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7">
                <a:extLst>
                  <a:ext uri="{FF2B5EF4-FFF2-40B4-BE49-F238E27FC236}">
                    <a16:creationId xmlns:a16="http://schemas.microsoft.com/office/drawing/2014/main" id="{3CA96921-0134-4138-B35F-24FF9492802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425237" y="2452689"/>
                <a:ext cx="449262" cy="506413"/>
              </a:xfrm>
              <a:custGeom>
                <a:avLst/>
                <a:gdLst>
                  <a:gd name="T0" fmla="*/ 0 w 283"/>
                  <a:gd name="T1" fmla="*/ 89 h 319"/>
                  <a:gd name="T2" fmla="*/ 193 w 283"/>
                  <a:gd name="T3" fmla="*/ 159 h 319"/>
                  <a:gd name="T4" fmla="*/ 0 w 283"/>
                  <a:gd name="T5" fmla="*/ 229 h 319"/>
                  <a:gd name="T6" fmla="*/ 0 w 283"/>
                  <a:gd name="T7" fmla="*/ 319 h 319"/>
                  <a:gd name="T8" fmla="*/ 283 w 283"/>
                  <a:gd name="T9" fmla="*/ 202 h 319"/>
                  <a:gd name="T10" fmla="*/ 283 w 283"/>
                  <a:gd name="T11" fmla="*/ 117 h 319"/>
                  <a:gd name="T12" fmla="*/ 0 w 283"/>
                  <a:gd name="T13" fmla="*/ 0 h 319"/>
                  <a:gd name="T14" fmla="*/ 0 w 283"/>
                  <a:gd name="T15" fmla="*/ 89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3" h="319">
                    <a:moveTo>
                      <a:pt x="0" y="89"/>
                    </a:moveTo>
                    <a:lnTo>
                      <a:pt x="193" y="159"/>
                    </a:lnTo>
                    <a:lnTo>
                      <a:pt x="0" y="229"/>
                    </a:lnTo>
                    <a:lnTo>
                      <a:pt x="0" y="319"/>
                    </a:lnTo>
                    <a:lnTo>
                      <a:pt x="283" y="202"/>
                    </a:lnTo>
                    <a:lnTo>
                      <a:pt x="283" y="117"/>
                    </a:lnTo>
                    <a:lnTo>
                      <a:pt x="0" y="0"/>
                    </a:lnTo>
                    <a:lnTo>
                      <a:pt x="0" y="8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8">
                <a:extLst>
                  <a:ext uri="{FF2B5EF4-FFF2-40B4-BE49-F238E27FC236}">
                    <a16:creationId xmlns:a16="http://schemas.microsoft.com/office/drawing/2014/main" id="{294835C9-5930-4B1D-B981-5AC310AA602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3968751"/>
                <a:ext cx="463550" cy="471488"/>
              </a:xfrm>
              <a:custGeom>
                <a:avLst/>
                <a:gdLst>
                  <a:gd name="T0" fmla="*/ 167 w 243"/>
                  <a:gd name="T1" fmla="*/ 46 h 246"/>
                  <a:gd name="T2" fmla="*/ 192 w 243"/>
                  <a:gd name="T3" fmla="*/ 113 h 246"/>
                  <a:gd name="T4" fmla="*/ 173 w 243"/>
                  <a:gd name="T5" fmla="*/ 165 h 246"/>
                  <a:gd name="T6" fmla="*/ 104 w 243"/>
                  <a:gd name="T7" fmla="*/ 0 h 246"/>
                  <a:gd name="T8" fmla="*/ 39 w 243"/>
                  <a:gd name="T9" fmla="*/ 28 h 246"/>
                  <a:gd name="T10" fmla="*/ 0 w 243"/>
                  <a:gd name="T11" fmla="*/ 121 h 246"/>
                  <a:gd name="T12" fmla="*/ 122 w 243"/>
                  <a:gd name="T13" fmla="*/ 246 h 246"/>
                  <a:gd name="T14" fmla="*/ 243 w 243"/>
                  <a:gd name="T15" fmla="*/ 114 h 246"/>
                  <a:gd name="T16" fmla="*/ 198 w 243"/>
                  <a:gd name="T17" fmla="*/ 5 h 246"/>
                  <a:gd name="T18" fmla="*/ 167 w 243"/>
                  <a:gd name="T19" fmla="*/ 46 h 246"/>
                  <a:gd name="T20" fmla="*/ 75 w 243"/>
                  <a:gd name="T21" fmla="*/ 170 h 246"/>
                  <a:gd name="T22" fmla="*/ 51 w 243"/>
                  <a:gd name="T23" fmla="*/ 120 h 246"/>
                  <a:gd name="T24" fmla="*/ 84 w 243"/>
                  <a:gd name="T25" fmla="*/ 70 h 246"/>
                  <a:gd name="T26" fmla="*/ 131 w 243"/>
                  <a:gd name="T27" fmla="*/ 183 h 246"/>
                  <a:gd name="T28" fmla="*/ 75 w 243"/>
                  <a:gd name="T29" fmla="*/ 17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3" h="246">
                    <a:moveTo>
                      <a:pt x="167" y="46"/>
                    </a:moveTo>
                    <a:cubicBezTo>
                      <a:pt x="187" y="73"/>
                      <a:pt x="192" y="88"/>
                      <a:pt x="192" y="113"/>
                    </a:cubicBezTo>
                    <a:cubicBezTo>
                      <a:pt x="192" y="135"/>
                      <a:pt x="185" y="153"/>
                      <a:pt x="173" y="165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79" y="4"/>
                      <a:pt x="56" y="14"/>
                      <a:pt x="39" y="28"/>
                    </a:cubicBezTo>
                    <a:cubicBezTo>
                      <a:pt x="13" y="50"/>
                      <a:pt x="0" y="82"/>
                      <a:pt x="0" y="121"/>
                    </a:cubicBezTo>
                    <a:cubicBezTo>
                      <a:pt x="0" y="192"/>
                      <a:pt x="52" y="246"/>
                      <a:pt x="122" y="246"/>
                    </a:cubicBezTo>
                    <a:cubicBezTo>
                      <a:pt x="193" y="246"/>
                      <a:pt x="243" y="192"/>
                      <a:pt x="243" y="114"/>
                    </a:cubicBezTo>
                    <a:cubicBezTo>
                      <a:pt x="243" y="70"/>
                      <a:pt x="222" y="26"/>
                      <a:pt x="198" y="5"/>
                    </a:cubicBezTo>
                    <a:lnTo>
                      <a:pt x="167" y="46"/>
                    </a:lnTo>
                    <a:close/>
                    <a:moveTo>
                      <a:pt x="75" y="170"/>
                    </a:moveTo>
                    <a:cubicBezTo>
                      <a:pt x="60" y="159"/>
                      <a:pt x="51" y="141"/>
                      <a:pt x="51" y="120"/>
                    </a:cubicBezTo>
                    <a:cubicBezTo>
                      <a:pt x="51" y="97"/>
                      <a:pt x="65" y="79"/>
                      <a:pt x="84" y="70"/>
                    </a:cubicBezTo>
                    <a:cubicBezTo>
                      <a:pt x="131" y="183"/>
                      <a:pt x="131" y="183"/>
                      <a:pt x="131" y="183"/>
                    </a:cubicBezTo>
                    <a:cubicBezTo>
                      <a:pt x="107" y="186"/>
                      <a:pt x="88" y="180"/>
                      <a:pt x="75" y="1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9">
                <a:extLst>
                  <a:ext uri="{FF2B5EF4-FFF2-40B4-BE49-F238E27FC236}">
                    <a16:creationId xmlns:a16="http://schemas.microsoft.com/office/drawing/2014/main" id="{C78C8B28-A3DD-4458-8A59-EE68D1ACDDF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291887" y="4451351"/>
                <a:ext cx="582612" cy="404813"/>
              </a:xfrm>
              <a:custGeom>
                <a:avLst/>
                <a:gdLst>
                  <a:gd name="T0" fmla="*/ 296 w 367"/>
                  <a:gd name="T1" fmla="*/ 0 h 255"/>
                  <a:gd name="T2" fmla="*/ 296 w 367"/>
                  <a:gd name="T3" fmla="*/ 177 h 255"/>
                  <a:gd name="T4" fmla="*/ 0 w 367"/>
                  <a:gd name="T5" fmla="*/ 177 h 255"/>
                  <a:gd name="T6" fmla="*/ 0 w 367"/>
                  <a:gd name="T7" fmla="*/ 255 h 255"/>
                  <a:gd name="T8" fmla="*/ 367 w 367"/>
                  <a:gd name="T9" fmla="*/ 255 h 255"/>
                  <a:gd name="T10" fmla="*/ 367 w 367"/>
                  <a:gd name="T11" fmla="*/ 0 h 255"/>
                  <a:gd name="T12" fmla="*/ 296 w 367"/>
                  <a:gd name="T13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55">
                    <a:moveTo>
                      <a:pt x="296" y="0"/>
                    </a:moveTo>
                    <a:lnTo>
                      <a:pt x="296" y="177"/>
                    </a:lnTo>
                    <a:lnTo>
                      <a:pt x="0" y="177"/>
                    </a:lnTo>
                    <a:lnTo>
                      <a:pt x="0" y="255"/>
                    </a:lnTo>
                    <a:lnTo>
                      <a:pt x="367" y="255"/>
                    </a:lnTo>
                    <a:lnTo>
                      <a:pt x="367" y="0"/>
                    </a:lnTo>
                    <a:lnTo>
                      <a:pt x="29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10">
                <a:extLst>
                  <a:ext uri="{FF2B5EF4-FFF2-40B4-BE49-F238E27FC236}">
                    <a16:creationId xmlns:a16="http://schemas.microsoft.com/office/drawing/2014/main" id="{C8D26C51-B040-4FC2-B37F-5972C012FEE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1987551"/>
                <a:ext cx="463550" cy="484188"/>
              </a:xfrm>
              <a:custGeom>
                <a:avLst/>
                <a:gdLst>
                  <a:gd name="T0" fmla="*/ 243 w 243"/>
                  <a:gd name="T1" fmla="*/ 127 h 253"/>
                  <a:gd name="T2" fmla="*/ 122 w 243"/>
                  <a:gd name="T3" fmla="*/ 253 h 253"/>
                  <a:gd name="T4" fmla="*/ 0 w 243"/>
                  <a:gd name="T5" fmla="*/ 126 h 253"/>
                  <a:gd name="T6" fmla="*/ 122 w 243"/>
                  <a:gd name="T7" fmla="*/ 0 h 253"/>
                  <a:gd name="T8" fmla="*/ 243 w 243"/>
                  <a:gd name="T9" fmla="*/ 127 h 253"/>
                  <a:gd name="T10" fmla="*/ 55 w 243"/>
                  <a:gd name="T11" fmla="*/ 127 h 253"/>
                  <a:gd name="T12" fmla="*/ 122 w 243"/>
                  <a:gd name="T13" fmla="*/ 189 h 253"/>
                  <a:gd name="T14" fmla="*/ 188 w 243"/>
                  <a:gd name="T15" fmla="*/ 126 h 253"/>
                  <a:gd name="T16" fmla="*/ 122 w 243"/>
                  <a:gd name="T17" fmla="*/ 64 h 253"/>
                  <a:gd name="T18" fmla="*/ 55 w 243"/>
                  <a:gd name="T19" fmla="*/ 127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253">
                    <a:moveTo>
                      <a:pt x="243" y="127"/>
                    </a:moveTo>
                    <a:cubicBezTo>
                      <a:pt x="243" y="198"/>
                      <a:pt x="190" y="253"/>
                      <a:pt x="122" y="253"/>
                    </a:cubicBezTo>
                    <a:cubicBezTo>
                      <a:pt x="53" y="253"/>
                      <a:pt x="0" y="197"/>
                      <a:pt x="0" y="126"/>
                    </a:cubicBezTo>
                    <a:cubicBezTo>
                      <a:pt x="0" y="56"/>
                      <a:pt x="53" y="0"/>
                      <a:pt x="122" y="0"/>
                    </a:cubicBezTo>
                    <a:cubicBezTo>
                      <a:pt x="190" y="0"/>
                      <a:pt x="243" y="56"/>
                      <a:pt x="243" y="127"/>
                    </a:cubicBezTo>
                    <a:moveTo>
                      <a:pt x="55" y="127"/>
                    </a:moveTo>
                    <a:cubicBezTo>
                      <a:pt x="55" y="163"/>
                      <a:pt x="83" y="189"/>
                      <a:pt x="122" y="189"/>
                    </a:cubicBezTo>
                    <a:cubicBezTo>
                      <a:pt x="159" y="189"/>
                      <a:pt x="188" y="162"/>
                      <a:pt x="188" y="126"/>
                    </a:cubicBezTo>
                    <a:cubicBezTo>
                      <a:pt x="188" y="90"/>
                      <a:pt x="160" y="64"/>
                      <a:pt x="122" y="64"/>
                    </a:cubicBezTo>
                    <a:cubicBezTo>
                      <a:pt x="85" y="64"/>
                      <a:pt x="55" y="92"/>
                      <a:pt x="55" y="1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11">
                <a:extLst>
                  <a:ext uri="{FF2B5EF4-FFF2-40B4-BE49-F238E27FC236}">
                    <a16:creationId xmlns:a16="http://schemas.microsoft.com/office/drawing/2014/main" id="{37678D62-51AF-470A-BDE3-8ED3FCCDE0FF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2938464"/>
                <a:ext cx="463550" cy="484188"/>
              </a:xfrm>
              <a:custGeom>
                <a:avLst/>
                <a:gdLst>
                  <a:gd name="T0" fmla="*/ 243 w 243"/>
                  <a:gd name="T1" fmla="*/ 127 h 253"/>
                  <a:gd name="T2" fmla="*/ 122 w 243"/>
                  <a:gd name="T3" fmla="*/ 253 h 253"/>
                  <a:gd name="T4" fmla="*/ 0 w 243"/>
                  <a:gd name="T5" fmla="*/ 126 h 253"/>
                  <a:gd name="T6" fmla="*/ 122 w 243"/>
                  <a:gd name="T7" fmla="*/ 0 h 253"/>
                  <a:gd name="T8" fmla="*/ 243 w 243"/>
                  <a:gd name="T9" fmla="*/ 127 h 253"/>
                  <a:gd name="T10" fmla="*/ 55 w 243"/>
                  <a:gd name="T11" fmla="*/ 127 h 253"/>
                  <a:gd name="T12" fmla="*/ 122 w 243"/>
                  <a:gd name="T13" fmla="*/ 189 h 253"/>
                  <a:gd name="T14" fmla="*/ 188 w 243"/>
                  <a:gd name="T15" fmla="*/ 126 h 253"/>
                  <a:gd name="T16" fmla="*/ 122 w 243"/>
                  <a:gd name="T17" fmla="*/ 64 h 253"/>
                  <a:gd name="T18" fmla="*/ 55 w 243"/>
                  <a:gd name="T19" fmla="*/ 127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253">
                    <a:moveTo>
                      <a:pt x="243" y="127"/>
                    </a:moveTo>
                    <a:cubicBezTo>
                      <a:pt x="243" y="198"/>
                      <a:pt x="190" y="253"/>
                      <a:pt x="122" y="253"/>
                    </a:cubicBezTo>
                    <a:cubicBezTo>
                      <a:pt x="53" y="253"/>
                      <a:pt x="0" y="197"/>
                      <a:pt x="0" y="126"/>
                    </a:cubicBezTo>
                    <a:cubicBezTo>
                      <a:pt x="0" y="56"/>
                      <a:pt x="53" y="0"/>
                      <a:pt x="122" y="0"/>
                    </a:cubicBezTo>
                    <a:cubicBezTo>
                      <a:pt x="190" y="0"/>
                      <a:pt x="243" y="56"/>
                      <a:pt x="243" y="127"/>
                    </a:cubicBezTo>
                    <a:moveTo>
                      <a:pt x="55" y="127"/>
                    </a:moveTo>
                    <a:cubicBezTo>
                      <a:pt x="55" y="163"/>
                      <a:pt x="83" y="189"/>
                      <a:pt x="122" y="189"/>
                    </a:cubicBezTo>
                    <a:cubicBezTo>
                      <a:pt x="159" y="189"/>
                      <a:pt x="188" y="162"/>
                      <a:pt x="188" y="126"/>
                    </a:cubicBezTo>
                    <a:cubicBezTo>
                      <a:pt x="188" y="90"/>
                      <a:pt x="160" y="64"/>
                      <a:pt x="122" y="64"/>
                    </a:cubicBezTo>
                    <a:cubicBezTo>
                      <a:pt x="85" y="64"/>
                      <a:pt x="55" y="92"/>
                      <a:pt x="55" y="1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99771323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>
            <a:extLst>
              <a:ext uri="{FF2B5EF4-FFF2-40B4-BE49-F238E27FC236}">
                <a16:creationId xmlns:a16="http://schemas.microsoft.com/office/drawing/2014/main" id="{D7C56BA8-590A-4028-A3BD-EBB4F41E7443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9855467" y="2024677"/>
            <a:ext cx="3499241" cy="1167475"/>
            <a:chOff x="547688" y="952500"/>
            <a:chExt cx="12190413" cy="4067175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19186E01-E5DD-4CF8-B980-31578D78DA2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gradFill flip="none" rotWithShape="1">
              <a:gsLst>
                <a:gs pos="0">
                  <a:srgbClr val="F2A11F"/>
                </a:gs>
                <a:gs pos="37000">
                  <a:srgbClr val="EC5124"/>
                </a:gs>
                <a:gs pos="79000">
                  <a:srgbClr val="D32A27"/>
                </a:gs>
                <a:gs pos="100000">
                  <a:srgbClr val="7A425E"/>
                </a:gs>
              </a:gsLst>
              <a:lin ang="2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7">
              <a:extLst>
                <a:ext uri="{FF2B5EF4-FFF2-40B4-BE49-F238E27FC236}">
                  <a16:creationId xmlns:a16="http://schemas.microsoft.com/office/drawing/2014/main" id="{4297898A-7690-4887-A538-06925E3249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8">
              <a:extLst>
                <a:ext uri="{FF2B5EF4-FFF2-40B4-BE49-F238E27FC236}">
                  <a16:creationId xmlns:a16="http://schemas.microsoft.com/office/drawing/2014/main" id="{EBE1A931-8ED4-4023-B1E7-E7C0FCB53C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9">
              <a:extLst>
                <a:ext uri="{FF2B5EF4-FFF2-40B4-BE49-F238E27FC236}">
                  <a16:creationId xmlns:a16="http://schemas.microsoft.com/office/drawing/2014/main" id="{3DFA30DE-FC15-4449-9A0C-173C6898FE6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0">
              <a:extLst>
                <a:ext uri="{FF2B5EF4-FFF2-40B4-BE49-F238E27FC236}">
                  <a16:creationId xmlns:a16="http://schemas.microsoft.com/office/drawing/2014/main" id="{2C43BCA4-E25C-47F7-A5A5-C71BAFE37A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0">
              <a:extLst>
                <a:ext uri="{FF2B5EF4-FFF2-40B4-BE49-F238E27FC236}">
                  <a16:creationId xmlns:a16="http://schemas.microsoft.com/office/drawing/2014/main" id="{6476CD2B-51BA-4E82-9674-026AAE497F1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1">
              <a:extLst>
                <a:ext uri="{FF2B5EF4-FFF2-40B4-BE49-F238E27FC236}">
                  <a16:creationId xmlns:a16="http://schemas.microsoft.com/office/drawing/2014/main" id="{F65A61BF-2424-45EF-AEBD-67F3A1E98F2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39" y="1508929"/>
            <a:ext cx="9957816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548640" y="3956227"/>
            <a:ext cx="9957816" cy="462018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500" spc="0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</a:p>
        </p:txBody>
      </p:sp>
      <p:sp>
        <p:nvSpPr>
          <p:cNvPr id="5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5" name="TextBox 74"/>
          <p:cNvSpPr txBox="1"/>
          <p:nvPr userDrawn="1"/>
        </p:nvSpPr>
        <p:spPr>
          <a:xfrm>
            <a:off x="548640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618669218"/>
      </p:ext>
    </p:extLst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52">
            <a:extLst>
              <a:ext uri="{FF2B5EF4-FFF2-40B4-BE49-F238E27FC236}">
                <a16:creationId xmlns:a16="http://schemas.microsoft.com/office/drawing/2014/main" id="{80CD9248-0A2C-4050-B347-2980229F11A8}"/>
              </a:ext>
            </a:extLst>
          </p:cNvPr>
          <p:cNvGrpSpPr/>
          <p:nvPr userDrawn="1"/>
        </p:nvGrpSpPr>
        <p:grpSpPr>
          <a:xfrm rot="16200000">
            <a:off x="372592" y="2655660"/>
            <a:ext cx="6856214" cy="1544890"/>
            <a:chOff x="541049" y="2649538"/>
            <a:chExt cx="9285724" cy="2092325"/>
          </a:xfrm>
          <a:solidFill>
            <a:schemeClr val="bg1"/>
          </a:solidFill>
        </p:grpSpPr>
        <p:sp>
          <p:nvSpPr>
            <p:cNvPr id="54" name="Freeform 5">
              <a:extLst>
                <a:ext uri="{FF2B5EF4-FFF2-40B4-BE49-F238E27FC236}">
                  <a16:creationId xmlns:a16="http://schemas.microsoft.com/office/drawing/2014/main" id="{99FEE917-CD84-4C97-B4F9-73DFE2A473D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1049" y="2809876"/>
              <a:ext cx="963613" cy="1928813"/>
            </a:xfrm>
            <a:custGeom>
              <a:avLst/>
              <a:gdLst>
                <a:gd name="T0" fmla="*/ 57 w 301"/>
                <a:gd name="T1" fmla="*/ 458 h 600"/>
                <a:gd name="T2" fmla="*/ 57 w 301"/>
                <a:gd name="T3" fmla="*/ 235 h 600"/>
                <a:gd name="T4" fmla="*/ 0 w 301"/>
                <a:gd name="T5" fmla="*/ 235 h 600"/>
                <a:gd name="T6" fmla="*/ 0 w 301"/>
                <a:gd name="T7" fmla="*/ 121 h 600"/>
                <a:gd name="T8" fmla="*/ 57 w 301"/>
                <a:gd name="T9" fmla="*/ 121 h 600"/>
                <a:gd name="T10" fmla="*/ 57 w 301"/>
                <a:gd name="T11" fmla="*/ 0 h 600"/>
                <a:gd name="T12" fmla="*/ 190 w 301"/>
                <a:gd name="T13" fmla="*/ 0 h 600"/>
                <a:gd name="T14" fmla="*/ 190 w 301"/>
                <a:gd name="T15" fmla="*/ 121 h 600"/>
                <a:gd name="T16" fmla="*/ 301 w 301"/>
                <a:gd name="T17" fmla="*/ 121 h 600"/>
                <a:gd name="T18" fmla="*/ 301 w 301"/>
                <a:gd name="T19" fmla="*/ 235 h 600"/>
                <a:gd name="T20" fmla="*/ 190 w 301"/>
                <a:gd name="T21" fmla="*/ 235 h 600"/>
                <a:gd name="T22" fmla="*/ 190 w 301"/>
                <a:gd name="T23" fmla="*/ 436 h 600"/>
                <a:gd name="T24" fmla="*/ 233 w 301"/>
                <a:gd name="T25" fmla="*/ 482 h 600"/>
                <a:gd name="T26" fmla="*/ 299 w 301"/>
                <a:gd name="T27" fmla="*/ 465 h 600"/>
                <a:gd name="T28" fmla="*/ 299 w 301"/>
                <a:gd name="T29" fmla="*/ 573 h 600"/>
                <a:gd name="T30" fmla="*/ 194 w 301"/>
                <a:gd name="T31" fmla="*/ 600 h 600"/>
                <a:gd name="T32" fmla="*/ 57 w 301"/>
                <a:gd name="T33" fmla="*/ 45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600">
                  <a:moveTo>
                    <a:pt x="57" y="458"/>
                  </a:moveTo>
                  <a:cubicBezTo>
                    <a:pt x="57" y="235"/>
                    <a:pt x="57" y="235"/>
                    <a:pt x="5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436"/>
                    <a:pt x="190" y="436"/>
                    <a:pt x="190" y="436"/>
                  </a:cubicBezTo>
                  <a:cubicBezTo>
                    <a:pt x="190" y="467"/>
                    <a:pt x="203" y="482"/>
                    <a:pt x="233" y="482"/>
                  </a:cubicBezTo>
                  <a:cubicBezTo>
                    <a:pt x="258" y="482"/>
                    <a:pt x="280" y="476"/>
                    <a:pt x="299" y="465"/>
                  </a:cubicBezTo>
                  <a:cubicBezTo>
                    <a:pt x="299" y="573"/>
                    <a:pt x="299" y="573"/>
                    <a:pt x="299" y="573"/>
                  </a:cubicBezTo>
                  <a:cubicBezTo>
                    <a:pt x="271" y="590"/>
                    <a:pt x="239" y="600"/>
                    <a:pt x="194" y="600"/>
                  </a:cubicBezTo>
                  <a:cubicBezTo>
                    <a:pt x="112" y="600"/>
                    <a:pt x="57" y="568"/>
                    <a:pt x="57" y="4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6">
              <a:extLst>
                <a:ext uri="{FF2B5EF4-FFF2-40B4-BE49-F238E27FC236}">
                  <a16:creationId xmlns:a16="http://schemas.microsoft.com/office/drawing/2014/main" id="{78C9364A-BFFF-4F94-9D90-8A71731D635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08151" y="2649538"/>
              <a:ext cx="1382713" cy="2063750"/>
            </a:xfrm>
            <a:custGeom>
              <a:avLst/>
              <a:gdLst>
                <a:gd name="T0" fmla="*/ 0 w 432"/>
                <a:gd name="T1" fmla="*/ 0 h 642"/>
                <a:gd name="T2" fmla="*/ 134 w 432"/>
                <a:gd name="T3" fmla="*/ 0 h 642"/>
                <a:gd name="T4" fmla="*/ 134 w 432"/>
                <a:gd name="T5" fmla="*/ 237 h 642"/>
                <a:gd name="T6" fmla="*/ 272 w 432"/>
                <a:gd name="T7" fmla="*/ 162 h 642"/>
                <a:gd name="T8" fmla="*/ 432 w 432"/>
                <a:gd name="T9" fmla="*/ 337 h 642"/>
                <a:gd name="T10" fmla="*/ 432 w 432"/>
                <a:gd name="T11" fmla="*/ 642 h 642"/>
                <a:gd name="T12" fmla="*/ 298 w 432"/>
                <a:gd name="T13" fmla="*/ 642 h 642"/>
                <a:gd name="T14" fmla="*/ 298 w 432"/>
                <a:gd name="T15" fmla="*/ 379 h 642"/>
                <a:gd name="T16" fmla="*/ 218 w 432"/>
                <a:gd name="T17" fmla="*/ 283 h 642"/>
                <a:gd name="T18" fmla="*/ 134 w 432"/>
                <a:gd name="T19" fmla="*/ 379 h 642"/>
                <a:gd name="T20" fmla="*/ 134 w 432"/>
                <a:gd name="T21" fmla="*/ 642 h 642"/>
                <a:gd name="T22" fmla="*/ 0 w 432"/>
                <a:gd name="T23" fmla="*/ 642 h 642"/>
                <a:gd name="T24" fmla="*/ 0 w 432"/>
                <a:gd name="T2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642">
                  <a:moveTo>
                    <a:pt x="0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237"/>
                    <a:pt x="134" y="237"/>
                    <a:pt x="134" y="237"/>
                  </a:cubicBezTo>
                  <a:cubicBezTo>
                    <a:pt x="165" y="198"/>
                    <a:pt x="204" y="162"/>
                    <a:pt x="272" y="162"/>
                  </a:cubicBezTo>
                  <a:cubicBezTo>
                    <a:pt x="373" y="162"/>
                    <a:pt x="432" y="229"/>
                    <a:pt x="432" y="337"/>
                  </a:cubicBezTo>
                  <a:cubicBezTo>
                    <a:pt x="432" y="642"/>
                    <a:pt x="432" y="642"/>
                    <a:pt x="432" y="642"/>
                  </a:cubicBezTo>
                  <a:cubicBezTo>
                    <a:pt x="298" y="642"/>
                    <a:pt x="298" y="642"/>
                    <a:pt x="298" y="642"/>
                  </a:cubicBezTo>
                  <a:cubicBezTo>
                    <a:pt x="298" y="379"/>
                    <a:pt x="298" y="379"/>
                    <a:pt x="298" y="379"/>
                  </a:cubicBezTo>
                  <a:cubicBezTo>
                    <a:pt x="298" y="316"/>
                    <a:pt x="269" y="283"/>
                    <a:pt x="218" y="283"/>
                  </a:cubicBezTo>
                  <a:cubicBezTo>
                    <a:pt x="166" y="283"/>
                    <a:pt x="134" y="316"/>
                    <a:pt x="134" y="379"/>
                  </a:cubicBezTo>
                  <a:cubicBezTo>
                    <a:pt x="134" y="642"/>
                    <a:pt x="134" y="642"/>
                    <a:pt x="134" y="642"/>
                  </a:cubicBezTo>
                  <a:cubicBezTo>
                    <a:pt x="0" y="642"/>
                    <a:pt x="0" y="642"/>
                    <a:pt x="0" y="64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7">
              <a:extLst>
                <a:ext uri="{FF2B5EF4-FFF2-40B4-BE49-F238E27FC236}">
                  <a16:creationId xmlns:a16="http://schemas.microsoft.com/office/drawing/2014/main" id="{E572E624-9DE1-4F42-A7F5-36B7B8A2F63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61304" y="3179763"/>
              <a:ext cx="1390650" cy="1562100"/>
            </a:xfrm>
            <a:custGeom>
              <a:avLst/>
              <a:gdLst>
                <a:gd name="T0" fmla="*/ 0 w 434"/>
                <a:gd name="T1" fmla="*/ 342 h 486"/>
                <a:gd name="T2" fmla="*/ 0 w 434"/>
                <a:gd name="T3" fmla="*/ 340 h 486"/>
                <a:gd name="T4" fmla="*/ 190 w 434"/>
                <a:gd name="T5" fmla="*/ 189 h 486"/>
                <a:gd name="T6" fmla="*/ 305 w 434"/>
                <a:gd name="T7" fmla="*/ 209 h 486"/>
                <a:gd name="T8" fmla="*/ 305 w 434"/>
                <a:gd name="T9" fmla="*/ 201 h 486"/>
                <a:gd name="T10" fmla="*/ 204 w 434"/>
                <a:gd name="T11" fmla="*/ 115 h 486"/>
                <a:gd name="T12" fmla="*/ 74 w 434"/>
                <a:gd name="T13" fmla="*/ 140 h 486"/>
                <a:gd name="T14" fmla="*/ 40 w 434"/>
                <a:gd name="T15" fmla="*/ 38 h 486"/>
                <a:gd name="T16" fmla="*/ 223 w 434"/>
                <a:gd name="T17" fmla="*/ 0 h 486"/>
                <a:gd name="T18" fmla="*/ 383 w 434"/>
                <a:gd name="T19" fmla="*/ 53 h 486"/>
                <a:gd name="T20" fmla="*/ 434 w 434"/>
                <a:gd name="T21" fmla="*/ 204 h 486"/>
                <a:gd name="T22" fmla="*/ 434 w 434"/>
                <a:gd name="T23" fmla="*/ 477 h 486"/>
                <a:gd name="T24" fmla="*/ 304 w 434"/>
                <a:gd name="T25" fmla="*/ 477 h 486"/>
                <a:gd name="T26" fmla="*/ 304 w 434"/>
                <a:gd name="T27" fmla="*/ 426 h 486"/>
                <a:gd name="T28" fmla="*/ 162 w 434"/>
                <a:gd name="T29" fmla="*/ 486 h 486"/>
                <a:gd name="T30" fmla="*/ 0 w 434"/>
                <a:gd name="T31" fmla="*/ 342 h 486"/>
                <a:gd name="T32" fmla="*/ 307 w 434"/>
                <a:gd name="T33" fmla="*/ 311 h 486"/>
                <a:gd name="T34" fmla="*/ 307 w 434"/>
                <a:gd name="T35" fmla="*/ 287 h 486"/>
                <a:gd name="T36" fmla="*/ 222 w 434"/>
                <a:gd name="T37" fmla="*/ 270 h 486"/>
                <a:gd name="T38" fmla="*/ 129 w 434"/>
                <a:gd name="T39" fmla="*/ 335 h 486"/>
                <a:gd name="T40" fmla="*/ 129 w 434"/>
                <a:gd name="T41" fmla="*/ 336 h 486"/>
                <a:gd name="T42" fmla="*/ 202 w 434"/>
                <a:gd name="T43" fmla="*/ 394 h 486"/>
                <a:gd name="T44" fmla="*/ 307 w 434"/>
                <a:gd name="T45" fmla="*/ 311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4" h="486">
                  <a:moveTo>
                    <a:pt x="0" y="342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237"/>
                    <a:pt x="78" y="189"/>
                    <a:pt x="190" y="189"/>
                  </a:cubicBezTo>
                  <a:cubicBezTo>
                    <a:pt x="237" y="189"/>
                    <a:pt x="272" y="197"/>
                    <a:pt x="305" y="209"/>
                  </a:cubicBezTo>
                  <a:cubicBezTo>
                    <a:pt x="305" y="201"/>
                    <a:pt x="305" y="201"/>
                    <a:pt x="305" y="201"/>
                  </a:cubicBezTo>
                  <a:cubicBezTo>
                    <a:pt x="305" y="145"/>
                    <a:pt x="271" y="115"/>
                    <a:pt x="204" y="115"/>
                  </a:cubicBezTo>
                  <a:cubicBezTo>
                    <a:pt x="153" y="115"/>
                    <a:pt x="117" y="124"/>
                    <a:pt x="74" y="1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92" y="15"/>
                    <a:pt x="143" y="0"/>
                    <a:pt x="223" y="0"/>
                  </a:cubicBezTo>
                  <a:cubicBezTo>
                    <a:pt x="296" y="0"/>
                    <a:pt x="349" y="20"/>
                    <a:pt x="383" y="53"/>
                  </a:cubicBezTo>
                  <a:cubicBezTo>
                    <a:pt x="418" y="88"/>
                    <a:pt x="434" y="140"/>
                    <a:pt x="434" y="204"/>
                  </a:cubicBezTo>
                  <a:cubicBezTo>
                    <a:pt x="434" y="477"/>
                    <a:pt x="434" y="477"/>
                    <a:pt x="434" y="477"/>
                  </a:cubicBezTo>
                  <a:cubicBezTo>
                    <a:pt x="304" y="477"/>
                    <a:pt x="304" y="477"/>
                    <a:pt x="304" y="477"/>
                  </a:cubicBezTo>
                  <a:cubicBezTo>
                    <a:pt x="304" y="426"/>
                    <a:pt x="304" y="426"/>
                    <a:pt x="304" y="426"/>
                  </a:cubicBezTo>
                  <a:cubicBezTo>
                    <a:pt x="272" y="462"/>
                    <a:pt x="227" y="486"/>
                    <a:pt x="162" y="486"/>
                  </a:cubicBezTo>
                  <a:cubicBezTo>
                    <a:pt x="73" y="486"/>
                    <a:pt x="0" y="435"/>
                    <a:pt x="0" y="342"/>
                  </a:cubicBezTo>
                  <a:close/>
                  <a:moveTo>
                    <a:pt x="307" y="311"/>
                  </a:moveTo>
                  <a:cubicBezTo>
                    <a:pt x="307" y="287"/>
                    <a:pt x="307" y="287"/>
                    <a:pt x="307" y="287"/>
                  </a:cubicBezTo>
                  <a:cubicBezTo>
                    <a:pt x="284" y="277"/>
                    <a:pt x="254" y="270"/>
                    <a:pt x="222" y="270"/>
                  </a:cubicBezTo>
                  <a:cubicBezTo>
                    <a:pt x="164" y="270"/>
                    <a:pt x="129" y="292"/>
                    <a:pt x="129" y="335"/>
                  </a:cubicBezTo>
                  <a:cubicBezTo>
                    <a:pt x="129" y="336"/>
                    <a:pt x="129" y="336"/>
                    <a:pt x="129" y="336"/>
                  </a:cubicBezTo>
                  <a:cubicBezTo>
                    <a:pt x="129" y="372"/>
                    <a:pt x="159" y="394"/>
                    <a:pt x="202" y="394"/>
                  </a:cubicBezTo>
                  <a:cubicBezTo>
                    <a:pt x="265" y="394"/>
                    <a:pt x="307" y="359"/>
                    <a:pt x="307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8">
              <a:extLst>
                <a:ext uri="{FF2B5EF4-FFF2-40B4-BE49-F238E27FC236}">
                  <a16:creationId xmlns:a16="http://schemas.microsoft.com/office/drawing/2014/main" id="{DD8A238C-0295-48D1-8872-FE51165DDEE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9916" y="3170238"/>
              <a:ext cx="1384300" cy="1543050"/>
            </a:xfrm>
            <a:custGeom>
              <a:avLst/>
              <a:gdLst>
                <a:gd name="T0" fmla="*/ 0 w 432"/>
                <a:gd name="T1" fmla="*/ 9 h 480"/>
                <a:gd name="T2" fmla="*/ 133 w 432"/>
                <a:gd name="T3" fmla="*/ 9 h 480"/>
                <a:gd name="T4" fmla="*/ 133 w 432"/>
                <a:gd name="T5" fmla="*/ 75 h 480"/>
                <a:gd name="T6" fmla="*/ 272 w 432"/>
                <a:gd name="T7" fmla="*/ 0 h 480"/>
                <a:gd name="T8" fmla="*/ 432 w 432"/>
                <a:gd name="T9" fmla="*/ 175 h 480"/>
                <a:gd name="T10" fmla="*/ 432 w 432"/>
                <a:gd name="T11" fmla="*/ 480 h 480"/>
                <a:gd name="T12" fmla="*/ 298 w 432"/>
                <a:gd name="T13" fmla="*/ 480 h 480"/>
                <a:gd name="T14" fmla="*/ 298 w 432"/>
                <a:gd name="T15" fmla="*/ 217 h 480"/>
                <a:gd name="T16" fmla="*/ 217 w 432"/>
                <a:gd name="T17" fmla="*/ 121 h 480"/>
                <a:gd name="T18" fmla="*/ 133 w 432"/>
                <a:gd name="T19" fmla="*/ 217 h 480"/>
                <a:gd name="T20" fmla="*/ 133 w 432"/>
                <a:gd name="T21" fmla="*/ 480 h 480"/>
                <a:gd name="T22" fmla="*/ 0 w 432"/>
                <a:gd name="T23" fmla="*/ 480 h 480"/>
                <a:gd name="T24" fmla="*/ 0 w 432"/>
                <a:gd name="T25" fmla="*/ 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480">
                  <a:moveTo>
                    <a:pt x="0" y="9"/>
                  </a:moveTo>
                  <a:cubicBezTo>
                    <a:pt x="133" y="9"/>
                    <a:pt x="133" y="9"/>
                    <a:pt x="133" y="9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64" y="36"/>
                    <a:pt x="204" y="0"/>
                    <a:pt x="272" y="0"/>
                  </a:cubicBezTo>
                  <a:cubicBezTo>
                    <a:pt x="373" y="0"/>
                    <a:pt x="432" y="67"/>
                    <a:pt x="432" y="175"/>
                  </a:cubicBezTo>
                  <a:cubicBezTo>
                    <a:pt x="432" y="480"/>
                    <a:pt x="432" y="480"/>
                    <a:pt x="432" y="480"/>
                  </a:cubicBezTo>
                  <a:cubicBezTo>
                    <a:pt x="298" y="480"/>
                    <a:pt x="298" y="480"/>
                    <a:pt x="298" y="480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298" y="154"/>
                    <a:pt x="268" y="121"/>
                    <a:pt x="217" y="121"/>
                  </a:cubicBezTo>
                  <a:cubicBezTo>
                    <a:pt x="166" y="121"/>
                    <a:pt x="133" y="154"/>
                    <a:pt x="133" y="217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0" y="480"/>
                    <a:pt x="0" y="480"/>
                    <a:pt x="0" y="48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9">
              <a:extLst>
                <a:ext uri="{FF2B5EF4-FFF2-40B4-BE49-F238E27FC236}">
                  <a16:creationId xmlns:a16="http://schemas.microsoft.com/office/drawing/2014/main" id="{6849E95A-0C53-4220-85E0-6DFCEA7D1C4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36593" y="2649538"/>
              <a:ext cx="1460500" cy="2063750"/>
            </a:xfrm>
            <a:custGeom>
              <a:avLst/>
              <a:gdLst>
                <a:gd name="T0" fmla="*/ 0 w 920"/>
                <a:gd name="T1" fmla="*/ 0 h 1300"/>
                <a:gd name="T2" fmla="*/ 270 w 920"/>
                <a:gd name="T3" fmla="*/ 0 h 1300"/>
                <a:gd name="T4" fmla="*/ 270 w 920"/>
                <a:gd name="T5" fmla="*/ 692 h 1300"/>
                <a:gd name="T6" fmla="*/ 585 w 920"/>
                <a:gd name="T7" fmla="*/ 346 h 1300"/>
                <a:gd name="T8" fmla="*/ 908 w 920"/>
                <a:gd name="T9" fmla="*/ 346 h 1300"/>
                <a:gd name="T10" fmla="*/ 547 w 920"/>
                <a:gd name="T11" fmla="*/ 721 h 1300"/>
                <a:gd name="T12" fmla="*/ 920 w 920"/>
                <a:gd name="T13" fmla="*/ 1300 h 1300"/>
                <a:gd name="T14" fmla="*/ 609 w 920"/>
                <a:gd name="T15" fmla="*/ 1300 h 1300"/>
                <a:gd name="T16" fmla="*/ 365 w 920"/>
                <a:gd name="T17" fmla="*/ 909 h 1300"/>
                <a:gd name="T18" fmla="*/ 270 w 920"/>
                <a:gd name="T19" fmla="*/ 1010 h 1300"/>
                <a:gd name="T20" fmla="*/ 270 w 920"/>
                <a:gd name="T21" fmla="*/ 1300 h 1300"/>
                <a:gd name="T22" fmla="*/ 0 w 920"/>
                <a:gd name="T23" fmla="*/ 1300 h 1300"/>
                <a:gd name="T24" fmla="*/ 0 w 920"/>
                <a:gd name="T25" fmla="*/ 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0" h="1300">
                  <a:moveTo>
                    <a:pt x="0" y="0"/>
                  </a:moveTo>
                  <a:lnTo>
                    <a:pt x="270" y="0"/>
                  </a:lnTo>
                  <a:lnTo>
                    <a:pt x="270" y="692"/>
                  </a:lnTo>
                  <a:lnTo>
                    <a:pt x="585" y="346"/>
                  </a:lnTo>
                  <a:lnTo>
                    <a:pt x="908" y="346"/>
                  </a:lnTo>
                  <a:lnTo>
                    <a:pt x="547" y="721"/>
                  </a:lnTo>
                  <a:lnTo>
                    <a:pt x="920" y="1300"/>
                  </a:lnTo>
                  <a:lnTo>
                    <a:pt x="609" y="1300"/>
                  </a:lnTo>
                  <a:lnTo>
                    <a:pt x="365" y="909"/>
                  </a:lnTo>
                  <a:lnTo>
                    <a:pt x="270" y="1010"/>
                  </a:lnTo>
                  <a:lnTo>
                    <a:pt x="270" y="1300"/>
                  </a:lnTo>
                  <a:lnTo>
                    <a:pt x="0" y="13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0">
              <a:extLst>
                <a:ext uri="{FF2B5EF4-FFF2-40B4-BE49-F238E27FC236}">
                  <a16:creationId xmlns:a16="http://schemas.microsoft.com/office/drawing/2014/main" id="{056EAF60-5381-416A-895C-D1FAED9FDF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19896" y="3173413"/>
              <a:ext cx="1227138" cy="1568450"/>
            </a:xfrm>
            <a:custGeom>
              <a:avLst/>
              <a:gdLst>
                <a:gd name="T0" fmla="*/ 0 w 383"/>
                <a:gd name="T1" fmla="*/ 417 h 488"/>
                <a:gd name="T2" fmla="*/ 57 w 383"/>
                <a:gd name="T3" fmla="*/ 329 h 488"/>
                <a:gd name="T4" fmla="*/ 206 w 383"/>
                <a:gd name="T5" fmla="*/ 385 h 488"/>
                <a:gd name="T6" fmla="*/ 262 w 383"/>
                <a:gd name="T7" fmla="*/ 350 h 488"/>
                <a:gd name="T8" fmla="*/ 262 w 383"/>
                <a:gd name="T9" fmla="*/ 348 h 488"/>
                <a:gd name="T10" fmla="*/ 165 w 383"/>
                <a:gd name="T11" fmla="*/ 294 h 488"/>
                <a:gd name="T12" fmla="*/ 24 w 383"/>
                <a:gd name="T13" fmla="*/ 152 h 488"/>
                <a:gd name="T14" fmla="*/ 24 w 383"/>
                <a:gd name="T15" fmla="*/ 150 h 488"/>
                <a:gd name="T16" fmla="*/ 196 w 383"/>
                <a:gd name="T17" fmla="*/ 0 h 488"/>
                <a:gd name="T18" fmla="*/ 372 w 383"/>
                <a:gd name="T19" fmla="*/ 55 h 488"/>
                <a:gd name="T20" fmla="*/ 321 w 383"/>
                <a:gd name="T21" fmla="*/ 147 h 488"/>
                <a:gd name="T22" fmla="*/ 194 w 383"/>
                <a:gd name="T23" fmla="*/ 103 h 488"/>
                <a:gd name="T24" fmla="*/ 144 w 383"/>
                <a:gd name="T25" fmla="*/ 136 h 488"/>
                <a:gd name="T26" fmla="*/ 144 w 383"/>
                <a:gd name="T27" fmla="*/ 138 h 488"/>
                <a:gd name="T28" fmla="*/ 240 w 383"/>
                <a:gd name="T29" fmla="*/ 194 h 488"/>
                <a:gd name="T30" fmla="*/ 383 w 383"/>
                <a:gd name="T31" fmla="*/ 334 h 488"/>
                <a:gd name="T32" fmla="*/ 383 w 383"/>
                <a:gd name="T33" fmla="*/ 336 h 488"/>
                <a:gd name="T34" fmla="*/ 203 w 383"/>
                <a:gd name="T35" fmla="*/ 488 h 488"/>
                <a:gd name="T36" fmla="*/ 0 w 383"/>
                <a:gd name="T37" fmla="*/ 4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3" h="488">
                  <a:moveTo>
                    <a:pt x="0" y="417"/>
                  </a:moveTo>
                  <a:cubicBezTo>
                    <a:pt x="57" y="329"/>
                    <a:pt x="57" y="329"/>
                    <a:pt x="57" y="329"/>
                  </a:cubicBezTo>
                  <a:cubicBezTo>
                    <a:pt x="108" y="366"/>
                    <a:pt x="162" y="385"/>
                    <a:pt x="206" y="385"/>
                  </a:cubicBezTo>
                  <a:cubicBezTo>
                    <a:pt x="245" y="385"/>
                    <a:pt x="262" y="371"/>
                    <a:pt x="262" y="350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19"/>
                    <a:pt x="217" y="309"/>
                    <a:pt x="165" y="294"/>
                  </a:cubicBezTo>
                  <a:cubicBezTo>
                    <a:pt x="99" y="274"/>
                    <a:pt x="24" y="243"/>
                    <a:pt x="24" y="152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54"/>
                    <a:pt x="101" y="0"/>
                    <a:pt x="196" y="0"/>
                  </a:cubicBezTo>
                  <a:cubicBezTo>
                    <a:pt x="256" y="0"/>
                    <a:pt x="321" y="21"/>
                    <a:pt x="372" y="55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275" y="120"/>
                    <a:pt x="228" y="103"/>
                    <a:pt x="194" y="103"/>
                  </a:cubicBezTo>
                  <a:cubicBezTo>
                    <a:pt x="161" y="103"/>
                    <a:pt x="144" y="118"/>
                    <a:pt x="144" y="136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64"/>
                    <a:pt x="189" y="176"/>
                    <a:pt x="240" y="194"/>
                  </a:cubicBezTo>
                  <a:cubicBezTo>
                    <a:pt x="306" y="216"/>
                    <a:pt x="383" y="248"/>
                    <a:pt x="383" y="334"/>
                  </a:cubicBezTo>
                  <a:cubicBezTo>
                    <a:pt x="383" y="336"/>
                    <a:pt x="383" y="336"/>
                    <a:pt x="383" y="336"/>
                  </a:cubicBezTo>
                  <a:cubicBezTo>
                    <a:pt x="383" y="440"/>
                    <a:pt x="305" y="488"/>
                    <a:pt x="203" y="488"/>
                  </a:cubicBezTo>
                  <a:cubicBezTo>
                    <a:pt x="137" y="488"/>
                    <a:pt x="63" y="466"/>
                    <a:pt x="0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Oval 11">
              <a:extLst>
                <a:ext uri="{FF2B5EF4-FFF2-40B4-BE49-F238E27FC236}">
                  <a16:creationId xmlns:a16="http://schemas.microsoft.com/office/drawing/2014/main" id="{0154DA0C-208D-4580-AFAD-81B221FB1EE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282260" y="4167188"/>
              <a:ext cx="544513" cy="546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1F1F6355-08A9-4C09-B618-1C445A02E219}"/>
              </a:ext>
            </a:extLst>
          </p:cNvPr>
          <p:cNvGrpSpPr/>
          <p:nvPr userDrawn="1"/>
        </p:nvGrpSpPr>
        <p:grpSpPr>
          <a:xfrm>
            <a:off x="7045325" y="1676401"/>
            <a:ext cx="5145087" cy="3505200"/>
            <a:chOff x="7045325" y="1676401"/>
            <a:chExt cx="5145087" cy="3505200"/>
          </a:xfrm>
        </p:grpSpPr>
        <p:sp>
          <p:nvSpPr>
            <p:cNvPr id="106" name="Freeform 5">
              <a:extLst>
                <a:ext uri="{FF2B5EF4-FFF2-40B4-BE49-F238E27FC236}">
                  <a16:creationId xmlns:a16="http://schemas.microsoft.com/office/drawing/2014/main" id="{B42EB7FA-FF17-4B14-9DA1-B0E656D461A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045325" y="1676401"/>
              <a:ext cx="5145087" cy="3505200"/>
            </a:xfrm>
            <a:custGeom>
              <a:avLst/>
              <a:gdLst>
                <a:gd name="T0" fmla="*/ 717 w 2697"/>
                <a:gd name="T1" fmla="*/ 241 h 1832"/>
                <a:gd name="T2" fmla="*/ 698 w 2697"/>
                <a:gd name="T3" fmla="*/ 358 h 1832"/>
                <a:gd name="T4" fmla="*/ 755 w 2697"/>
                <a:gd name="T5" fmla="*/ 353 h 1832"/>
                <a:gd name="T6" fmla="*/ 952 w 2697"/>
                <a:gd name="T7" fmla="*/ 431 h 1832"/>
                <a:gd name="T8" fmla="*/ 1077 w 2697"/>
                <a:gd name="T9" fmla="*/ 299 h 1832"/>
                <a:gd name="T10" fmla="*/ 769 w 2697"/>
                <a:gd name="T11" fmla="*/ 229 h 1832"/>
                <a:gd name="T12" fmla="*/ 1219 w 2697"/>
                <a:gd name="T13" fmla="*/ 431 h 1832"/>
                <a:gd name="T14" fmla="*/ 1120 w 2697"/>
                <a:gd name="T15" fmla="*/ 287 h 1832"/>
                <a:gd name="T16" fmla="*/ 1089 w 2697"/>
                <a:gd name="T17" fmla="*/ 373 h 1832"/>
                <a:gd name="T18" fmla="*/ 1175 w 2697"/>
                <a:gd name="T19" fmla="*/ 395 h 1832"/>
                <a:gd name="T20" fmla="*/ 1412 w 2697"/>
                <a:gd name="T21" fmla="*/ 225 h 1832"/>
                <a:gd name="T22" fmla="*/ 1348 w 2697"/>
                <a:gd name="T23" fmla="*/ 356 h 1832"/>
                <a:gd name="T24" fmla="*/ 1505 w 2697"/>
                <a:gd name="T25" fmla="*/ 364 h 1832"/>
                <a:gd name="T26" fmla="*/ 1448 w 2697"/>
                <a:gd name="T27" fmla="*/ 177 h 1832"/>
                <a:gd name="T28" fmla="*/ 1666 w 2697"/>
                <a:gd name="T29" fmla="*/ 435 h 1832"/>
                <a:gd name="T30" fmla="*/ 1758 w 2697"/>
                <a:gd name="T31" fmla="*/ 335 h 1832"/>
                <a:gd name="T32" fmla="*/ 1703 w 2697"/>
                <a:gd name="T33" fmla="*/ 314 h 1832"/>
                <a:gd name="T34" fmla="*/ 1892 w 2697"/>
                <a:gd name="T35" fmla="*/ 225 h 1832"/>
                <a:gd name="T36" fmla="*/ 1828 w 2697"/>
                <a:gd name="T37" fmla="*/ 356 h 1832"/>
                <a:gd name="T38" fmla="*/ 24 w 2697"/>
                <a:gd name="T39" fmla="*/ 634 h 1832"/>
                <a:gd name="T40" fmla="*/ 81 w 2697"/>
                <a:gd name="T41" fmla="*/ 720 h 1832"/>
                <a:gd name="T42" fmla="*/ 237 w 2697"/>
                <a:gd name="T43" fmla="*/ 581 h 1832"/>
                <a:gd name="T44" fmla="*/ 243 w 2697"/>
                <a:gd name="T45" fmla="*/ 745 h 1832"/>
                <a:gd name="T46" fmla="*/ 237 w 2697"/>
                <a:gd name="T47" fmla="*/ 627 h 1832"/>
                <a:gd name="T48" fmla="*/ 450 w 2697"/>
                <a:gd name="T49" fmla="*/ 631 h 1832"/>
                <a:gd name="T50" fmla="*/ 449 w 2697"/>
                <a:gd name="T51" fmla="*/ 791 h 1832"/>
                <a:gd name="T52" fmla="*/ 598 w 2697"/>
                <a:gd name="T53" fmla="*/ 512 h 1832"/>
                <a:gd name="T54" fmla="*/ 669 w 2697"/>
                <a:gd name="T55" fmla="*/ 674 h 1832"/>
                <a:gd name="T56" fmla="*/ 798 w 2697"/>
                <a:gd name="T57" fmla="*/ 614 h 1832"/>
                <a:gd name="T58" fmla="*/ 833 w 2697"/>
                <a:gd name="T59" fmla="*/ 633 h 1832"/>
                <a:gd name="T60" fmla="*/ 1155 w 2697"/>
                <a:gd name="T61" fmla="*/ 686 h 1832"/>
                <a:gd name="T62" fmla="*/ 1155 w 2697"/>
                <a:gd name="T63" fmla="*/ 686 h 1832"/>
                <a:gd name="T64" fmla="*/ 1047 w 2697"/>
                <a:gd name="T65" fmla="*/ 742 h 1832"/>
                <a:gd name="T66" fmla="*/ 1167 w 2697"/>
                <a:gd name="T67" fmla="*/ 787 h 1832"/>
                <a:gd name="T68" fmla="*/ 1453 w 2697"/>
                <a:gd name="T69" fmla="*/ 686 h 1832"/>
                <a:gd name="T70" fmla="*/ 1344 w 2697"/>
                <a:gd name="T71" fmla="*/ 631 h 1832"/>
                <a:gd name="T72" fmla="*/ 1562 w 2697"/>
                <a:gd name="T73" fmla="*/ 848 h 1832"/>
                <a:gd name="T74" fmla="*/ 1552 w 2697"/>
                <a:gd name="T75" fmla="*/ 581 h 1832"/>
                <a:gd name="T76" fmla="*/ 1560 w 2697"/>
                <a:gd name="T77" fmla="*/ 802 h 1832"/>
                <a:gd name="T78" fmla="*/ 1618 w 2697"/>
                <a:gd name="T79" fmla="*/ 676 h 1832"/>
                <a:gd name="T80" fmla="*/ 1743 w 2697"/>
                <a:gd name="T81" fmla="*/ 801 h 1832"/>
                <a:gd name="T82" fmla="*/ 1834 w 2697"/>
                <a:gd name="T83" fmla="*/ 585 h 1832"/>
                <a:gd name="T84" fmla="*/ 1101 w 2697"/>
                <a:gd name="T85" fmla="*/ 940 h 1832"/>
                <a:gd name="T86" fmla="*/ 974 w 2697"/>
                <a:gd name="T87" fmla="*/ 965 h 1832"/>
                <a:gd name="T88" fmla="*/ 1101 w 2697"/>
                <a:gd name="T89" fmla="*/ 1012 h 1832"/>
                <a:gd name="T90" fmla="*/ 1318 w 2697"/>
                <a:gd name="T91" fmla="*/ 1064 h 1832"/>
                <a:gd name="T92" fmla="*/ 1156 w 2697"/>
                <a:gd name="T93" fmla="*/ 1063 h 1832"/>
                <a:gd name="T94" fmla="*/ 1332 w 2697"/>
                <a:gd name="T95" fmla="*/ 963 h 1832"/>
                <a:gd name="T96" fmla="*/ 1453 w 2697"/>
                <a:gd name="T97" fmla="*/ 959 h 1832"/>
                <a:gd name="T98" fmla="*/ 1657 w 2697"/>
                <a:gd name="T99" fmla="*/ 1046 h 1832"/>
                <a:gd name="T100" fmla="*/ 1657 w 2697"/>
                <a:gd name="T101" fmla="*/ 1143 h 1832"/>
                <a:gd name="T102" fmla="*/ 1658 w 2697"/>
                <a:gd name="T103" fmla="*/ 1094 h 1832"/>
                <a:gd name="T104" fmla="*/ 1658 w 2697"/>
                <a:gd name="T105" fmla="*/ 1094 h 1832"/>
                <a:gd name="T106" fmla="*/ 1817 w 2697"/>
                <a:gd name="T107" fmla="*/ 1165 h 1832"/>
                <a:gd name="T108" fmla="*/ 2086 w 2697"/>
                <a:gd name="T109" fmla="*/ 1832 h 1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7" h="1832">
                  <a:moveTo>
                    <a:pt x="755" y="352"/>
                  </a:moveTo>
                  <a:cubicBezTo>
                    <a:pt x="755" y="306"/>
                    <a:pt x="725" y="287"/>
                    <a:pt x="672" y="273"/>
                  </a:cubicBezTo>
                  <a:cubicBezTo>
                    <a:pt x="626" y="261"/>
                    <a:pt x="615" y="256"/>
                    <a:pt x="615" y="238"/>
                  </a:cubicBezTo>
                  <a:cubicBezTo>
                    <a:pt x="615" y="238"/>
                    <a:pt x="615" y="238"/>
                    <a:pt x="615" y="238"/>
                  </a:cubicBezTo>
                  <a:cubicBezTo>
                    <a:pt x="615" y="225"/>
                    <a:pt x="626" y="215"/>
                    <a:pt x="649" y="215"/>
                  </a:cubicBezTo>
                  <a:cubicBezTo>
                    <a:pt x="671" y="215"/>
                    <a:pt x="694" y="224"/>
                    <a:pt x="717" y="241"/>
                  </a:cubicBezTo>
                  <a:cubicBezTo>
                    <a:pt x="747" y="197"/>
                    <a:pt x="747" y="197"/>
                    <a:pt x="747" y="197"/>
                  </a:cubicBezTo>
                  <a:cubicBezTo>
                    <a:pt x="720" y="175"/>
                    <a:pt x="688" y="163"/>
                    <a:pt x="649" y="163"/>
                  </a:cubicBezTo>
                  <a:cubicBezTo>
                    <a:pt x="595" y="163"/>
                    <a:pt x="557" y="195"/>
                    <a:pt x="557" y="243"/>
                  </a:cubicBezTo>
                  <a:cubicBezTo>
                    <a:pt x="557" y="244"/>
                    <a:pt x="557" y="244"/>
                    <a:pt x="557" y="244"/>
                  </a:cubicBezTo>
                  <a:cubicBezTo>
                    <a:pt x="557" y="296"/>
                    <a:pt x="591" y="311"/>
                    <a:pt x="644" y="324"/>
                  </a:cubicBezTo>
                  <a:cubicBezTo>
                    <a:pt x="688" y="335"/>
                    <a:pt x="698" y="343"/>
                    <a:pt x="698" y="358"/>
                  </a:cubicBezTo>
                  <a:cubicBezTo>
                    <a:pt x="698" y="358"/>
                    <a:pt x="698" y="358"/>
                    <a:pt x="698" y="358"/>
                  </a:cubicBezTo>
                  <a:cubicBezTo>
                    <a:pt x="698" y="374"/>
                    <a:pt x="683" y="383"/>
                    <a:pt x="659" y="383"/>
                  </a:cubicBezTo>
                  <a:cubicBezTo>
                    <a:pt x="629" y="383"/>
                    <a:pt x="605" y="371"/>
                    <a:pt x="581" y="351"/>
                  </a:cubicBezTo>
                  <a:cubicBezTo>
                    <a:pt x="547" y="392"/>
                    <a:pt x="547" y="392"/>
                    <a:pt x="547" y="392"/>
                  </a:cubicBezTo>
                  <a:cubicBezTo>
                    <a:pt x="578" y="421"/>
                    <a:pt x="618" y="435"/>
                    <a:pt x="658" y="435"/>
                  </a:cubicBezTo>
                  <a:cubicBezTo>
                    <a:pt x="715" y="435"/>
                    <a:pt x="755" y="405"/>
                    <a:pt x="755" y="353"/>
                  </a:cubicBezTo>
                  <a:lnTo>
                    <a:pt x="755" y="352"/>
                  </a:lnTo>
                  <a:close/>
                  <a:moveTo>
                    <a:pt x="826" y="318"/>
                  </a:moveTo>
                  <a:cubicBezTo>
                    <a:pt x="826" y="291"/>
                    <a:pt x="839" y="277"/>
                    <a:pt x="861" y="277"/>
                  </a:cubicBezTo>
                  <a:cubicBezTo>
                    <a:pt x="882" y="277"/>
                    <a:pt x="894" y="291"/>
                    <a:pt x="894" y="318"/>
                  </a:cubicBezTo>
                  <a:cubicBezTo>
                    <a:pt x="894" y="431"/>
                    <a:pt x="894" y="431"/>
                    <a:pt x="894" y="431"/>
                  </a:cubicBezTo>
                  <a:cubicBezTo>
                    <a:pt x="952" y="431"/>
                    <a:pt x="952" y="431"/>
                    <a:pt x="952" y="431"/>
                  </a:cubicBezTo>
                  <a:cubicBezTo>
                    <a:pt x="952" y="318"/>
                    <a:pt x="952" y="318"/>
                    <a:pt x="952" y="318"/>
                  </a:cubicBezTo>
                  <a:cubicBezTo>
                    <a:pt x="952" y="291"/>
                    <a:pt x="965" y="277"/>
                    <a:pt x="986" y="277"/>
                  </a:cubicBezTo>
                  <a:cubicBezTo>
                    <a:pt x="1008" y="277"/>
                    <a:pt x="1020" y="291"/>
                    <a:pt x="1020" y="318"/>
                  </a:cubicBezTo>
                  <a:cubicBezTo>
                    <a:pt x="1020" y="431"/>
                    <a:pt x="1020" y="431"/>
                    <a:pt x="1020" y="431"/>
                  </a:cubicBezTo>
                  <a:cubicBezTo>
                    <a:pt x="1077" y="431"/>
                    <a:pt x="1077" y="431"/>
                    <a:pt x="1077" y="431"/>
                  </a:cubicBezTo>
                  <a:cubicBezTo>
                    <a:pt x="1077" y="299"/>
                    <a:pt x="1077" y="299"/>
                    <a:pt x="1077" y="299"/>
                  </a:cubicBezTo>
                  <a:cubicBezTo>
                    <a:pt x="1077" y="251"/>
                    <a:pt x="1051" y="225"/>
                    <a:pt x="1009" y="225"/>
                  </a:cubicBezTo>
                  <a:cubicBezTo>
                    <a:pt x="981" y="225"/>
                    <a:pt x="960" y="236"/>
                    <a:pt x="943" y="257"/>
                  </a:cubicBezTo>
                  <a:cubicBezTo>
                    <a:pt x="932" y="237"/>
                    <a:pt x="912" y="225"/>
                    <a:pt x="886" y="225"/>
                  </a:cubicBezTo>
                  <a:cubicBezTo>
                    <a:pt x="857" y="225"/>
                    <a:pt x="839" y="241"/>
                    <a:pt x="826" y="258"/>
                  </a:cubicBezTo>
                  <a:cubicBezTo>
                    <a:pt x="826" y="229"/>
                    <a:pt x="826" y="229"/>
                    <a:pt x="826" y="229"/>
                  </a:cubicBezTo>
                  <a:cubicBezTo>
                    <a:pt x="769" y="229"/>
                    <a:pt x="769" y="229"/>
                    <a:pt x="769" y="229"/>
                  </a:cubicBezTo>
                  <a:cubicBezTo>
                    <a:pt x="769" y="431"/>
                    <a:pt x="769" y="431"/>
                    <a:pt x="769" y="431"/>
                  </a:cubicBezTo>
                  <a:cubicBezTo>
                    <a:pt x="826" y="431"/>
                    <a:pt x="826" y="431"/>
                    <a:pt x="826" y="431"/>
                  </a:cubicBezTo>
                  <a:lnTo>
                    <a:pt x="826" y="318"/>
                  </a:lnTo>
                  <a:close/>
                  <a:moveTo>
                    <a:pt x="1158" y="435"/>
                  </a:moveTo>
                  <a:cubicBezTo>
                    <a:pt x="1186" y="435"/>
                    <a:pt x="1205" y="424"/>
                    <a:pt x="1219" y="409"/>
                  </a:cubicBezTo>
                  <a:cubicBezTo>
                    <a:pt x="1219" y="431"/>
                    <a:pt x="1219" y="431"/>
                    <a:pt x="1219" y="431"/>
                  </a:cubicBezTo>
                  <a:cubicBezTo>
                    <a:pt x="1274" y="431"/>
                    <a:pt x="1274" y="431"/>
                    <a:pt x="1274" y="431"/>
                  </a:cubicBezTo>
                  <a:cubicBezTo>
                    <a:pt x="1274" y="314"/>
                    <a:pt x="1274" y="314"/>
                    <a:pt x="1274" y="314"/>
                  </a:cubicBezTo>
                  <a:cubicBezTo>
                    <a:pt x="1274" y="287"/>
                    <a:pt x="1268" y="264"/>
                    <a:pt x="1253" y="249"/>
                  </a:cubicBezTo>
                  <a:cubicBezTo>
                    <a:pt x="1238" y="235"/>
                    <a:pt x="1216" y="227"/>
                    <a:pt x="1184" y="227"/>
                  </a:cubicBezTo>
                  <a:cubicBezTo>
                    <a:pt x="1150" y="227"/>
                    <a:pt x="1128" y="233"/>
                    <a:pt x="1106" y="243"/>
                  </a:cubicBezTo>
                  <a:cubicBezTo>
                    <a:pt x="1120" y="287"/>
                    <a:pt x="1120" y="287"/>
                    <a:pt x="1120" y="287"/>
                  </a:cubicBezTo>
                  <a:cubicBezTo>
                    <a:pt x="1139" y="280"/>
                    <a:pt x="1154" y="276"/>
                    <a:pt x="1176" y="276"/>
                  </a:cubicBezTo>
                  <a:cubicBezTo>
                    <a:pt x="1205" y="276"/>
                    <a:pt x="1219" y="289"/>
                    <a:pt x="1219" y="313"/>
                  </a:cubicBezTo>
                  <a:cubicBezTo>
                    <a:pt x="1219" y="316"/>
                    <a:pt x="1219" y="316"/>
                    <a:pt x="1219" y="316"/>
                  </a:cubicBezTo>
                  <a:cubicBezTo>
                    <a:pt x="1205" y="311"/>
                    <a:pt x="1190" y="308"/>
                    <a:pt x="1170" y="308"/>
                  </a:cubicBezTo>
                  <a:cubicBezTo>
                    <a:pt x="1122" y="308"/>
                    <a:pt x="1089" y="328"/>
                    <a:pt x="1089" y="372"/>
                  </a:cubicBezTo>
                  <a:cubicBezTo>
                    <a:pt x="1089" y="373"/>
                    <a:pt x="1089" y="373"/>
                    <a:pt x="1089" y="373"/>
                  </a:cubicBezTo>
                  <a:cubicBezTo>
                    <a:pt x="1089" y="413"/>
                    <a:pt x="1120" y="435"/>
                    <a:pt x="1158" y="435"/>
                  </a:cubicBezTo>
                  <a:close/>
                  <a:moveTo>
                    <a:pt x="1144" y="370"/>
                  </a:moveTo>
                  <a:cubicBezTo>
                    <a:pt x="1144" y="352"/>
                    <a:pt x="1159" y="342"/>
                    <a:pt x="1184" y="342"/>
                  </a:cubicBezTo>
                  <a:cubicBezTo>
                    <a:pt x="1198" y="342"/>
                    <a:pt x="1210" y="345"/>
                    <a:pt x="1220" y="349"/>
                  </a:cubicBezTo>
                  <a:cubicBezTo>
                    <a:pt x="1220" y="360"/>
                    <a:pt x="1220" y="360"/>
                    <a:pt x="1220" y="360"/>
                  </a:cubicBezTo>
                  <a:cubicBezTo>
                    <a:pt x="1220" y="380"/>
                    <a:pt x="1202" y="395"/>
                    <a:pt x="1175" y="395"/>
                  </a:cubicBezTo>
                  <a:cubicBezTo>
                    <a:pt x="1157" y="395"/>
                    <a:pt x="1144" y="386"/>
                    <a:pt x="1144" y="371"/>
                  </a:cubicBezTo>
                  <a:lnTo>
                    <a:pt x="1144" y="370"/>
                  </a:lnTo>
                  <a:close/>
                  <a:moveTo>
                    <a:pt x="1348" y="356"/>
                  </a:moveTo>
                  <a:cubicBezTo>
                    <a:pt x="1348" y="308"/>
                    <a:pt x="1371" y="285"/>
                    <a:pt x="1409" y="285"/>
                  </a:cubicBezTo>
                  <a:cubicBezTo>
                    <a:pt x="1412" y="285"/>
                    <a:pt x="1412" y="285"/>
                    <a:pt x="1412" y="285"/>
                  </a:cubicBezTo>
                  <a:cubicBezTo>
                    <a:pt x="1412" y="225"/>
                    <a:pt x="1412" y="225"/>
                    <a:pt x="1412" y="225"/>
                  </a:cubicBezTo>
                  <a:cubicBezTo>
                    <a:pt x="1378" y="224"/>
                    <a:pt x="1360" y="242"/>
                    <a:pt x="1348" y="270"/>
                  </a:cubicBezTo>
                  <a:cubicBezTo>
                    <a:pt x="1348" y="229"/>
                    <a:pt x="1348" y="229"/>
                    <a:pt x="1348" y="229"/>
                  </a:cubicBezTo>
                  <a:cubicBezTo>
                    <a:pt x="1291" y="229"/>
                    <a:pt x="1291" y="229"/>
                    <a:pt x="1291" y="229"/>
                  </a:cubicBezTo>
                  <a:cubicBezTo>
                    <a:pt x="1291" y="431"/>
                    <a:pt x="1291" y="431"/>
                    <a:pt x="1291" y="431"/>
                  </a:cubicBezTo>
                  <a:cubicBezTo>
                    <a:pt x="1348" y="431"/>
                    <a:pt x="1348" y="431"/>
                    <a:pt x="1348" y="431"/>
                  </a:cubicBezTo>
                  <a:lnTo>
                    <a:pt x="1348" y="356"/>
                  </a:lnTo>
                  <a:close/>
                  <a:moveTo>
                    <a:pt x="1448" y="374"/>
                  </a:moveTo>
                  <a:cubicBezTo>
                    <a:pt x="1448" y="420"/>
                    <a:pt x="1472" y="434"/>
                    <a:pt x="1507" y="434"/>
                  </a:cubicBezTo>
                  <a:cubicBezTo>
                    <a:pt x="1526" y="434"/>
                    <a:pt x="1540" y="430"/>
                    <a:pt x="1552" y="422"/>
                  </a:cubicBezTo>
                  <a:cubicBezTo>
                    <a:pt x="1552" y="377"/>
                    <a:pt x="1552" y="377"/>
                    <a:pt x="1552" y="377"/>
                  </a:cubicBezTo>
                  <a:cubicBezTo>
                    <a:pt x="1543" y="381"/>
                    <a:pt x="1534" y="384"/>
                    <a:pt x="1524" y="384"/>
                  </a:cubicBezTo>
                  <a:cubicBezTo>
                    <a:pt x="1511" y="384"/>
                    <a:pt x="1505" y="377"/>
                    <a:pt x="1505" y="364"/>
                  </a:cubicBezTo>
                  <a:cubicBezTo>
                    <a:pt x="1505" y="278"/>
                    <a:pt x="1505" y="278"/>
                    <a:pt x="1505" y="278"/>
                  </a:cubicBezTo>
                  <a:cubicBezTo>
                    <a:pt x="1553" y="278"/>
                    <a:pt x="1553" y="278"/>
                    <a:pt x="1553" y="278"/>
                  </a:cubicBezTo>
                  <a:cubicBezTo>
                    <a:pt x="1553" y="229"/>
                    <a:pt x="1553" y="229"/>
                    <a:pt x="1553" y="229"/>
                  </a:cubicBezTo>
                  <a:cubicBezTo>
                    <a:pt x="1505" y="229"/>
                    <a:pt x="1505" y="229"/>
                    <a:pt x="1505" y="229"/>
                  </a:cubicBezTo>
                  <a:cubicBezTo>
                    <a:pt x="1505" y="177"/>
                    <a:pt x="1505" y="177"/>
                    <a:pt x="1505" y="177"/>
                  </a:cubicBezTo>
                  <a:cubicBezTo>
                    <a:pt x="1448" y="177"/>
                    <a:pt x="1448" y="177"/>
                    <a:pt x="1448" y="177"/>
                  </a:cubicBezTo>
                  <a:cubicBezTo>
                    <a:pt x="1448" y="229"/>
                    <a:pt x="1448" y="229"/>
                    <a:pt x="1448" y="229"/>
                  </a:cubicBezTo>
                  <a:cubicBezTo>
                    <a:pt x="1424" y="229"/>
                    <a:pt x="1424" y="229"/>
                    <a:pt x="1424" y="229"/>
                  </a:cubicBezTo>
                  <a:cubicBezTo>
                    <a:pt x="1424" y="278"/>
                    <a:pt x="1424" y="278"/>
                    <a:pt x="1424" y="278"/>
                  </a:cubicBezTo>
                  <a:cubicBezTo>
                    <a:pt x="1448" y="278"/>
                    <a:pt x="1448" y="278"/>
                    <a:pt x="1448" y="278"/>
                  </a:cubicBezTo>
                  <a:lnTo>
                    <a:pt x="1448" y="374"/>
                  </a:lnTo>
                  <a:close/>
                  <a:moveTo>
                    <a:pt x="1666" y="435"/>
                  </a:moveTo>
                  <a:cubicBezTo>
                    <a:pt x="1702" y="435"/>
                    <a:pt x="1729" y="421"/>
                    <a:pt x="1748" y="398"/>
                  </a:cubicBezTo>
                  <a:cubicBezTo>
                    <a:pt x="1715" y="369"/>
                    <a:pt x="1715" y="369"/>
                    <a:pt x="1715" y="369"/>
                  </a:cubicBezTo>
                  <a:cubicBezTo>
                    <a:pt x="1700" y="383"/>
                    <a:pt x="1686" y="389"/>
                    <a:pt x="1666" y="389"/>
                  </a:cubicBezTo>
                  <a:cubicBezTo>
                    <a:pt x="1641" y="389"/>
                    <a:pt x="1623" y="376"/>
                    <a:pt x="1617" y="350"/>
                  </a:cubicBezTo>
                  <a:cubicBezTo>
                    <a:pt x="1758" y="350"/>
                    <a:pt x="1758" y="350"/>
                    <a:pt x="1758" y="350"/>
                  </a:cubicBezTo>
                  <a:cubicBezTo>
                    <a:pt x="1758" y="345"/>
                    <a:pt x="1758" y="339"/>
                    <a:pt x="1758" y="335"/>
                  </a:cubicBezTo>
                  <a:cubicBezTo>
                    <a:pt x="1758" y="277"/>
                    <a:pt x="1727" y="225"/>
                    <a:pt x="1660" y="225"/>
                  </a:cubicBezTo>
                  <a:cubicBezTo>
                    <a:pt x="1601" y="225"/>
                    <a:pt x="1560" y="273"/>
                    <a:pt x="1560" y="330"/>
                  </a:cubicBezTo>
                  <a:cubicBezTo>
                    <a:pt x="1560" y="331"/>
                    <a:pt x="1560" y="331"/>
                    <a:pt x="1560" y="331"/>
                  </a:cubicBezTo>
                  <a:cubicBezTo>
                    <a:pt x="1560" y="393"/>
                    <a:pt x="1605" y="435"/>
                    <a:pt x="1666" y="435"/>
                  </a:cubicBezTo>
                  <a:close/>
                  <a:moveTo>
                    <a:pt x="1660" y="271"/>
                  </a:moveTo>
                  <a:cubicBezTo>
                    <a:pt x="1684" y="271"/>
                    <a:pt x="1699" y="288"/>
                    <a:pt x="1703" y="314"/>
                  </a:cubicBezTo>
                  <a:cubicBezTo>
                    <a:pt x="1616" y="314"/>
                    <a:pt x="1616" y="314"/>
                    <a:pt x="1616" y="314"/>
                  </a:cubicBezTo>
                  <a:cubicBezTo>
                    <a:pt x="1621" y="288"/>
                    <a:pt x="1636" y="271"/>
                    <a:pt x="1660" y="271"/>
                  </a:cubicBezTo>
                  <a:close/>
                  <a:moveTo>
                    <a:pt x="1828" y="356"/>
                  </a:moveTo>
                  <a:cubicBezTo>
                    <a:pt x="1828" y="308"/>
                    <a:pt x="1851" y="285"/>
                    <a:pt x="1889" y="285"/>
                  </a:cubicBezTo>
                  <a:cubicBezTo>
                    <a:pt x="1892" y="285"/>
                    <a:pt x="1892" y="285"/>
                    <a:pt x="1892" y="285"/>
                  </a:cubicBezTo>
                  <a:cubicBezTo>
                    <a:pt x="1892" y="225"/>
                    <a:pt x="1892" y="225"/>
                    <a:pt x="1892" y="225"/>
                  </a:cubicBezTo>
                  <a:cubicBezTo>
                    <a:pt x="1858" y="224"/>
                    <a:pt x="1839" y="242"/>
                    <a:pt x="1828" y="270"/>
                  </a:cubicBezTo>
                  <a:cubicBezTo>
                    <a:pt x="1828" y="229"/>
                    <a:pt x="1828" y="229"/>
                    <a:pt x="1828" y="229"/>
                  </a:cubicBezTo>
                  <a:cubicBezTo>
                    <a:pt x="1770" y="229"/>
                    <a:pt x="1770" y="229"/>
                    <a:pt x="1770" y="229"/>
                  </a:cubicBezTo>
                  <a:cubicBezTo>
                    <a:pt x="1770" y="431"/>
                    <a:pt x="1770" y="431"/>
                    <a:pt x="1770" y="431"/>
                  </a:cubicBezTo>
                  <a:cubicBezTo>
                    <a:pt x="1828" y="431"/>
                    <a:pt x="1828" y="431"/>
                    <a:pt x="1828" y="431"/>
                  </a:cubicBezTo>
                  <a:lnTo>
                    <a:pt x="1828" y="356"/>
                  </a:lnTo>
                  <a:close/>
                  <a:moveTo>
                    <a:pt x="81" y="533"/>
                  </a:moveTo>
                  <a:cubicBezTo>
                    <a:pt x="24" y="533"/>
                    <a:pt x="24" y="533"/>
                    <a:pt x="24" y="533"/>
                  </a:cubicBezTo>
                  <a:cubicBezTo>
                    <a:pt x="24" y="585"/>
                    <a:pt x="24" y="585"/>
                    <a:pt x="24" y="585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0" y="634"/>
                    <a:pt x="0" y="634"/>
                    <a:pt x="0" y="634"/>
                  </a:cubicBezTo>
                  <a:cubicBezTo>
                    <a:pt x="24" y="634"/>
                    <a:pt x="24" y="634"/>
                    <a:pt x="24" y="634"/>
                  </a:cubicBezTo>
                  <a:cubicBezTo>
                    <a:pt x="24" y="730"/>
                    <a:pt x="24" y="730"/>
                    <a:pt x="24" y="730"/>
                  </a:cubicBezTo>
                  <a:cubicBezTo>
                    <a:pt x="24" y="776"/>
                    <a:pt x="48" y="790"/>
                    <a:pt x="83" y="790"/>
                  </a:cubicBezTo>
                  <a:cubicBezTo>
                    <a:pt x="102" y="790"/>
                    <a:pt x="116" y="786"/>
                    <a:pt x="128" y="779"/>
                  </a:cubicBezTo>
                  <a:cubicBezTo>
                    <a:pt x="128" y="733"/>
                    <a:pt x="128" y="733"/>
                    <a:pt x="128" y="733"/>
                  </a:cubicBezTo>
                  <a:cubicBezTo>
                    <a:pt x="120" y="737"/>
                    <a:pt x="110" y="740"/>
                    <a:pt x="100" y="740"/>
                  </a:cubicBezTo>
                  <a:cubicBezTo>
                    <a:pt x="87" y="740"/>
                    <a:pt x="81" y="733"/>
                    <a:pt x="81" y="720"/>
                  </a:cubicBezTo>
                  <a:cubicBezTo>
                    <a:pt x="81" y="634"/>
                    <a:pt x="81" y="634"/>
                    <a:pt x="81" y="634"/>
                  </a:cubicBezTo>
                  <a:cubicBezTo>
                    <a:pt x="129" y="634"/>
                    <a:pt x="129" y="634"/>
                    <a:pt x="129" y="634"/>
                  </a:cubicBezTo>
                  <a:cubicBezTo>
                    <a:pt x="129" y="585"/>
                    <a:pt x="129" y="585"/>
                    <a:pt x="129" y="585"/>
                  </a:cubicBezTo>
                  <a:cubicBezTo>
                    <a:pt x="81" y="585"/>
                    <a:pt x="81" y="585"/>
                    <a:pt x="81" y="585"/>
                  </a:cubicBezTo>
                  <a:lnTo>
                    <a:pt x="81" y="533"/>
                  </a:lnTo>
                  <a:close/>
                  <a:moveTo>
                    <a:pt x="237" y="581"/>
                  </a:moveTo>
                  <a:cubicBezTo>
                    <a:pt x="178" y="581"/>
                    <a:pt x="137" y="629"/>
                    <a:pt x="137" y="686"/>
                  </a:cubicBezTo>
                  <a:cubicBezTo>
                    <a:pt x="137" y="687"/>
                    <a:pt x="137" y="687"/>
                    <a:pt x="137" y="687"/>
                  </a:cubicBezTo>
                  <a:cubicBezTo>
                    <a:pt x="137" y="749"/>
                    <a:pt x="182" y="791"/>
                    <a:pt x="243" y="791"/>
                  </a:cubicBezTo>
                  <a:cubicBezTo>
                    <a:pt x="279" y="791"/>
                    <a:pt x="306" y="777"/>
                    <a:pt x="325" y="754"/>
                  </a:cubicBezTo>
                  <a:cubicBezTo>
                    <a:pt x="292" y="725"/>
                    <a:pt x="292" y="725"/>
                    <a:pt x="292" y="725"/>
                  </a:cubicBezTo>
                  <a:cubicBezTo>
                    <a:pt x="277" y="739"/>
                    <a:pt x="263" y="745"/>
                    <a:pt x="243" y="745"/>
                  </a:cubicBezTo>
                  <a:cubicBezTo>
                    <a:pt x="218" y="745"/>
                    <a:pt x="200" y="732"/>
                    <a:pt x="194" y="706"/>
                  </a:cubicBezTo>
                  <a:cubicBezTo>
                    <a:pt x="335" y="706"/>
                    <a:pt x="335" y="706"/>
                    <a:pt x="335" y="706"/>
                  </a:cubicBezTo>
                  <a:cubicBezTo>
                    <a:pt x="335" y="701"/>
                    <a:pt x="335" y="695"/>
                    <a:pt x="335" y="691"/>
                  </a:cubicBezTo>
                  <a:cubicBezTo>
                    <a:pt x="335" y="634"/>
                    <a:pt x="304" y="581"/>
                    <a:pt x="237" y="581"/>
                  </a:cubicBezTo>
                  <a:close/>
                  <a:moveTo>
                    <a:pt x="193" y="670"/>
                  </a:moveTo>
                  <a:cubicBezTo>
                    <a:pt x="198" y="644"/>
                    <a:pt x="213" y="627"/>
                    <a:pt x="237" y="627"/>
                  </a:cubicBezTo>
                  <a:cubicBezTo>
                    <a:pt x="261" y="627"/>
                    <a:pt x="276" y="644"/>
                    <a:pt x="280" y="670"/>
                  </a:cubicBezTo>
                  <a:lnTo>
                    <a:pt x="193" y="670"/>
                  </a:lnTo>
                  <a:close/>
                  <a:moveTo>
                    <a:pt x="452" y="742"/>
                  </a:moveTo>
                  <a:cubicBezTo>
                    <a:pt x="421" y="742"/>
                    <a:pt x="401" y="717"/>
                    <a:pt x="401" y="686"/>
                  </a:cubicBezTo>
                  <a:cubicBezTo>
                    <a:pt x="401" y="686"/>
                    <a:pt x="401" y="686"/>
                    <a:pt x="401" y="686"/>
                  </a:cubicBezTo>
                  <a:cubicBezTo>
                    <a:pt x="401" y="656"/>
                    <a:pt x="421" y="631"/>
                    <a:pt x="450" y="631"/>
                  </a:cubicBezTo>
                  <a:cubicBezTo>
                    <a:pt x="470" y="631"/>
                    <a:pt x="483" y="639"/>
                    <a:pt x="496" y="653"/>
                  </a:cubicBezTo>
                  <a:cubicBezTo>
                    <a:pt x="531" y="615"/>
                    <a:pt x="531" y="615"/>
                    <a:pt x="531" y="615"/>
                  </a:cubicBezTo>
                  <a:cubicBezTo>
                    <a:pt x="512" y="594"/>
                    <a:pt x="488" y="581"/>
                    <a:pt x="450" y="581"/>
                  </a:cubicBezTo>
                  <a:cubicBezTo>
                    <a:pt x="388" y="581"/>
                    <a:pt x="344" y="629"/>
                    <a:pt x="344" y="686"/>
                  </a:cubicBezTo>
                  <a:cubicBezTo>
                    <a:pt x="344" y="687"/>
                    <a:pt x="344" y="687"/>
                    <a:pt x="344" y="687"/>
                  </a:cubicBezTo>
                  <a:cubicBezTo>
                    <a:pt x="344" y="745"/>
                    <a:pt x="389" y="791"/>
                    <a:pt x="449" y="791"/>
                  </a:cubicBezTo>
                  <a:cubicBezTo>
                    <a:pt x="490" y="791"/>
                    <a:pt x="512" y="776"/>
                    <a:pt x="532" y="754"/>
                  </a:cubicBezTo>
                  <a:cubicBezTo>
                    <a:pt x="498" y="721"/>
                    <a:pt x="498" y="721"/>
                    <a:pt x="498" y="721"/>
                  </a:cubicBezTo>
                  <a:cubicBezTo>
                    <a:pt x="485" y="734"/>
                    <a:pt x="471" y="742"/>
                    <a:pt x="452" y="742"/>
                  </a:cubicBezTo>
                  <a:close/>
                  <a:moveTo>
                    <a:pt x="657" y="581"/>
                  </a:moveTo>
                  <a:cubicBezTo>
                    <a:pt x="628" y="581"/>
                    <a:pt x="611" y="597"/>
                    <a:pt x="598" y="614"/>
                  </a:cubicBezTo>
                  <a:cubicBezTo>
                    <a:pt x="598" y="512"/>
                    <a:pt x="598" y="512"/>
                    <a:pt x="598" y="512"/>
                  </a:cubicBezTo>
                  <a:cubicBezTo>
                    <a:pt x="541" y="512"/>
                    <a:pt x="541" y="512"/>
                    <a:pt x="541" y="512"/>
                  </a:cubicBezTo>
                  <a:cubicBezTo>
                    <a:pt x="541" y="787"/>
                    <a:pt x="541" y="787"/>
                    <a:pt x="541" y="787"/>
                  </a:cubicBezTo>
                  <a:cubicBezTo>
                    <a:pt x="598" y="787"/>
                    <a:pt x="598" y="787"/>
                    <a:pt x="598" y="787"/>
                  </a:cubicBezTo>
                  <a:cubicBezTo>
                    <a:pt x="598" y="674"/>
                    <a:pt x="598" y="674"/>
                    <a:pt x="598" y="674"/>
                  </a:cubicBezTo>
                  <a:cubicBezTo>
                    <a:pt x="598" y="647"/>
                    <a:pt x="612" y="633"/>
                    <a:pt x="634" y="633"/>
                  </a:cubicBezTo>
                  <a:cubicBezTo>
                    <a:pt x="656" y="633"/>
                    <a:pt x="669" y="647"/>
                    <a:pt x="669" y="674"/>
                  </a:cubicBezTo>
                  <a:cubicBezTo>
                    <a:pt x="669" y="787"/>
                    <a:pt x="669" y="787"/>
                    <a:pt x="669" y="787"/>
                  </a:cubicBezTo>
                  <a:cubicBezTo>
                    <a:pt x="726" y="787"/>
                    <a:pt x="726" y="787"/>
                    <a:pt x="726" y="787"/>
                  </a:cubicBezTo>
                  <a:cubicBezTo>
                    <a:pt x="726" y="656"/>
                    <a:pt x="726" y="656"/>
                    <a:pt x="726" y="656"/>
                  </a:cubicBezTo>
                  <a:cubicBezTo>
                    <a:pt x="726" y="610"/>
                    <a:pt x="701" y="581"/>
                    <a:pt x="657" y="581"/>
                  </a:cubicBezTo>
                  <a:close/>
                  <a:moveTo>
                    <a:pt x="857" y="581"/>
                  </a:moveTo>
                  <a:cubicBezTo>
                    <a:pt x="828" y="581"/>
                    <a:pt x="811" y="597"/>
                    <a:pt x="798" y="614"/>
                  </a:cubicBezTo>
                  <a:cubicBezTo>
                    <a:pt x="798" y="585"/>
                    <a:pt x="798" y="585"/>
                    <a:pt x="798" y="585"/>
                  </a:cubicBezTo>
                  <a:cubicBezTo>
                    <a:pt x="740" y="585"/>
                    <a:pt x="740" y="585"/>
                    <a:pt x="740" y="585"/>
                  </a:cubicBezTo>
                  <a:cubicBezTo>
                    <a:pt x="740" y="787"/>
                    <a:pt x="740" y="787"/>
                    <a:pt x="740" y="787"/>
                  </a:cubicBezTo>
                  <a:cubicBezTo>
                    <a:pt x="798" y="787"/>
                    <a:pt x="798" y="787"/>
                    <a:pt x="798" y="787"/>
                  </a:cubicBezTo>
                  <a:cubicBezTo>
                    <a:pt x="798" y="674"/>
                    <a:pt x="798" y="674"/>
                    <a:pt x="798" y="674"/>
                  </a:cubicBezTo>
                  <a:cubicBezTo>
                    <a:pt x="798" y="647"/>
                    <a:pt x="812" y="633"/>
                    <a:pt x="833" y="633"/>
                  </a:cubicBezTo>
                  <a:cubicBezTo>
                    <a:pt x="855" y="633"/>
                    <a:pt x="868" y="647"/>
                    <a:pt x="868" y="674"/>
                  </a:cubicBezTo>
                  <a:cubicBezTo>
                    <a:pt x="868" y="787"/>
                    <a:pt x="868" y="787"/>
                    <a:pt x="868" y="787"/>
                  </a:cubicBezTo>
                  <a:cubicBezTo>
                    <a:pt x="925" y="787"/>
                    <a:pt x="925" y="787"/>
                    <a:pt x="925" y="787"/>
                  </a:cubicBezTo>
                  <a:cubicBezTo>
                    <a:pt x="925" y="656"/>
                    <a:pt x="925" y="656"/>
                    <a:pt x="925" y="656"/>
                  </a:cubicBezTo>
                  <a:cubicBezTo>
                    <a:pt x="925" y="610"/>
                    <a:pt x="900" y="581"/>
                    <a:pt x="857" y="581"/>
                  </a:cubicBezTo>
                  <a:close/>
                  <a:moveTo>
                    <a:pt x="1155" y="686"/>
                  </a:moveTo>
                  <a:cubicBezTo>
                    <a:pt x="1155" y="686"/>
                    <a:pt x="1155" y="686"/>
                    <a:pt x="1155" y="686"/>
                  </a:cubicBezTo>
                  <a:cubicBezTo>
                    <a:pt x="1155" y="628"/>
                    <a:pt x="1109" y="581"/>
                    <a:pt x="1047" y="581"/>
                  </a:cubicBezTo>
                  <a:cubicBezTo>
                    <a:pt x="984" y="581"/>
                    <a:pt x="937" y="628"/>
                    <a:pt x="937" y="686"/>
                  </a:cubicBezTo>
                  <a:cubicBezTo>
                    <a:pt x="937" y="687"/>
                    <a:pt x="937" y="687"/>
                    <a:pt x="937" y="687"/>
                  </a:cubicBezTo>
                  <a:cubicBezTo>
                    <a:pt x="937" y="745"/>
                    <a:pt x="983" y="791"/>
                    <a:pt x="1046" y="791"/>
                  </a:cubicBezTo>
                  <a:cubicBezTo>
                    <a:pt x="1109" y="791"/>
                    <a:pt x="1155" y="744"/>
                    <a:pt x="1155" y="686"/>
                  </a:cubicBezTo>
                  <a:close/>
                  <a:moveTo>
                    <a:pt x="993" y="686"/>
                  </a:moveTo>
                  <a:cubicBezTo>
                    <a:pt x="993" y="686"/>
                    <a:pt x="993" y="686"/>
                    <a:pt x="993" y="686"/>
                  </a:cubicBezTo>
                  <a:cubicBezTo>
                    <a:pt x="993" y="656"/>
                    <a:pt x="1013" y="631"/>
                    <a:pt x="1046" y="631"/>
                  </a:cubicBezTo>
                  <a:cubicBezTo>
                    <a:pt x="1077" y="631"/>
                    <a:pt x="1099" y="657"/>
                    <a:pt x="1099" y="686"/>
                  </a:cubicBezTo>
                  <a:cubicBezTo>
                    <a:pt x="1099" y="687"/>
                    <a:pt x="1099" y="687"/>
                    <a:pt x="1099" y="687"/>
                  </a:cubicBezTo>
                  <a:cubicBezTo>
                    <a:pt x="1099" y="717"/>
                    <a:pt x="1079" y="742"/>
                    <a:pt x="1047" y="742"/>
                  </a:cubicBezTo>
                  <a:cubicBezTo>
                    <a:pt x="1015" y="742"/>
                    <a:pt x="993" y="716"/>
                    <a:pt x="993" y="686"/>
                  </a:cubicBezTo>
                  <a:close/>
                  <a:moveTo>
                    <a:pt x="1167" y="787"/>
                  </a:moveTo>
                  <a:cubicBezTo>
                    <a:pt x="1224" y="787"/>
                    <a:pt x="1224" y="787"/>
                    <a:pt x="1224" y="787"/>
                  </a:cubicBezTo>
                  <a:cubicBezTo>
                    <a:pt x="1224" y="512"/>
                    <a:pt x="1224" y="512"/>
                    <a:pt x="1224" y="512"/>
                  </a:cubicBezTo>
                  <a:cubicBezTo>
                    <a:pt x="1167" y="512"/>
                    <a:pt x="1167" y="512"/>
                    <a:pt x="1167" y="512"/>
                  </a:cubicBezTo>
                  <a:lnTo>
                    <a:pt x="1167" y="787"/>
                  </a:lnTo>
                  <a:close/>
                  <a:moveTo>
                    <a:pt x="1345" y="581"/>
                  </a:moveTo>
                  <a:cubicBezTo>
                    <a:pt x="1282" y="581"/>
                    <a:pt x="1235" y="628"/>
                    <a:pt x="1235" y="686"/>
                  </a:cubicBezTo>
                  <a:cubicBezTo>
                    <a:pt x="1235" y="687"/>
                    <a:pt x="1235" y="687"/>
                    <a:pt x="1235" y="687"/>
                  </a:cubicBezTo>
                  <a:cubicBezTo>
                    <a:pt x="1235" y="745"/>
                    <a:pt x="1281" y="791"/>
                    <a:pt x="1344" y="791"/>
                  </a:cubicBezTo>
                  <a:cubicBezTo>
                    <a:pt x="1407" y="791"/>
                    <a:pt x="1453" y="744"/>
                    <a:pt x="1453" y="686"/>
                  </a:cubicBezTo>
                  <a:cubicBezTo>
                    <a:pt x="1453" y="686"/>
                    <a:pt x="1453" y="686"/>
                    <a:pt x="1453" y="686"/>
                  </a:cubicBezTo>
                  <a:cubicBezTo>
                    <a:pt x="1453" y="628"/>
                    <a:pt x="1407" y="581"/>
                    <a:pt x="1345" y="581"/>
                  </a:cubicBezTo>
                  <a:close/>
                  <a:moveTo>
                    <a:pt x="1397" y="687"/>
                  </a:moveTo>
                  <a:cubicBezTo>
                    <a:pt x="1397" y="717"/>
                    <a:pt x="1377" y="742"/>
                    <a:pt x="1345" y="742"/>
                  </a:cubicBezTo>
                  <a:cubicBezTo>
                    <a:pt x="1313" y="742"/>
                    <a:pt x="1292" y="716"/>
                    <a:pt x="1292" y="686"/>
                  </a:cubicBezTo>
                  <a:cubicBezTo>
                    <a:pt x="1292" y="686"/>
                    <a:pt x="1292" y="686"/>
                    <a:pt x="1292" y="686"/>
                  </a:cubicBezTo>
                  <a:cubicBezTo>
                    <a:pt x="1292" y="656"/>
                    <a:pt x="1311" y="631"/>
                    <a:pt x="1344" y="631"/>
                  </a:cubicBezTo>
                  <a:cubicBezTo>
                    <a:pt x="1375" y="631"/>
                    <a:pt x="1397" y="657"/>
                    <a:pt x="1397" y="686"/>
                  </a:cubicBezTo>
                  <a:lnTo>
                    <a:pt x="1397" y="687"/>
                  </a:lnTo>
                  <a:close/>
                  <a:moveTo>
                    <a:pt x="1560" y="802"/>
                  </a:moveTo>
                  <a:cubicBezTo>
                    <a:pt x="1533" y="802"/>
                    <a:pt x="1513" y="795"/>
                    <a:pt x="1492" y="784"/>
                  </a:cubicBezTo>
                  <a:cubicBezTo>
                    <a:pt x="1472" y="827"/>
                    <a:pt x="1472" y="827"/>
                    <a:pt x="1472" y="827"/>
                  </a:cubicBezTo>
                  <a:cubicBezTo>
                    <a:pt x="1498" y="840"/>
                    <a:pt x="1529" y="848"/>
                    <a:pt x="1562" y="848"/>
                  </a:cubicBezTo>
                  <a:cubicBezTo>
                    <a:pt x="1601" y="848"/>
                    <a:pt x="1630" y="840"/>
                    <a:pt x="1649" y="821"/>
                  </a:cubicBezTo>
                  <a:cubicBezTo>
                    <a:pt x="1666" y="804"/>
                    <a:pt x="1674" y="777"/>
                    <a:pt x="1674" y="741"/>
                  </a:cubicBezTo>
                  <a:cubicBezTo>
                    <a:pt x="1674" y="585"/>
                    <a:pt x="1674" y="585"/>
                    <a:pt x="1674" y="585"/>
                  </a:cubicBezTo>
                  <a:cubicBezTo>
                    <a:pt x="1617" y="585"/>
                    <a:pt x="1617" y="585"/>
                    <a:pt x="1617" y="585"/>
                  </a:cubicBezTo>
                  <a:cubicBezTo>
                    <a:pt x="1617" y="611"/>
                    <a:pt x="1617" y="611"/>
                    <a:pt x="1617" y="611"/>
                  </a:cubicBezTo>
                  <a:cubicBezTo>
                    <a:pt x="1602" y="594"/>
                    <a:pt x="1583" y="581"/>
                    <a:pt x="1552" y="581"/>
                  </a:cubicBezTo>
                  <a:cubicBezTo>
                    <a:pt x="1505" y="581"/>
                    <a:pt x="1462" y="615"/>
                    <a:pt x="1462" y="675"/>
                  </a:cubicBezTo>
                  <a:cubicBezTo>
                    <a:pt x="1462" y="676"/>
                    <a:pt x="1462" y="676"/>
                    <a:pt x="1462" y="676"/>
                  </a:cubicBezTo>
                  <a:cubicBezTo>
                    <a:pt x="1462" y="736"/>
                    <a:pt x="1505" y="770"/>
                    <a:pt x="1552" y="770"/>
                  </a:cubicBezTo>
                  <a:cubicBezTo>
                    <a:pt x="1582" y="770"/>
                    <a:pt x="1601" y="758"/>
                    <a:pt x="1618" y="737"/>
                  </a:cubicBezTo>
                  <a:cubicBezTo>
                    <a:pt x="1618" y="747"/>
                    <a:pt x="1618" y="747"/>
                    <a:pt x="1618" y="747"/>
                  </a:cubicBezTo>
                  <a:cubicBezTo>
                    <a:pt x="1618" y="783"/>
                    <a:pt x="1599" y="802"/>
                    <a:pt x="1560" y="802"/>
                  </a:cubicBezTo>
                  <a:close/>
                  <a:moveTo>
                    <a:pt x="1568" y="723"/>
                  </a:moveTo>
                  <a:cubicBezTo>
                    <a:pt x="1541" y="723"/>
                    <a:pt x="1519" y="704"/>
                    <a:pt x="1519" y="676"/>
                  </a:cubicBezTo>
                  <a:cubicBezTo>
                    <a:pt x="1519" y="675"/>
                    <a:pt x="1519" y="675"/>
                    <a:pt x="1519" y="675"/>
                  </a:cubicBezTo>
                  <a:cubicBezTo>
                    <a:pt x="1519" y="648"/>
                    <a:pt x="1541" y="629"/>
                    <a:pt x="1568" y="629"/>
                  </a:cubicBezTo>
                  <a:cubicBezTo>
                    <a:pt x="1596" y="629"/>
                    <a:pt x="1618" y="648"/>
                    <a:pt x="1618" y="675"/>
                  </a:cubicBezTo>
                  <a:cubicBezTo>
                    <a:pt x="1618" y="676"/>
                    <a:pt x="1618" y="676"/>
                    <a:pt x="1618" y="676"/>
                  </a:cubicBezTo>
                  <a:cubicBezTo>
                    <a:pt x="1618" y="704"/>
                    <a:pt x="1596" y="723"/>
                    <a:pt x="1568" y="723"/>
                  </a:cubicBezTo>
                  <a:close/>
                  <a:moveTo>
                    <a:pt x="1790" y="722"/>
                  </a:moveTo>
                  <a:cubicBezTo>
                    <a:pt x="1744" y="585"/>
                    <a:pt x="1744" y="585"/>
                    <a:pt x="1744" y="585"/>
                  </a:cubicBezTo>
                  <a:cubicBezTo>
                    <a:pt x="1684" y="585"/>
                    <a:pt x="1684" y="585"/>
                    <a:pt x="1684" y="585"/>
                  </a:cubicBezTo>
                  <a:cubicBezTo>
                    <a:pt x="1763" y="788"/>
                    <a:pt x="1763" y="788"/>
                    <a:pt x="1763" y="788"/>
                  </a:cubicBezTo>
                  <a:cubicBezTo>
                    <a:pt x="1758" y="798"/>
                    <a:pt x="1753" y="801"/>
                    <a:pt x="1743" y="801"/>
                  </a:cubicBezTo>
                  <a:cubicBezTo>
                    <a:pt x="1735" y="801"/>
                    <a:pt x="1726" y="797"/>
                    <a:pt x="1718" y="793"/>
                  </a:cubicBezTo>
                  <a:cubicBezTo>
                    <a:pt x="1699" y="834"/>
                    <a:pt x="1699" y="834"/>
                    <a:pt x="1699" y="834"/>
                  </a:cubicBezTo>
                  <a:cubicBezTo>
                    <a:pt x="1714" y="843"/>
                    <a:pt x="1729" y="848"/>
                    <a:pt x="1750" y="848"/>
                  </a:cubicBezTo>
                  <a:cubicBezTo>
                    <a:pt x="1784" y="848"/>
                    <a:pt x="1801" y="833"/>
                    <a:pt x="1816" y="792"/>
                  </a:cubicBezTo>
                  <a:cubicBezTo>
                    <a:pt x="1894" y="585"/>
                    <a:pt x="1894" y="585"/>
                    <a:pt x="1894" y="585"/>
                  </a:cubicBezTo>
                  <a:cubicBezTo>
                    <a:pt x="1834" y="585"/>
                    <a:pt x="1834" y="585"/>
                    <a:pt x="1834" y="585"/>
                  </a:cubicBezTo>
                  <a:lnTo>
                    <a:pt x="1790" y="722"/>
                  </a:lnTo>
                  <a:close/>
                  <a:moveTo>
                    <a:pt x="1101" y="965"/>
                  </a:moveTo>
                  <a:cubicBezTo>
                    <a:pt x="1054" y="965"/>
                    <a:pt x="1054" y="965"/>
                    <a:pt x="1054" y="965"/>
                  </a:cubicBezTo>
                  <a:cubicBezTo>
                    <a:pt x="1054" y="957"/>
                    <a:pt x="1054" y="957"/>
                    <a:pt x="1054" y="957"/>
                  </a:cubicBezTo>
                  <a:cubicBezTo>
                    <a:pt x="1054" y="942"/>
                    <a:pt x="1062" y="935"/>
                    <a:pt x="1075" y="935"/>
                  </a:cubicBezTo>
                  <a:cubicBezTo>
                    <a:pt x="1085" y="935"/>
                    <a:pt x="1093" y="937"/>
                    <a:pt x="1101" y="940"/>
                  </a:cubicBezTo>
                  <a:cubicBezTo>
                    <a:pt x="1101" y="893"/>
                    <a:pt x="1101" y="893"/>
                    <a:pt x="1101" y="893"/>
                  </a:cubicBezTo>
                  <a:cubicBezTo>
                    <a:pt x="1091" y="889"/>
                    <a:pt x="1078" y="887"/>
                    <a:pt x="1060" y="887"/>
                  </a:cubicBezTo>
                  <a:cubicBezTo>
                    <a:pt x="1040" y="887"/>
                    <a:pt x="1025" y="892"/>
                    <a:pt x="1014" y="903"/>
                  </a:cubicBezTo>
                  <a:cubicBezTo>
                    <a:pt x="1004" y="914"/>
                    <a:pt x="998" y="930"/>
                    <a:pt x="998" y="952"/>
                  </a:cubicBezTo>
                  <a:cubicBezTo>
                    <a:pt x="998" y="965"/>
                    <a:pt x="998" y="965"/>
                    <a:pt x="998" y="965"/>
                  </a:cubicBezTo>
                  <a:cubicBezTo>
                    <a:pt x="974" y="965"/>
                    <a:pt x="974" y="965"/>
                    <a:pt x="974" y="965"/>
                  </a:cubicBezTo>
                  <a:cubicBezTo>
                    <a:pt x="974" y="1012"/>
                    <a:pt x="974" y="1012"/>
                    <a:pt x="974" y="1012"/>
                  </a:cubicBezTo>
                  <a:cubicBezTo>
                    <a:pt x="998" y="1012"/>
                    <a:pt x="998" y="1012"/>
                    <a:pt x="998" y="1012"/>
                  </a:cubicBezTo>
                  <a:cubicBezTo>
                    <a:pt x="998" y="1165"/>
                    <a:pt x="998" y="1165"/>
                    <a:pt x="998" y="1165"/>
                  </a:cubicBezTo>
                  <a:cubicBezTo>
                    <a:pt x="1055" y="1165"/>
                    <a:pt x="1055" y="1165"/>
                    <a:pt x="1055" y="1165"/>
                  </a:cubicBezTo>
                  <a:cubicBezTo>
                    <a:pt x="1055" y="1012"/>
                    <a:pt x="1055" y="1012"/>
                    <a:pt x="1055" y="1012"/>
                  </a:cubicBezTo>
                  <a:cubicBezTo>
                    <a:pt x="1101" y="1012"/>
                    <a:pt x="1101" y="1012"/>
                    <a:pt x="1101" y="1012"/>
                  </a:cubicBezTo>
                  <a:lnTo>
                    <a:pt x="1101" y="965"/>
                  </a:lnTo>
                  <a:close/>
                  <a:moveTo>
                    <a:pt x="1209" y="959"/>
                  </a:moveTo>
                  <a:cubicBezTo>
                    <a:pt x="1147" y="959"/>
                    <a:pt x="1100" y="1006"/>
                    <a:pt x="1100" y="1064"/>
                  </a:cubicBezTo>
                  <a:cubicBezTo>
                    <a:pt x="1100" y="1065"/>
                    <a:pt x="1100" y="1065"/>
                    <a:pt x="1100" y="1065"/>
                  </a:cubicBezTo>
                  <a:cubicBezTo>
                    <a:pt x="1100" y="1123"/>
                    <a:pt x="1146" y="1169"/>
                    <a:pt x="1209" y="1169"/>
                  </a:cubicBezTo>
                  <a:cubicBezTo>
                    <a:pt x="1272" y="1169"/>
                    <a:pt x="1318" y="1122"/>
                    <a:pt x="1318" y="1064"/>
                  </a:cubicBezTo>
                  <a:cubicBezTo>
                    <a:pt x="1318" y="1063"/>
                    <a:pt x="1318" y="1063"/>
                    <a:pt x="1318" y="1063"/>
                  </a:cubicBezTo>
                  <a:cubicBezTo>
                    <a:pt x="1318" y="1005"/>
                    <a:pt x="1272" y="959"/>
                    <a:pt x="1209" y="959"/>
                  </a:cubicBezTo>
                  <a:close/>
                  <a:moveTo>
                    <a:pt x="1262" y="1065"/>
                  </a:moveTo>
                  <a:cubicBezTo>
                    <a:pt x="1262" y="1095"/>
                    <a:pt x="1242" y="1120"/>
                    <a:pt x="1209" y="1120"/>
                  </a:cubicBezTo>
                  <a:cubicBezTo>
                    <a:pt x="1178" y="1120"/>
                    <a:pt x="1156" y="1094"/>
                    <a:pt x="1156" y="1064"/>
                  </a:cubicBezTo>
                  <a:cubicBezTo>
                    <a:pt x="1156" y="1063"/>
                    <a:pt x="1156" y="1063"/>
                    <a:pt x="1156" y="1063"/>
                  </a:cubicBezTo>
                  <a:cubicBezTo>
                    <a:pt x="1156" y="1034"/>
                    <a:pt x="1176" y="1008"/>
                    <a:pt x="1209" y="1008"/>
                  </a:cubicBezTo>
                  <a:cubicBezTo>
                    <a:pt x="1240" y="1008"/>
                    <a:pt x="1262" y="1034"/>
                    <a:pt x="1262" y="1064"/>
                  </a:cubicBezTo>
                  <a:lnTo>
                    <a:pt x="1262" y="1065"/>
                  </a:lnTo>
                  <a:close/>
                  <a:moveTo>
                    <a:pt x="1389" y="1004"/>
                  </a:moveTo>
                  <a:cubicBezTo>
                    <a:pt x="1389" y="963"/>
                    <a:pt x="1389" y="963"/>
                    <a:pt x="1389" y="963"/>
                  </a:cubicBezTo>
                  <a:cubicBezTo>
                    <a:pt x="1332" y="963"/>
                    <a:pt x="1332" y="963"/>
                    <a:pt x="1332" y="963"/>
                  </a:cubicBezTo>
                  <a:cubicBezTo>
                    <a:pt x="1332" y="1165"/>
                    <a:pt x="1332" y="1165"/>
                    <a:pt x="1332" y="1165"/>
                  </a:cubicBezTo>
                  <a:cubicBezTo>
                    <a:pt x="1389" y="1165"/>
                    <a:pt x="1389" y="1165"/>
                    <a:pt x="1389" y="1165"/>
                  </a:cubicBezTo>
                  <a:cubicBezTo>
                    <a:pt x="1389" y="1090"/>
                    <a:pt x="1389" y="1090"/>
                    <a:pt x="1389" y="1090"/>
                  </a:cubicBezTo>
                  <a:cubicBezTo>
                    <a:pt x="1389" y="1042"/>
                    <a:pt x="1412" y="1019"/>
                    <a:pt x="1450" y="1019"/>
                  </a:cubicBezTo>
                  <a:cubicBezTo>
                    <a:pt x="1453" y="1019"/>
                    <a:pt x="1453" y="1019"/>
                    <a:pt x="1453" y="1019"/>
                  </a:cubicBezTo>
                  <a:cubicBezTo>
                    <a:pt x="1453" y="959"/>
                    <a:pt x="1453" y="959"/>
                    <a:pt x="1453" y="959"/>
                  </a:cubicBezTo>
                  <a:cubicBezTo>
                    <a:pt x="1419" y="958"/>
                    <a:pt x="1400" y="976"/>
                    <a:pt x="1389" y="1004"/>
                  </a:cubicBezTo>
                  <a:close/>
                  <a:moveTo>
                    <a:pt x="1622" y="961"/>
                  </a:moveTo>
                  <a:cubicBezTo>
                    <a:pt x="1588" y="961"/>
                    <a:pt x="1566" y="967"/>
                    <a:pt x="1544" y="977"/>
                  </a:cubicBezTo>
                  <a:cubicBezTo>
                    <a:pt x="1558" y="1020"/>
                    <a:pt x="1558" y="1020"/>
                    <a:pt x="1558" y="1020"/>
                  </a:cubicBezTo>
                  <a:cubicBezTo>
                    <a:pt x="1576" y="1014"/>
                    <a:pt x="1592" y="1010"/>
                    <a:pt x="1614" y="1010"/>
                  </a:cubicBezTo>
                  <a:cubicBezTo>
                    <a:pt x="1642" y="1010"/>
                    <a:pt x="1657" y="1023"/>
                    <a:pt x="1657" y="1046"/>
                  </a:cubicBezTo>
                  <a:cubicBezTo>
                    <a:pt x="1657" y="1050"/>
                    <a:pt x="1657" y="1050"/>
                    <a:pt x="1657" y="1050"/>
                  </a:cubicBezTo>
                  <a:cubicBezTo>
                    <a:pt x="1643" y="1045"/>
                    <a:pt x="1628" y="1042"/>
                    <a:pt x="1608" y="1042"/>
                  </a:cubicBezTo>
                  <a:cubicBezTo>
                    <a:pt x="1560" y="1042"/>
                    <a:pt x="1526" y="1062"/>
                    <a:pt x="1526" y="1106"/>
                  </a:cubicBezTo>
                  <a:cubicBezTo>
                    <a:pt x="1526" y="1107"/>
                    <a:pt x="1526" y="1107"/>
                    <a:pt x="1526" y="1107"/>
                  </a:cubicBezTo>
                  <a:cubicBezTo>
                    <a:pt x="1526" y="1147"/>
                    <a:pt x="1558" y="1168"/>
                    <a:pt x="1596" y="1168"/>
                  </a:cubicBezTo>
                  <a:cubicBezTo>
                    <a:pt x="1624" y="1168"/>
                    <a:pt x="1643" y="1158"/>
                    <a:pt x="1657" y="1143"/>
                  </a:cubicBezTo>
                  <a:cubicBezTo>
                    <a:pt x="1657" y="1165"/>
                    <a:pt x="1657" y="1165"/>
                    <a:pt x="1657" y="1165"/>
                  </a:cubicBezTo>
                  <a:cubicBezTo>
                    <a:pt x="1712" y="1165"/>
                    <a:pt x="1712" y="1165"/>
                    <a:pt x="1712" y="1165"/>
                  </a:cubicBezTo>
                  <a:cubicBezTo>
                    <a:pt x="1712" y="1048"/>
                    <a:pt x="1712" y="1048"/>
                    <a:pt x="1712" y="1048"/>
                  </a:cubicBezTo>
                  <a:cubicBezTo>
                    <a:pt x="1712" y="1020"/>
                    <a:pt x="1705" y="998"/>
                    <a:pt x="1690" y="983"/>
                  </a:cubicBezTo>
                  <a:cubicBezTo>
                    <a:pt x="1676" y="969"/>
                    <a:pt x="1653" y="961"/>
                    <a:pt x="1622" y="961"/>
                  </a:cubicBezTo>
                  <a:close/>
                  <a:moveTo>
                    <a:pt x="1658" y="1094"/>
                  </a:moveTo>
                  <a:cubicBezTo>
                    <a:pt x="1658" y="1114"/>
                    <a:pt x="1640" y="1129"/>
                    <a:pt x="1613" y="1129"/>
                  </a:cubicBezTo>
                  <a:cubicBezTo>
                    <a:pt x="1595" y="1129"/>
                    <a:pt x="1582" y="1120"/>
                    <a:pt x="1582" y="1104"/>
                  </a:cubicBezTo>
                  <a:cubicBezTo>
                    <a:pt x="1582" y="1104"/>
                    <a:pt x="1582" y="1104"/>
                    <a:pt x="1582" y="1104"/>
                  </a:cubicBezTo>
                  <a:cubicBezTo>
                    <a:pt x="1582" y="1086"/>
                    <a:pt x="1597" y="1076"/>
                    <a:pt x="1621" y="1076"/>
                  </a:cubicBezTo>
                  <a:cubicBezTo>
                    <a:pt x="1635" y="1076"/>
                    <a:pt x="1648" y="1079"/>
                    <a:pt x="1658" y="1083"/>
                  </a:cubicBezTo>
                  <a:lnTo>
                    <a:pt x="1658" y="1094"/>
                  </a:lnTo>
                  <a:close/>
                  <a:moveTo>
                    <a:pt x="1736" y="1165"/>
                  </a:moveTo>
                  <a:cubicBezTo>
                    <a:pt x="1793" y="1165"/>
                    <a:pt x="1793" y="1165"/>
                    <a:pt x="1793" y="1165"/>
                  </a:cubicBezTo>
                  <a:cubicBezTo>
                    <a:pt x="1793" y="890"/>
                    <a:pt x="1793" y="890"/>
                    <a:pt x="1793" y="890"/>
                  </a:cubicBezTo>
                  <a:cubicBezTo>
                    <a:pt x="1736" y="890"/>
                    <a:pt x="1736" y="890"/>
                    <a:pt x="1736" y="890"/>
                  </a:cubicBezTo>
                  <a:lnTo>
                    <a:pt x="1736" y="1165"/>
                  </a:lnTo>
                  <a:close/>
                  <a:moveTo>
                    <a:pt x="1817" y="1165"/>
                  </a:moveTo>
                  <a:cubicBezTo>
                    <a:pt x="1874" y="1165"/>
                    <a:pt x="1874" y="1165"/>
                    <a:pt x="1874" y="1165"/>
                  </a:cubicBezTo>
                  <a:cubicBezTo>
                    <a:pt x="1874" y="890"/>
                    <a:pt x="1874" y="890"/>
                    <a:pt x="1874" y="890"/>
                  </a:cubicBezTo>
                  <a:cubicBezTo>
                    <a:pt x="1817" y="890"/>
                    <a:pt x="1817" y="890"/>
                    <a:pt x="1817" y="890"/>
                  </a:cubicBezTo>
                  <a:lnTo>
                    <a:pt x="1817" y="1165"/>
                  </a:lnTo>
                  <a:close/>
                  <a:moveTo>
                    <a:pt x="2086" y="0"/>
                  </a:moveTo>
                  <a:cubicBezTo>
                    <a:pt x="2086" y="1832"/>
                    <a:pt x="2086" y="1832"/>
                    <a:pt x="2086" y="1832"/>
                  </a:cubicBezTo>
                  <a:cubicBezTo>
                    <a:pt x="2697" y="1832"/>
                    <a:pt x="2697" y="1832"/>
                    <a:pt x="2697" y="1832"/>
                  </a:cubicBezTo>
                  <a:cubicBezTo>
                    <a:pt x="2697" y="0"/>
                    <a:pt x="2697" y="0"/>
                    <a:pt x="2697" y="0"/>
                  </a:cubicBezTo>
                  <a:lnTo>
                    <a:pt x="2086" y="0"/>
                  </a:lnTo>
                  <a:close/>
                </a:path>
              </a:pathLst>
            </a:custGeom>
            <a:gradFill flip="none" rotWithShape="1">
              <a:gsLst>
                <a:gs pos="37000">
                  <a:srgbClr val="F2A11F"/>
                </a:gs>
                <a:gs pos="56000">
                  <a:srgbClr val="EC5124"/>
                </a:gs>
                <a:gs pos="83000">
                  <a:srgbClr val="D32A27"/>
                </a:gs>
                <a:gs pos="100000">
                  <a:srgbClr val="7A425E"/>
                </a:gs>
              </a:gsLst>
              <a:lin ang="189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07" name="Group 106">
              <a:extLst>
                <a:ext uri="{FF2B5EF4-FFF2-40B4-BE49-F238E27FC236}">
                  <a16:creationId xmlns:a16="http://schemas.microsoft.com/office/drawing/2014/main" id="{A6EECAC4-C77C-49AB-B254-48D8B0737DBE}"/>
                </a:ext>
              </a:extLst>
            </p:cNvPr>
            <p:cNvGrpSpPr/>
            <p:nvPr userDrawn="1"/>
          </p:nvGrpSpPr>
          <p:grpSpPr>
            <a:xfrm>
              <a:off x="11291887" y="1987551"/>
              <a:ext cx="590550" cy="2868613"/>
              <a:chOff x="11291887" y="1987551"/>
              <a:chExt cx="590550" cy="2868613"/>
            </a:xfrm>
          </p:grpSpPr>
          <p:sp>
            <p:nvSpPr>
              <p:cNvPr id="108" name="Freeform 6">
                <a:extLst>
                  <a:ext uri="{FF2B5EF4-FFF2-40B4-BE49-F238E27FC236}">
                    <a16:creationId xmlns:a16="http://schemas.microsoft.com/office/drawing/2014/main" id="{D00C9BBA-FC7E-4243-8134-0B959E4BB23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418887" y="3471864"/>
                <a:ext cx="455612" cy="452438"/>
              </a:xfrm>
              <a:custGeom>
                <a:avLst/>
                <a:gdLst>
                  <a:gd name="T0" fmla="*/ 0 w 239"/>
                  <a:gd name="T1" fmla="*/ 96 h 237"/>
                  <a:gd name="T2" fmla="*/ 38 w 239"/>
                  <a:gd name="T3" fmla="*/ 173 h 237"/>
                  <a:gd name="T4" fmla="*/ 38 w 239"/>
                  <a:gd name="T5" fmla="*/ 173 h 237"/>
                  <a:gd name="T6" fmla="*/ 38 w 239"/>
                  <a:gd name="T7" fmla="*/ 173 h 237"/>
                  <a:gd name="T8" fmla="*/ 4 w 239"/>
                  <a:gd name="T9" fmla="*/ 173 h 237"/>
                  <a:gd name="T10" fmla="*/ 4 w 239"/>
                  <a:gd name="T11" fmla="*/ 237 h 237"/>
                  <a:gd name="T12" fmla="*/ 239 w 239"/>
                  <a:gd name="T13" fmla="*/ 237 h 237"/>
                  <a:gd name="T14" fmla="*/ 239 w 239"/>
                  <a:gd name="T15" fmla="*/ 173 h 237"/>
                  <a:gd name="T16" fmla="*/ 105 w 239"/>
                  <a:gd name="T17" fmla="*/ 173 h 237"/>
                  <a:gd name="T18" fmla="*/ 56 w 239"/>
                  <a:gd name="T19" fmla="*/ 119 h 237"/>
                  <a:gd name="T20" fmla="*/ 105 w 239"/>
                  <a:gd name="T21" fmla="*/ 65 h 237"/>
                  <a:gd name="T22" fmla="*/ 239 w 239"/>
                  <a:gd name="T23" fmla="*/ 65 h 237"/>
                  <a:gd name="T24" fmla="*/ 239 w 239"/>
                  <a:gd name="T25" fmla="*/ 0 h 237"/>
                  <a:gd name="T26" fmla="*/ 93 w 239"/>
                  <a:gd name="T27" fmla="*/ 0 h 237"/>
                  <a:gd name="T28" fmla="*/ 0 w 239"/>
                  <a:gd name="T29" fmla="*/ 96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9" h="237">
                    <a:moveTo>
                      <a:pt x="0" y="96"/>
                    </a:moveTo>
                    <a:cubicBezTo>
                      <a:pt x="0" y="123"/>
                      <a:pt x="13" y="154"/>
                      <a:pt x="38" y="173"/>
                    </a:cubicBezTo>
                    <a:cubicBezTo>
                      <a:pt x="38" y="173"/>
                      <a:pt x="38" y="173"/>
                      <a:pt x="38" y="173"/>
                    </a:cubicBezTo>
                    <a:cubicBezTo>
                      <a:pt x="38" y="173"/>
                      <a:pt x="38" y="173"/>
                      <a:pt x="38" y="173"/>
                    </a:cubicBezTo>
                    <a:cubicBezTo>
                      <a:pt x="4" y="173"/>
                      <a:pt x="4" y="173"/>
                      <a:pt x="4" y="173"/>
                    </a:cubicBezTo>
                    <a:cubicBezTo>
                      <a:pt x="4" y="237"/>
                      <a:pt x="4" y="237"/>
                      <a:pt x="4" y="237"/>
                    </a:cubicBezTo>
                    <a:cubicBezTo>
                      <a:pt x="239" y="237"/>
                      <a:pt x="239" y="237"/>
                      <a:pt x="239" y="237"/>
                    </a:cubicBezTo>
                    <a:cubicBezTo>
                      <a:pt x="239" y="173"/>
                      <a:pt x="239" y="173"/>
                      <a:pt x="239" y="173"/>
                    </a:cubicBezTo>
                    <a:cubicBezTo>
                      <a:pt x="105" y="173"/>
                      <a:pt x="105" y="173"/>
                      <a:pt x="105" y="173"/>
                    </a:cubicBezTo>
                    <a:cubicBezTo>
                      <a:pt x="81" y="173"/>
                      <a:pt x="56" y="154"/>
                      <a:pt x="56" y="119"/>
                    </a:cubicBezTo>
                    <a:cubicBezTo>
                      <a:pt x="56" y="93"/>
                      <a:pt x="74" y="65"/>
                      <a:pt x="105" y="65"/>
                    </a:cubicBezTo>
                    <a:cubicBezTo>
                      <a:pt x="239" y="65"/>
                      <a:pt x="239" y="65"/>
                      <a:pt x="239" y="65"/>
                    </a:cubicBezTo>
                    <a:cubicBezTo>
                      <a:pt x="239" y="0"/>
                      <a:pt x="239" y="0"/>
                      <a:pt x="239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39" y="0"/>
                      <a:pt x="0" y="39"/>
                      <a:pt x="0" y="9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9" name="Freeform 7">
                <a:extLst>
                  <a:ext uri="{FF2B5EF4-FFF2-40B4-BE49-F238E27FC236}">
                    <a16:creationId xmlns:a16="http://schemas.microsoft.com/office/drawing/2014/main" id="{F71F105A-138E-453C-A355-31EA2B0C8B8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425237" y="2452689"/>
                <a:ext cx="449262" cy="506413"/>
              </a:xfrm>
              <a:custGeom>
                <a:avLst/>
                <a:gdLst>
                  <a:gd name="T0" fmla="*/ 0 w 283"/>
                  <a:gd name="T1" fmla="*/ 89 h 319"/>
                  <a:gd name="T2" fmla="*/ 193 w 283"/>
                  <a:gd name="T3" fmla="*/ 159 h 319"/>
                  <a:gd name="T4" fmla="*/ 0 w 283"/>
                  <a:gd name="T5" fmla="*/ 229 h 319"/>
                  <a:gd name="T6" fmla="*/ 0 w 283"/>
                  <a:gd name="T7" fmla="*/ 319 h 319"/>
                  <a:gd name="T8" fmla="*/ 283 w 283"/>
                  <a:gd name="T9" fmla="*/ 202 h 319"/>
                  <a:gd name="T10" fmla="*/ 283 w 283"/>
                  <a:gd name="T11" fmla="*/ 117 h 319"/>
                  <a:gd name="T12" fmla="*/ 0 w 283"/>
                  <a:gd name="T13" fmla="*/ 0 h 319"/>
                  <a:gd name="T14" fmla="*/ 0 w 283"/>
                  <a:gd name="T15" fmla="*/ 89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3" h="319">
                    <a:moveTo>
                      <a:pt x="0" y="89"/>
                    </a:moveTo>
                    <a:lnTo>
                      <a:pt x="193" y="159"/>
                    </a:lnTo>
                    <a:lnTo>
                      <a:pt x="0" y="229"/>
                    </a:lnTo>
                    <a:lnTo>
                      <a:pt x="0" y="319"/>
                    </a:lnTo>
                    <a:lnTo>
                      <a:pt x="283" y="202"/>
                    </a:lnTo>
                    <a:lnTo>
                      <a:pt x="283" y="117"/>
                    </a:lnTo>
                    <a:lnTo>
                      <a:pt x="0" y="0"/>
                    </a:lnTo>
                    <a:lnTo>
                      <a:pt x="0" y="8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" name="Freeform 8">
                <a:extLst>
                  <a:ext uri="{FF2B5EF4-FFF2-40B4-BE49-F238E27FC236}">
                    <a16:creationId xmlns:a16="http://schemas.microsoft.com/office/drawing/2014/main" id="{49854997-23FD-4E3C-82E8-D973E90ABF35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3968751"/>
                <a:ext cx="463550" cy="471488"/>
              </a:xfrm>
              <a:custGeom>
                <a:avLst/>
                <a:gdLst>
                  <a:gd name="T0" fmla="*/ 167 w 243"/>
                  <a:gd name="T1" fmla="*/ 46 h 246"/>
                  <a:gd name="T2" fmla="*/ 192 w 243"/>
                  <a:gd name="T3" fmla="*/ 113 h 246"/>
                  <a:gd name="T4" fmla="*/ 173 w 243"/>
                  <a:gd name="T5" fmla="*/ 165 h 246"/>
                  <a:gd name="T6" fmla="*/ 104 w 243"/>
                  <a:gd name="T7" fmla="*/ 0 h 246"/>
                  <a:gd name="T8" fmla="*/ 39 w 243"/>
                  <a:gd name="T9" fmla="*/ 28 h 246"/>
                  <a:gd name="T10" fmla="*/ 0 w 243"/>
                  <a:gd name="T11" fmla="*/ 121 h 246"/>
                  <a:gd name="T12" fmla="*/ 122 w 243"/>
                  <a:gd name="T13" fmla="*/ 246 h 246"/>
                  <a:gd name="T14" fmla="*/ 243 w 243"/>
                  <a:gd name="T15" fmla="*/ 114 h 246"/>
                  <a:gd name="T16" fmla="*/ 198 w 243"/>
                  <a:gd name="T17" fmla="*/ 5 h 246"/>
                  <a:gd name="T18" fmla="*/ 167 w 243"/>
                  <a:gd name="T19" fmla="*/ 46 h 246"/>
                  <a:gd name="T20" fmla="*/ 75 w 243"/>
                  <a:gd name="T21" fmla="*/ 170 h 246"/>
                  <a:gd name="T22" fmla="*/ 51 w 243"/>
                  <a:gd name="T23" fmla="*/ 120 h 246"/>
                  <a:gd name="T24" fmla="*/ 84 w 243"/>
                  <a:gd name="T25" fmla="*/ 70 h 246"/>
                  <a:gd name="T26" fmla="*/ 131 w 243"/>
                  <a:gd name="T27" fmla="*/ 183 h 246"/>
                  <a:gd name="T28" fmla="*/ 75 w 243"/>
                  <a:gd name="T29" fmla="*/ 17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3" h="246">
                    <a:moveTo>
                      <a:pt x="167" y="46"/>
                    </a:moveTo>
                    <a:cubicBezTo>
                      <a:pt x="187" y="73"/>
                      <a:pt x="192" y="88"/>
                      <a:pt x="192" y="113"/>
                    </a:cubicBezTo>
                    <a:cubicBezTo>
                      <a:pt x="192" y="135"/>
                      <a:pt x="185" y="153"/>
                      <a:pt x="173" y="165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79" y="4"/>
                      <a:pt x="56" y="14"/>
                      <a:pt x="39" y="28"/>
                    </a:cubicBezTo>
                    <a:cubicBezTo>
                      <a:pt x="13" y="50"/>
                      <a:pt x="0" y="82"/>
                      <a:pt x="0" y="121"/>
                    </a:cubicBezTo>
                    <a:cubicBezTo>
                      <a:pt x="0" y="192"/>
                      <a:pt x="52" y="246"/>
                      <a:pt x="122" y="246"/>
                    </a:cubicBezTo>
                    <a:cubicBezTo>
                      <a:pt x="193" y="246"/>
                      <a:pt x="243" y="192"/>
                      <a:pt x="243" y="114"/>
                    </a:cubicBezTo>
                    <a:cubicBezTo>
                      <a:pt x="243" y="70"/>
                      <a:pt x="222" y="26"/>
                      <a:pt x="198" y="5"/>
                    </a:cubicBezTo>
                    <a:lnTo>
                      <a:pt x="167" y="46"/>
                    </a:lnTo>
                    <a:close/>
                    <a:moveTo>
                      <a:pt x="75" y="170"/>
                    </a:moveTo>
                    <a:cubicBezTo>
                      <a:pt x="60" y="159"/>
                      <a:pt x="51" y="141"/>
                      <a:pt x="51" y="120"/>
                    </a:cubicBezTo>
                    <a:cubicBezTo>
                      <a:pt x="51" y="97"/>
                      <a:pt x="65" y="79"/>
                      <a:pt x="84" y="70"/>
                    </a:cubicBezTo>
                    <a:cubicBezTo>
                      <a:pt x="131" y="183"/>
                      <a:pt x="131" y="183"/>
                      <a:pt x="131" y="183"/>
                    </a:cubicBezTo>
                    <a:cubicBezTo>
                      <a:pt x="107" y="186"/>
                      <a:pt x="88" y="180"/>
                      <a:pt x="75" y="1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1" name="Freeform 9">
                <a:extLst>
                  <a:ext uri="{FF2B5EF4-FFF2-40B4-BE49-F238E27FC236}">
                    <a16:creationId xmlns:a16="http://schemas.microsoft.com/office/drawing/2014/main" id="{DFC48EA1-BF0E-478F-9540-C906E2ADBE1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291887" y="4451351"/>
                <a:ext cx="582612" cy="404813"/>
              </a:xfrm>
              <a:custGeom>
                <a:avLst/>
                <a:gdLst>
                  <a:gd name="T0" fmla="*/ 296 w 367"/>
                  <a:gd name="T1" fmla="*/ 0 h 255"/>
                  <a:gd name="T2" fmla="*/ 296 w 367"/>
                  <a:gd name="T3" fmla="*/ 177 h 255"/>
                  <a:gd name="T4" fmla="*/ 0 w 367"/>
                  <a:gd name="T5" fmla="*/ 177 h 255"/>
                  <a:gd name="T6" fmla="*/ 0 w 367"/>
                  <a:gd name="T7" fmla="*/ 255 h 255"/>
                  <a:gd name="T8" fmla="*/ 367 w 367"/>
                  <a:gd name="T9" fmla="*/ 255 h 255"/>
                  <a:gd name="T10" fmla="*/ 367 w 367"/>
                  <a:gd name="T11" fmla="*/ 0 h 255"/>
                  <a:gd name="T12" fmla="*/ 296 w 367"/>
                  <a:gd name="T13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55">
                    <a:moveTo>
                      <a:pt x="296" y="0"/>
                    </a:moveTo>
                    <a:lnTo>
                      <a:pt x="296" y="177"/>
                    </a:lnTo>
                    <a:lnTo>
                      <a:pt x="0" y="177"/>
                    </a:lnTo>
                    <a:lnTo>
                      <a:pt x="0" y="255"/>
                    </a:lnTo>
                    <a:lnTo>
                      <a:pt x="367" y="255"/>
                    </a:lnTo>
                    <a:lnTo>
                      <a:pt x="367" y="0"/>
                    </a:lnTo>
                    <a:lnTo>
                      <a:pt x="29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2" name="Freeform 10">
                <a:extLst>
                  <a:ext uri="{FF2B5EF4-FFF2-40B4-BE49-F238E27FC236}">
                    <a16:creationId xmlns:a16="http://schemas.microsoft.com/office/drawing/2014/main" id="{66D58043-225E-4AF1-86C5-EAC10AA263B5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1987551"/>
                <a:ext cx="463550" cy="484188"/>
              </a:xfrm>
              <a:custGeom>
                <a:avLst/>
                <a:gdLst>
                  <a:gd name="T0" fmla="*/ 243 w 243"/>
                  <a:gd name="T1" fmla="*/ 127 h 253"/>
                  <a:gd name="T2" fmla="*/ 122 w 243"/>
                  <a:gd name="T3" fmla="*/ 253 h 253"/>
                  <a:gd name="T4" fmla="*/ 0 w 243"/>
                  <a:gd name="T5" fmla="*/ 126 h 253"/>
                  <a:gd name="T6" fmla="*/ 122 w 243"/>
                  <a:gd name="T7" fmla="*/ 0 h 253"/>
                  <a:gd name="T8" fmla="*/ 243 w 243"/>
                  <a:gd name="T9" fmla="*/ 127 h 253"/>
                  <a:gd name="T10" fmla="*/ 55 w 243"/>
                  <a:gd name="T11" fmla="*/ 127 h 253"/>
                  <a:gd name="T12" fmla="*/ 122 w 243"/>
                  <a:gd name="T13" fmla="*/ 189 h 253"/>
                  <a:gd name="T14" fmla="*/ 188 w 243"/>
                  <a:gd name="T15" fmla="*/ 126 h 253"/>
                  <a:gd name="T16" fmla="*/ 122 w 243"/>
                  <a:gd name="T17" fmla="*/ 64 h 253"/>
                  <a:gd name="T18" fmla="*/ 55 w 243"/>
                  <a:gd name="T19" fmla="*/ 127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253">
                    <a:moveTo>
                      <a:pt x="243" y="127"/>
                    </a:moveTo>
                    <a:cubicBezTo>
                      <a:pt x="243" y="198"/>
                      <a:pt x="190" y="253"/>
                      <a:pt x="122" y="253"/>
                    </a:cubicBezTo>
                    <a:cubicBezTo>
                      <a:pt x="53" y="253"/>
                      <a:pt x="0" y="197"/>
                      <a:pt x="0" y="126"/>
                    </a:cubicBezTo>
                    <a:cubicBezTo>
                      <a:pt x="0" y="56"/>
                      <a:pt x="53" y="0"/>
                      <a:pt x="122" y="0"/>
                    </a:cubicBezTo>
                    <a:cubicBezTo>
                      <a:pt x="190" y="0"/>
                      <a:pt x="243" y="56"/>
                      <a:pt x="243" y="127"/>
                    </a:cubicBezTo>
                    <a:moveTo>
                      <a:pt x="55" y="127"/>
                    </a:moveTo>
                    <a:cubicBezTo>
                      <a:pt x="55" y="163"/>
                      <a:pt x="83" y="189"/>
                      <a:pt x="122" y="189"/>
                    </a:cubicBezTo>
                    <a:cubicBezTo>
                      <a:pt x="159" y="189"/>
                      <a:pt x="188" y="162"/>
                      <a:pt x="188" y="126"/>
                    </a:cubicBezTo>
                    <a:cubicBezTo>
                      <a:pt x="188" y="90"/>
                      <a:pt x="160" y="64"/>
                      <a:pt x="122" y="64"/>
                    </a:cubicBezTo>
                    <a:cubicBezTo>
                      <a:pt x="85" y="64"/>
                      <a:pt x="55" y="92"/>
                      <a:pt x="55" y="1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" name="Freeform 11">
                <a:extLst>
                  <a:ext uri="{FF2B5EF4-FFF2-40B4-BE49-F238E27FC236}">
                    <a16:creationId xmlns:a16="http://schemas.microsoft.com/office/drawing/2014/main" id="{3EDD390D-BF7B-4689-9B90-0E8DC4C75E1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2938464"/>
                <a:ext cx="463550" cy="484188"/>
              </a:xfrm>
              <a:custGeom>
                <a:avLst/>
                <a:gdLst>
                  <a:gd name="T0" fmla="*/ 243 w 243"/>
                  <a:gd name="T1" fmla="*/ 127 h 253"/>
                  <a:gd name="T2" fmla="*/ 122 w 243"/>
                  <a:gd name="T3" fmla="*/ 253 h 253"/>
                  <a:gd name="T4" fmla="*/ 0 w 243"/>
                  <a:gd name="T5" fmla="*/ 126 h 253"/>
                  <a:gd name="T6" fmla="*/ 122 w 243"/>
                  <a:gd name="T7" fmla="*/ 0 h 253"/>
                  <a:gd name="T8" fmla="*/ 243 w 243"/>
                  <a:gd name="T9" fmla="*/ 127 h 253"/>
                  <a:gd name="T10" fmla="*/ 55 w 243"/>
                  <a:gd name="T11" fmla="*/ 127 h 253"/>
                  <a:gd name="T12" fmla="*/ 122 w 243"/>
                  <a:gd name="T13" fmla="*/ 189 h 253"/>
                  <a:gd name="T14" fmla="*/ 188 w 243"/>
                  <a:gd name="T15" fmla="*/ 126 h 253"/>
                  <a:gd name="T16" fmla="*/ 122 w 243"/>
                  <a:gd name="T17" fmla="*/ 64 h 253"/>
                  <a:gd name="T18" fmla="*/ 55 w 243"/>
                  <a:gd name="T19" fmla="*/ 127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253">
                    <a:moveTo>
                      <a:pt x="243" y="127"/>
                    </a:moveTo>
                    <a:cubicBezTo>
                      <a:pt x="243" y="198"/>
                      <a:pt x="190" y="253"/>
                      <a:pt x="122" y="253"/>
                    </a:cubicBezTo>
                    <a:cubicBezTo>
                      <a:pt x="53" y="253"/>
                      <a:pt x="0" y="197"/>
                      <a:pt x="0" y="126"/>
                    </a:cubicBezTo>
                    <a:cubicBezTo>
                      <a:pt x="0" y="56"/>
                      <a:pt x="53" y="0"/>
                      <a:pt x="122" y="0"/>
                    </a:cubicBezTo>
                    <a:cubicBezTo>
                      <a:pt x="190" y="0"/>
                      <a:pt x="243" y="56"/>
                      <a:pt x="243" y="127"/>
                    </a:cubicBezTo>
                    <a:moveTo>
                      <a:pt x="55" y="127"/>
                    </a:moveTo>
                    <a:cubicBezTo>
                      <a:pt x="55" y="163"/>
                      <a:pt x="83" y="189"/>
                      <a:pt x="122" y="189"/>
                    </a:cubicBezTo>
                    <a:cubicBezTo>
                      <a:pt x="159" y="189"/>
                      <a:pt x="188" y="162"/>
                      <a:pt x="188" y="126"/>
                    </a:cubicBezTo>
                    <a:cubicBezTo>
                      <a:pt x="188" y="90"/>
                      <a:pt x="160" y="64"/>
                      <a:pt x="122" y="64"/>
                    </a:cubicBezTo>
                    <a:cubicBezTo>
                      <a:pt x="85" y="64"/>
                      <a:pt x="55" y="92"/>
                      <a:pt x="55" y="1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69672361"/>
      </p:ext>
    </p:extLst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7982" y="1825625"/>
            <a:ext cx="5180251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592" y="1825625"/>
            <a:ext cx="5180251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32C42-C503-4377-BB33-3F712184FDC8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AAA24-5731-44D5-B484-69A48E0ADF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831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>
            <a:extLst>
              <a:ext uri="{FF2B5EF4-FFF2-40B4-BE49-F238E27FC236}">
                <a16:creationId xmlns:a16="http://schemas.microsoft.com/office/drawing/2014/main" id="{D7C56BA8-590A-4028-A3BD-EBB4F41E7443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9855467" y="2024677"/>
            <a:ext cx="3499241" cy="1167475"/>
            <a:chOff x="547688" y="952500"/>
            <a:chExt cx="12190413" cy="4067175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19186E01-E5DD-4CF8-B980-31578D78DA2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gradFill flip="none" rotWithShape="1">
              <a:gsLst>
                <a:gs pos="0">
                  <a:srgbClr val="F2A11F"/>
                </a:gs>
                <a:gs pos="37000">
                  <a:srgbClr val="EC5124"/>
                </a:gs>
                <a:gs pos="79000">
                  <a:srgbClr val="D32A27"/>
                </a:gs>
                <a:gs pos="100000">
                  <a:srgbClr val="7A425E"/>
                </a:gs>
              </a:gsLst>
              <a:lin ang="2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7">
              <a:extLst>
                <a:ext uri="{FF2B5EF4-FFF2-40B4-BE49-F238E27FC236}">
                  <a16:creationId xmlns:a16="http://schemas.microsoft.com/office/drawing/2014/main" id="{4297898A-7690-4887-A538-06925E3249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8">
              <a:extLst>
                <a:ext uri="{FF2B5EF4-FFF2-40B4-BE49-F238E27FC236}">
                  <a16:creationId xmlns:a16="http://schemas.microsoft.com/office/drawing/2014/main" id="{EBE1A931-8ED4-4023-B1E7-E7C0FCB53C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9">
              <a:extLst>
                <a:ext uri="{FF2B5EF4-FFF2-40B4-BE49-F238E27FC236}">
                  <a16:creationId xmlns:a16="http://schemas.microsoft.com/office/drawing/2014/main" id="{3DFA30DE-FC15-4449-9A0C-173C6898FE6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0">
              <a:extLst>
                <a:ext uri="{FF2B5EF4-FFF2-40B4-BE49-F238E27FC236}">
                  <a16:creationId xmlns:a16="http://schemas.microsoft.com/office/drawing/2014/main" id="{2C43BCA4-E25C-47F7-A5A5-C71BAFE37A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0">
              <a:extLst>
                <a:ext uri="{FF2B5EF4-FFF2-40B4-BE49-F238E27FC236}">
                  <a16:creationId xmlns:a16="http://schemas.microsoft.com/office/drawing/2014/main" id="{6476CD2B-51BA-4E82-9674-026AAE497F1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1">
              <a:extLst>
                <a:ext uri="{FF2B5EF4-FFF2-40B4-BE49-F238E27FC236}">
                  <a16:creationId xmlns:a16="http://schemas.microsoft.com/office/drawing/2014/main" id="{F65A61BF-2424-45EF-AEBD-67F3A1E98F2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39" y="1508929"/>
            <a:ext cx="9957816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548640" y="3956227"/>
            <a:ext cx="9957816" cy="462018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500" spc="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</a:p>
        </p:txBody>
      </p:sp>
      <p:sp>
        <p:nvSpPr>
          <p:cNvPr id="5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5" name="TextBox 74"/>
          <p:cNvSpPr txBox="1"/>
          <p:nvPr userDrawn="1"/>
        </p:nvSpPr>
        <p:spPr>
          <a:xfrm>
            <a:off x="548640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471381990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9395853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6" name="Group 5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7" name="Rectangle 6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90322121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Sub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557784" y="896112"/>
            <a:ext cx="11073384" cy="292608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356789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7633483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Subtitle Only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557784" y="896112"/>
            <a:ext cx="11073384" cy="29260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399921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9" name="Rectangle 8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42260577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3624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8880"/>
            <a:ext cx="11073384" cy="4906726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416382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6" name="Rectangle 5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7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9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33027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723" r:id="rId2"/>
    <p:sldLayoutId id="2147483670" r:id="rId3"/>
    <p:sldLayoutId id="2147483740" r:id="rId4"/>
    <p:sldLayoutId id="2147483654" r:id="rId5"/>
    <p:sldLayoutId id="2147483725" r:id="rId6"/>
    <p:sldLayoutId id="2147483738" r:id="rId7"/>
    <p:sldLayoutId id="2147483739" r:id="rId8"/>
    <p:sldLayoutId id="2147483661" r:id="rId9"/>
    <p:sldLayoutId id="2147483726" r:id="rId10"/>
    <p:sldLayoutId id="2147483673" r:id="rId11"/>
    <p:sldLayoutId id="2147483727" r:id="rId12"/>
    <p:sldLayoutId id="2147483662" r:id="rId13"/>
    <p:sldLayoutId id="2147483728" r:id="rId14"/>
    <p:sldLayoutId id="2147483736" r:id="rId15"/>
    <p:sldLayoutId id="2147483737" r:id="rId16"/>
    <p:sldLayoutId id="2147483691" r:id="rId17"/>
    <p:sldLayoutId id="2147483729" r:id="rId18"/>
    <p:sldLayoutId id="2147483692" r:id="rId19"/>
    <p:sldLayoutId id="2147483730" r:id="rId20"/>
    <p:sldLayoutId id="2147483711" r:id="rId21"/>
    <p:sldLayoutId id="2147483731" r:id="rId22"/>
    <p:sldLayoutId id="2147483722" r:id="rId23"/>
    <p:sldLayoutId id="2147483732" r:id="rId24"/>
    <p:sldLayoutId id="2147483657" r:id="rId25"/>
    <p:sldLayoutId id="2147483733" r:id="rId26"/>
    <p:sldLayoutId id="2147483659" r:id="rId27"/>
    <p:sldLayoutId id="2147483734" r:id="rId28"/>
    <p:sldLayoutId id="2147483668" r:id="rId29"/>
    <p:sldLayoutId id="2147483735" r:id="rId30"/>
    <p:sldLayoutId id="2147483742" r:id="rId31"/>
  </p:sldLayoutIdLst>
  <p:transition spd="med"/>
  <p:hf hdr="0" dt="0"/>
  <p:txStyles>
    <p:titleStyle>
      <a:lvl1pPr algn="ctr" defTabSz="1218987" rtl="0" eaLnBrk="1" latinLnBrk="0" hangingPunct="1">
        <a:spcBef>
          <a:spcPct val="0"/>
        </a:spcBef>
        <a:buNone/>
        <a:defRPr sz="4300" kern="1200" cap="all" baseline="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43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90427" indent="-380933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523733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2133227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742720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1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3" Type="http://schemas.openxmlformats.org/officeDocument/2006/relationships/image" Target="../media/image23.png"/><Relationship Id="rId7" Type="http://schemas.openxmlformats.org/officeDocument/2006/relationships/image" Target="../media/image2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5.svg"/><Relationship Id="rId5" Type="http://schemas.openxmlformats.org/officeDocument/2006/relationships/image" Target="../media/image9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6167B04-4C09-4C10-905C-11562482F815}"/>
              </a:ext>
            </a:extLst>
          </p:cNvPr>
          <p:cNvSpPr txBox="1">
            <a:spLocks/>
          </p:cNvSpPr>
          <p:nvPr/>
        </p:nvSpPr>
        <p:spPr bwMode="black">
          <a:xfrm>
            <a:off x="477245" y="1378541"/>
            <a:ext cx="10436832" cy="707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kern="1200" baseline="0">
                <a:solidFill>
                  <a:schemeClr val="bg1"/>
                </a:solidFill>
                <a:latin typeface="Qualcomm Office Regular" panose="020B0503030202060203" pitchFamily="34" charset="0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1999" b="1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3GPP TSG </a:t>
            </a:r>
            <a:r>
              <a:rPr lang="en-US" sz="1999" b="1" dirty="0">
                <a:latin typeface="Arial" panose="020B0604020202020204" pitchFamily="34" charset="0"/>
                <a:cs typeface="Arial" panose="020B0604020202020204" pitchFamily="34" charset="0"/>
              </a:rPr>
              <a:t>RAN Release 19 workshop                                                           </a:t>
            </a:r>
            <a:r>
              <a:rPr lang="en-US" sz="1999" b="1" dirty="0">
                <a:solidFill>
                  <a:srgbClr val="FFFF00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RWS-230396 </a:t>
            </a:r>
            <a:r>
              <a:rPr lang="en-US" sz="1999" b="1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                          </a:t>
            </a:r>
          </a:p>
          <a:p>
            <a:pPr>
              <a:lnSpc>
                <a:spcPct val="100000"/>
              </a:lnSpc>
            </a:pPr>
            <a:r>
              <a:rPr lang="en-US" sz="1999" b="1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Taipei, June 15 –16, 2023</a:t>
            </a:r>
          </a:p>
        </p:txBody>
      </p:sp>
      <p:sp>
        <p:nvSpPr>
          <p:cNvPr id="8" name="Title 4">
            <a:extLst>
              <a:ext uri="{FF2B5EF4-FFF2-40B4-BE49-F238E27FC236}">
                <a16:creationId xmlns:a16="http://schemas.microsoft.com/office/drawing/2014/main" id="{E3255132-8948-4AF5-AFC0-FBA62579B7D8}"/>
              </a:ext>
            </a:extLst>
          </p:cNvPr>
          <p:cNvSpPr txBox="1">
            <a:spLocks/>
          </p:cNvSpPr>
          <p:nvPr/>
        </p:nvSpPr>
        <p:spPr bwMode="gray">
          <a:xfrm>
            <a:off x="605874" y="2419023"/>
            <a:ext cx="9544498" cy="914613"/>
          </a:xfrm>
          <a:prstGeom prst="rect">
            <a:avLst/>
          </a:prstGeom>
        </p:spPr>
        <p:txBody>
          <a:bodyPr wrap="square" lIns="0" tIns="0" rIns="121867" bIns="0" anchor="b" anchorCtr="0"/>
          <a:lstStyle>
            <a:lvl1pPr marL="0" algn="l" defTabSz="1218987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1999" b="0" dirty="0">
                <a:solidFill>
                  <a:schemeClr val="bg1"/>
                </a:solidFill>
              </a:rPr>
              <a:t>Agenda Item:		5</a:t>
            </a:r>
            <a:endParaRPr lang="en-US" sz="1999" b="0" dirty="0">
              <a:solidFill>
                <a:srgbClr val="FFFF00"/>
              </a:solidFill>
            </a:endParaRPr>
          </a:p>
          <a:p>
            <a:pPr>
              <a:lnSpc>
                <a:spcPct val="100000"/>
              </a:lnSpc>
            </a:pPr>
            <a:r>
              <a:rPr lang="en-US" sz="1999" b="0" dirty="0">
                <a:solidFill>
                  <a:schemeClr val="bg1"/>
                </a:solidFill>
              </a:rPr>
              <a:t>Source:			Lenovo</a:t>
            </a:r>
          </a:p>
          <a:p>
            <a:pPr>
              <a:lnSpc>
                <a:spcPct val="100000"/>
              </a:lnSpc>
            </a:pPr>
            <a:r>
              <a:rPr lang="en-US" sz="1999" b="0" dirty="0">
                <a:solidFill>
                  <a:schemeClr val="bg1"/>
                </a:solidFill>
              </a:rPr>
              <a:t>Document  for:		Discussion</a:t>
            </a: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4FC5CF32-1FAB-45E5-AD8E-215C5F40C2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5875" y="3815653"/>
            <a:ext cx="10436832" cy="91461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3200" spc="0" dirty="0"/>
              <a:t>Discussion on Reconfigurable Intelligent Surface (RIS) in RAN Rel-19</a:t>
            </a:r>
            <a:endParaRPr lang="de-DE" sz="3200" spc="0" dirty="0"/>
          </a:p>
        </p:txBody>
      </p:sp>
    </p:spTree>
    <p:extLst>
      <p:ext uri="{BB962C8B-B14F-4D97-AF65-F5344CB8AC3E}">
        <p14:creationId xmlns:p14="http://schemas.microsoft.com/office/powerpoint/2010/main" val="2516393441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683DC55-BD8B-9730-1DE5-53FAF9F03AF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56239" y="1171482"/>
            <a:ext cx="11039095" cy="5186985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dirty="0"/>
              <a:t>RIS is a planar meta-surface equipped with a large number of passive reflecting elements connected to a smart controller to independently control phase shift and/or amplitude attenuation (termed as “reflection coefficient”) to the incident signal at each reflecting element in real-time. 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altLang="zh-CN" dirty="0"/>
              <a:t>RIS types: passive RIS without RF chain or active RIS with RF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altLang="zh-CN" dirty="0"/>
              <a:t>RIS operating mode: reflection, refraction and absorption mode.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endParaRPr lang="en-US" altLang="zh-CN" dirty="0"/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endParaRPr lang="en-US" altLang="zh-CN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altLang="zh-CN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altLang="zh-CN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altLang="zh-CN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altLang="zh-CN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dirty="0"/>
              <a:t>RIS can be deployed to improve the communication performance via smart adjusting the coefficients in following scenarios with lower cost than NCR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altLang="zh-CN" dirty="0"/>
              <a:t>Cell-edge users’ throughput, indoor coverage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altLang="zh-CN" dirty="0"/>
              <a:t>Create the cascaded path to users in a coverage hole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altLang="zh-CN" dirty="0"/>
              <a:t>Increase revenue opportunities by enabling new services that require high data rates</a:t>
            </a:r>
          </a:p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2" name="矩形 161">
            <a:extLst>
              <a:ext uri="{FF2B5EF4-FFF2-40B4-BE49-F238E27FC236}">
                <a16:creationId xmlns:a16="http://schemas.microsoft.com/office/drawing/2014/main" id="{C8A1B1E1-B4FA-CF54-1C1E-9A035A7BDE21}"/>
              </a:ext>
            </a:extLst>
          </p:cNvPr>
          <p:cNvSpPr/>
          <p:nvPr/>
        </p:nvSpPr>
        <p:spPr>
          <a:xfrm>
            <a:off x="7674271" y="2792673"/>
            <a:ext cx="2984807" cy="14829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bIns="182880" rtlCol="0" anchor="t"/>
          <a:lstStyle/>
          <a:p>
            <a:pPr algn="l"/>
            <a:endParaRPr lang="zh-CN" altLang="en-US" sz="1600" dirty="0" err="1">
              <a:solidFill>
                <a:prstClr val="white"/>
              </a:solidFill>
            </a:endParaRPr>
          </a:p>
        </p:txBody>
      </p:sp>
      <p:sp>
        <p:nvSpPr>
          <p:cNvPr id="161" name="矩形 160">
            <a:extLst>
              <a:ext uri="{FF2B5EF4-FFF2-40B4-BE49-F238E27FC236}">
                <a16:creationId xmlns:a16="http://schemas.microsoft.com/office/drawing/2014/main" id="{4B4E544A-F969-E54B-CB49-20A809FEA011}"/>
              </a:ext>
            </a:extLst>
          </p:cNvPr>
          <p:cNvSpPr/>
          <p:nvPr/>
        </p:nvSpPr>
        <p:spPr>
          <a:xfrm>
            <a:off x="4541229" y="2792673"/>
            <a:ext cx="2984807" cy="14829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bIns="182880" rtlCol="0" anchor="t"/>
          <a:lstStyle/>
          <a:p>
            <a:pPr algn="l"/>
            <a:endParaRPr lang="zh-CN" altLang="en-US" sz="1600" dirty="0" err="1">
              <a:solidFill>
                <a:prstClr val="white"/>
              </a:solidFill>
            </a:endParaRPr>
          </a:p>
        </p:txBody>
      </p:sp>
      <p:sp>
        <p:nvSpPr>
          <p:cNvPr id="160" name="矩形 159">
            <a:extLst>
              <a:ext uri="{FF2B5EF4-FFF2-40B4-BE49-F238E27FC236}">
                <a16:creationId xmlns:a16="http://schemas.microsoft.com/office/drawing/2014/main" id="{C67A1815-9AEC-E4FF-897D-B70E7E4635AD}"/>
              </a:ext>
            </a:extLst>
          </p:cNvPr>
          <p:cNvSpPr/>
          <p:nvPr/>
        </p:nvSpPr>
        <p:spPr>
          <a:xfrm>
            <a:off x="1408187" y="2792673"/>
            <a:ext cx="2984807" cy="14829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bIns="182880" rtlCol="0" anchor="t"/>
          <a:lstStyle/>
          <a:p>
            <a:pPr algn="l"/>
            <a:endParaRPr lang="zh-CN" altLang="en-US" sz="1600" dirty="0" err="1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768B53C-0350-4465-9BB0-299A92A195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950" y="242855"/>
            <a:ext cx="11073384" cy="521208"/>
          </a:xfrm>
        </p:spPr>
        <p:txBody>
          <a:bodyPr/>
          <a:lstStyle/>
          <a:p>
            <a:r>
              <a:rPr lang="de-DE" altLang="zh-CN" dirty="0"/>
              <a:t>Motivation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9E870F-0748-4E8E-B0F7-3A2C540F0A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2</a:t>
            </a:fld>
            <a:endParaRPr 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D9E4926-E5A3-766F-F4C3-A22F3C9BA870}"/>
              </a:ext>
            </a:extLst>
          </p:cNvPr>
          <p:cNvGrpSpPr/>
          <p:nvPr/>
        </p:nvGrpSpPr>
        <p:grpSpPr>
          <a:xfrm>
            <a:off x="1607993" y="2989179"/>
            <a:ext cx="2303042" cy="942420"/>
            <a:chOff x="7250518" y="823476"/>
            <a:chExt cx="4090166" cy="1541637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181185E9-A670-2F64-0A96-25406032D96F}"/>
                </a:ext>
              </a:extLst>
            </p:cNvPr>
            <p:cNvGrpSpPr/>
            <p:nvPr/>
          </p:nvGrpSpPr>
          <p:grpSpPr>
            <a:xfrm>
              <a:off x="8106684" y="1430559"/>
              <a:ext cx="2738538" cy="934554"/>
              <a:chOff x="7909932" y="2357522"/>
              <a:chExt cx="1970218" cy="1938994"/>
            </a:xfrm>
          </p:grpSpPr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C4D6F475-2D38-7A6E-DB60-D98B30DCF2F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913252" y="2357522"/>
                <a:ext cx="1004496" cy="871053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id="{BB77C5A2-7709-2F85-3EAC-B86BCDA2697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09752" y="2357522"/>
                <a:ext cx="955687" cy="87673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id="{C250B896-D5C5-D07A-85A3-1FD59673F71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23774" y="4142975"/>
                <a:ext cx="0" cy="151483"/>
              </a:xfrm>
              <a:prstGeom prst="line">
                <a:avLst/>
              </a:prstGeom>
              <a:ln w="28575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6BE8C59C-E21A-9F18-003F-17197625DA38}"/>
                  </a:ext>
                </a:extLst>
              </p:cNvPr>
              <p:cNvGrpSpPr/>
              <p:nvPr/>
            </p:nvGrpSpPr>
            <p:grpSpPr>
              <a:xfrm>
                <a:off x="7909932" y="2486410"/>
                <a:ext cx="1970218" cy="1810106"/>
                <a:chOff x="7909932" y="2463284"/>
                <a:chExt cx="1970218" cy="1810106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3C500B84-4A4E-D614-BA0C-1AC691CF248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916808" y="3358990"/>
                  <a:ext cx="906966" cy="91440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EF11F2DA-5F8F-A4C5-91F7-95F58D7B140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8820218" y="3348138"/>
                  <a:ext cx="1059932" cy="923194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grpSp>
              <p:nvGrpSpPr>
                <p:cNvPr id="18" name="组合 17">
                  <a:extLst>
                    <a:ext uri="{FF2B5EF4-FFF2-40B4-BE49-F238E27FC236}">
                      <a16:creationId xmlns:a16="http://schemas.microsoft.com/office/drawing/2014/main" id="{11E63A8F-B233-6132-231A-A5C8E238FBDD}"/>
                    </a:ext>
                  </a:extLst>
                </p:cNvPr>
                <p:cNvGrpSpPr/>
                <p:nvPr/>
              </p:nvGrpSpPr>
              <p:grpSpPr>
                <a:xfrm>
                  <a:off x="7909932" y="2463284"/>
                  <a:ext cx="1956800" cy="1670328"/>
                  <a:chOff x="7909932" y="2463284"/>
                  <a:chExt cx="1956800" cy="1670328"/>
                </a:xfrm>
              </p:grpSpPr>
              <p:cxnSp>
                <p:nvCxnSpPr>
                  <p:cNvPr id="19" name="直接连接符 18">
                    <a:extLst>
                      <a:ext uri="{FF2B5EF4-FFF2-40B4-BE49-F238E27FC236}">
                        <a16:creationId xmlns:a16="http://schemas.microsoft.com/office/drawing/2014/main" id="{AE777ED2-E151-5810-1A3D-89B6281241F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913252" y="3205449"/>
                    <a:ext cx="906966" cy="914400"/>
                  </a:xfrm>
                  <a:prstGeom prst="line">
                    <a:avLst/>
                  </a:prstGeom>
                  <a:ln w="28575">
                    <a:solidFill>
                      <a:schemeClr val="tx1"/>
                    </a:solidFill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" name="直接连接符 19">
                    <a:extLst>
                      <a:ext uri="{FF2B5EF4-FFF2-40B4-BE49-F238E27FC236}">
                        <a16:creationId xmlns:a16="http://schemas.microsoft.com/office/drawing/2014/main" id="{914A400B-C798-ACE7-681B-55DEFBC2985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8816898" y="3246474"/>
                    <a:ext cx="1048541" cy="887138"/>
                  </a:xfrm>
                  <a:prstGeom prst="line">
                    <a:avLst/>
                  </a:prstGeom>
                  <a:ln w="28575">
                    <a:solidFill>
                      <a:schemeClr val="tx1"/>
                    </a:solidFill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" name="直接连接符 20">
                    <a:extLst>
                      <a:ext uri="{FF2B5EF4-FFF2-40B4-BE49-F238E27FC236}">
                        <a16:creationId xmlns:a16="http://schemas.microsoft.com/office/drawing/2014/main" id="{7D548455-ADD8-FB63-A8D0-57C8507D6F59}"/>
                      </a:ext>
                    </a:extLst>
                  </p:cNvPr>
                  <p:cNvCxnSpPr/>
                  <p:nvPr/>
                </p:nvCxnSpPr>
                <p:spPr>
                  <a:xfrm>
                    <a:off x="9866732" y="3221793"/>
                    <a:ext cx="0" cy="158107"/>
                  </a:xfrm>
                  <a:prstGeom prst="line">
                    <a:avLst/>
                  </a:prstGeom>
                  <a:ln w="28575">
                    <a:solidFill>
                      <a:schemeClr val="tx1"/>
                    </a:solidFill>
                    <a:miter lim="800000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" name="直接连接符 21">
                    <a:extLst>
                      <a:ext uri="{FF2B5EF4-FFF2-40B4-BE49-F238E27FC236}">
                        <a16:creationId xmlns:a16="http://schemas.microsoft.com/office/drawing/2014/main" id="{58EC2901-4032-40F1-1FEC-365580483A91}"/>
                      </a:ext>
                    </a:extLst>
                  </p:cNvPr>
                  <p:cNvCxnSpPr/>
                  <p:nvPr/>
                </p:nvCxnSpPr>
                <p:spPr>
                  <a:xfrm>
                    <a:off x="7909932" y="3205449"/>
                    <a:ext cx="0" cy="158107"/>
                  </a:xfrm>
                  <a:prstGeom prst="line">
                    <a:avLst/>
                  </a:prstGeom>
                  <a:ln w="28575">
                    <a:solidFill>
                      <a:schemeClr val="tx1"/>
                    </a:solidFill>
                    <a:miter lim="800000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3" name="菱形 22">
                    <a:extLst>
                      <a:ext uri="{FF2B5EF4-FFF2-40B4-BE49-F238E27FC236}">
                        <a16:creationId xmlns:a16="http://schemas.microsoft.com/office/drawing/2014/main" id="{F5FA1C6C-667C-F127-A50D-0BFEB44B6693}"/>
                      </a:ext>
                    </a:extLst>
                  </p:cNvPr>
                  <p:cNvSpPr/>
                  <p:nvPr/>
                </p:nvSpPr>
                <p:spPr>
                  <a:xfrm>
                    <a:off x="8003349" y="3110843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24" name="菱形 23">
                    <a:extLst>
                      <a:ext uri="{FF2B5EF4-FFF2-40B4-BE49-F238E27FC236}">
                        <a16:creationId xmlns:a16="http://schemas.microsoft.com/office/drawing/2014/main" id="{F58ECB2F-227A-CC2E-7D65-886DB7D3A452}"/>
                      </a:ext>
                    </a:extLst>
                  </p:cNvPr>
                  <p:cNvSpPr/>
                  <p:nvPr/>
                </p:nvSpPr>
                <p:spPr>
                  <a:xfrm>
                    <a:off x="8155749" y="3263243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25" name="菱形 24">
                    <a:extLst>
                      <a:ext uri="{FF2B5EF4-FFF2-40B4-BE49-F238E27FC236}">
                        <a16:creationId xmlns:a16="http://schemas.microsoft.com/office/drawing/2014/main" id="{B6EAD77A-B033-EBF6-3E98-B64C31B88C47}"/>
                      </a:ext>
                    </a:extLst>
                  </p:cNvPr>
                  <p:cNvSpPr/>
                  <p:nvPr/>
                </p:nvSpPr>
                <p:spPr>
                  <a:xfrm>
                    <a:off x="8308149" y="3415643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26" name="菱形 25">
                    <a:extLst>
                      <a:ext uri="{FF2B5EF4-FFF2-40B4-BE49-F238E27FC236}">
                        <a16:creationId xmlns:a16="http://schemas.microsoft.com/office/drawing/2014/main" id="{F1CDF202-2856-38BA-A581-E7119E3B7260}"/>
                      </a:ext>
                    </a:extLst>
                  </p:cNvPr>
                  <p:cNvSpPr/>
                  <p:nvPr/>
                </p:nvSpPr>
                <p:spPr>
                  <a:xfrm>
                    <a:off x="8460549" y="3568043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27" name="菱形 26">
                    <a:extLst>
                      <a:ext uri="{FF2B5EF4-FFF2-40B4-BE49-F238E27FC236}">
                        <a16:creationId xmlns:a16="http://schemas.microsoft.com/office/drawing/2014/main" id="{58D6C192-C48B-9931-0585-CB57A7399815}"/>
                      </a:ext>
                    </a:extLst>
                  </p:cNvPr>
                  <p:cNvSpPr/>
                  <p:nvPr/>
                </p:nvSpPr>
                <p:spPr>
                  <a:xfrm>
                    <a:off x="8584988" y="3707301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28" name="菱形 27">
                    <a:extLst>
                      <a:ext uri="{FF2B5EF4-FFF2-40B4-BE49-F238E27FC236}">
                        <a16:creationId xmlns:a16="http://schemas.microsoft.com/office/drawing/2014/main" id="{A36E4273-6778-FB76-DA74-40E5DCA78135}"/>
                      </a:ext>
                    </a:extLst>
                  </p:cNvPr>
                  <p:cNvSpPr/>
                  <p:nvPr/>
                </p:nvSpPr>
                <p:spPr>
                  <a:xfrm>
                    <a:off x="8747891" y="3886201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29" name="菱形 28">
                    <a:extLst>
                      <a:ext uri="{FF2B5EF4-FFF2-40B4-BE49-F238E27FC236}">
                        <a16:creationId xmlns:a16="http://schemas.microsoft.com/office/drawing/2014/main" id="{27E3AD60-38B4-6D1A-EC57-96BF91C8B2E4}"/>
                      </a:ext>
                    </a:extLst>
                  </p:cNvPr>
                  <p:cNvSpPr/>
                  <p:nvPr/>
                </p:nvSpPr>
                <p:spPr>
                  <a:xfrm>
                    <a:off x="8155748" y="2984721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30" name="菱形 29">
                    <a:extLst>
                      <a:ext uri="{FF2B5EF4-FFF2-40B4-BE49-F238E27FC236}">
                        <a16:creationId xmlns:a16="http://schemas.microsoft.com/office/drawing/2014/main" id="{99DA3343-180A-23D8-8201-4FF2B70F430D}"/>
                      </a:ext>
                    </a:extLst>
                  </p:cNvPr>
                  <p:cNvSpPr/>
                  <p:nvPr/>
                </p:nvSpPr>
                <p:spPr>
                  <a:xfrm>
                    <a:off x="8328669" y="2845398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31" name="菱形 30">
                    <a:extLst>
                      <a:ext uri="{FF2B5EF4-FFF2-40B4-BE49-F238E27FC236}">
                        <a16:creationId xmlns:a16="http://schemas.microsoft.com/office/drawing/2014/main" id="{D3EA80A2-C463-8E97-0829-0C841C52BD35}"/>
                      </a:ext>
                    </a:extLst>
                  </p:cNvPr>
                  <p:cNvSpPr/>
                  <p:nvPr/>
                </p:nvSpPr>
                <p:spPr>
                  <a:xfrm>
                    <a:off x="8491899" y="2705435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32" name="菱形 31">
                    <a:extLst>
                      <a:ext uri="{FF2B5EF4-FFF2-40B4-BE49-F238E27FC236}">
                        <a16:creationId xmlns:a16="http://schemas.microsoft.com/office/drawing/2014/main" id="{5FFA73C2-BFFE-26DD-CA28-A3BEB1B9691E}"/>
                      </a:ext>
                    </a:extLst>
                  </p:cNvPr>
                  <p:cNvSpPr/>
                  <p:nvPr/>
                </p:nvSpPr>
                <p:spPr>
                  <a:xfrm>
                    <a:off x="8655128" y="2573942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33" name="菱形 32">
                    <a:extLst>
                      <a:ext uri="{FF2B5EF4-FFF2-40B4-BE49-F238E27FC236}">
                        <a16:creationId xmlns:a16="http://schemas.microsoft.com/office/drawing/2014/main" id="{10A626E2-3625-9B4B-30BD-BC55A5953F84}"/>
                      </a:ext>
                    </a:extLst>
                  </p:cNvPr>
                  <p:cNvSpPr/>
                  <p:nvPr/>
                </p:nvSpPr>
                <p:spPr>
                  <a:xfrm>
                    <a:off x="8794922" y="2463284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34" name="菱形 33">
                    <a:extLst>
                      <a:ext uri="{FF2B5EF4-FFF2-40B4-BE49-F238E27FC236}">
                        <a16:creationId xmlns:a16="http://schemas.microsoft.com/office/drawing/2014/main" id="{13F3F1C2-C2A9-0575-A43F-E9FAA9C08CCC}"/>
                      </a:ext>
                    </a:extLst>
                  </p:cNvPr>
                  <p:cNvSpPr/>
                  <p:nvPr/>
                </p:nvSpPr>
                <p:spPr>
                  <a:xfrm>
                    <a:off x="8945545" y="2582185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35" name="菱形 34">
                    <a:extLst>
                      <a:ext uri="{FF2B5EF4-FFF2-40B4-BE49-F238E27FC236}">
                        <a16:creationId xmlns:a16="http://schemas.microsoft.com/office/drawing/2014/main" id="{4EA6DA23-FE8A-534B-3816-50D448976F35}"/>
                      </a:ext>
                    </a:extLst>
                  </p:cNvPr>
                  <p:cNvSpPr/>
                  <p:nvPr/>
                </p:nvSpPr>
                <p:spPr>
                  <a:xfrm>
                    <a:off x="8292547" y="3156451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36" name="菱形 35">
                    <a:extLst>
                      <a:ext uri="{FF2B5EF4-FFF2-40B4-BE49-F238E27FC236}">
                        <a16:creationId xmlns:a16="http://schemas.microsoft.com/office/drawing/2014/main" id="{334CBB87-BBF8-5284-25FC-EFD5CC3FECFF}"/>
                      </a:ext>
                    </a:extLst>
                  </p:cNvPr>
                  <p:cNvSpPr/>
                  <p:nvPr/>
                </p:nvSpPr>
                <p:spPr>
                  <a:xfrm>
                    <a:off x="9096079" y="2748887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37" name="菱形 36">
                    <a:extLst>
                      <a:ext uri="{FF2B5EF4-FFF2-40B4-BE49-F238E27FC236}">
                        <a16:creationId xmlns:a16="http://schemas.microsoft.com/office/drawing/2014/main" id="{9FAFC816-F856-3DF4-0849-C52303C80C5D}"/>
                      </a:ext>
                    </a:extLst>
                  </p:cNvPr>
                  <p:cNvSpPr/>
                  <p:nvPr/>
                </p:nvSpPr>
                <p:spPr>
                  <a:xfrm>
                    <a:off x="9275557" y="2899649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38" name="菱形 37">
                    <a:extLst>
                      <a:ext uri="{FF2B5EF4-FFF2-40B4-BE49-F238E27FC236}">
                        <a16:creationId xmlns:a16="http://schemas.microsoft.com/office/drawing/2014/main" id="{2B98FED7-79F1-D06C-9CFC-4A4A2D0A5988}"/>
                      </a:ext>
                    </a:extLst>
                  </p:cNvPr>
                  <p:cNvSpPr/>
                  <p:nvPr/>
                </p:nvSpPr>
                <p:spPr>
                  <a:xfrm>
                    <a:off x="9422541" y="3030147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39" name="菱形 38">
                    <a:extLst>
                      <a:ext uri="{FF2B5EF4-FFF2-40B4-BE49-F238E27FC236}">
                        <a16:creationId xmlns:a16="http://schemas.microsoft.com/office/drawing/2014/main" id="{C32C7C94-4D81-F50C-D5DC-FD5126E26403}"/>
                      </a:ext>
                    </a:extLst>
                  </p:cNvPr>
                  <p:cNvSpPr/>
                  <p:nvPr/>
                </p:nvSpPr>
                <p:spPr>
                  <a:xfrm>
                    <a:off x="9576071" y="3174118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40" name="菱形 39">
                    <a:extLst>
                      <a:ext uri="{FF2B5EF4-FFF2-40B4-BE49-F238E27FC236}">
                        <a16:creationId xmlns:a16="http://schemas.microsoft.com/office/drawing/2014/main" id="{6058BCA2-8ED0-D1AC-902A-AA8D4EE7EC9D}"/>
                      </a:ext>
                    </a:extLst>
                  </p:cNvPr>
                  <p:cNvSpPr/>
                  <p:nvPr/>
                </p:nvSpPr>
                <p:spPr>
                  <a:xfrm>
                    <a:off x="8444947" y="3308851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41" name="菱形 40">
                    <a:extLst>
                      <a:ext uri="{FF2B5EF4-FFF2-40B4-BE49-F238E27FC236}">
                        <a16:creationId xmlns:a16="http://schemas.microsoft.com/office/drawing/2014/main" id="{DC89684A-A12B-2799-4DB0-C24561E8250C}"/>
                      </a:ext>
                    </a:extLst>
                  </p:cNvPr>
                  <p:cNvSpPr/>
                  <p:nvPr/>
                </p:nvSpPr>
                <p:spPr>
                  <a:xfrm>
                    <a:off x="8597347" y="3461251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42" name="菱形 41">
                    <a:extLst>
                      <a:ext uri="{FF2B5EF4-FFF2-40B4-BE49-F238E27FC236}">
                        <a16:creationId xmlns:a16="http://schemas.microsoft.com/office/drawing/2014/main" id="{F938B2D7-4A3B-1556-532F-3FA5B492B95E}"/>
                      </a:ext>
                    </a:extLst>
                  </p:cNvPr>
                  <p:cNvSpPr/>
                  <p:nvPr/>
                </p:nvSpPr>
                <p:spPr>
                  <a:xfrm>
                    <a:off x="8749747" y="3613651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43" name="菱形 42">
                    <a:extLst>
                      <a:ext uri="{FF2B5EF4-FFF2-40B4-BE49-F238E27FC236}">
                        <a16:creationId xmlns:a16="http://schemas.microsoft.com/office/drawing/2014/main" id="{279D031C-8088-034F-8C52-5CAE982E15FC}"/>
                      </a:ext>
                    </a:extLst>
                  </p:cNvPr>
                  <p:cNvSpPr/>
                  <p:nvPr/>
                </p:nvSpPr>
                <p:spPr>
                  <a:xfrm>
                    <a:off x="8902147" y="3766051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44" name="菱形 43">
                    <a:extLst>
                      <a:ext uri="{FF2B5EF4-FFF2-40B4-BE49-F238E27FC236}">
                        <a16:creationId xmlns:a16="http://schemas.microsoft.com/office/drawing/2014/main" id="{11033C58-F7FB-639D-C692-B9CACCE4C2EF}"/>
                      </a:ext>
                    </a:extLst>
                  </p:cNvPr>
                  <p:cNvSpPr/>
                  <p:nvPr/>
                </p:nvSpPr>
                <p:spPr>
                  <a:xfrm>
                    <a:off x="8460548" y="3011486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45" name="菱形 44">
                    <a:extLst>
                      <a:ext uri="{FF2B5EF4-FFF2-40B4-BE49-F238E27FC236}">
                        <a16:creationId xmlns:a16="http://schemas.microsoft.com/office/drawing/2014/main" id="{2B03470C-0BF4-5709-34DE-D6FEF347EC48}"/>
                      </a:ext>
                    </a:extLst>
                  </p:cNvPr>
                  <p:cNvSpPr/>
                  <p:nvPr/>
                </p:nvSpPr>
                <p:spPr>
                  <a:xfrm>
                    <a:off x="8612948" y="3163886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46" name="菱形 45">
                    <a:extLst>
                      <a:ext uri="{FF2B5EF4-FFF2-40B4-BE49-F238E27FC236}">
                        <a16:creationId xmlns:a16="http://schemas.microsoft.com/office/drawing/2014/main" id="{A436FDC1-D851-FB7E-39FF-9E8AA50EF327}"/>
                      </a:ext>
                    </a:extLst>
                  </p:cNvPr>
                  <p:cNvSpPr/>
                  <p:nvPr/>
                </p:nvSpPr>
                <p:spPr>
                  <a:xfrm>
                    <a:off x="8765348" y="3316286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47" name="菱形 46">
                    <a:extLst>
                      <a:ext uri="{FF2B5EF4-FFF2-40B4-BE49-F238E27FC236}">
                        <a16:creationId xmlns:a16="http://schemas.microsoft.com/office/drawing/2014/main" id="{9AB2A8FD-1DBD-3D72-51E8-F874B442A9C9}"/>
                      </a:ext>
                    </a:extLst>
                  </p:cNvPr>
                  <p:cNvSpPr/>
                  <p:nvPr/>
                </p:nvSpPr>
                <p:spPr>
                  <a:xfrm>
                    <a:off x="8917748" y="3468686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48" name="菱形 47">
                    <a:extLst>
                      <a:ext uri="{FF2B5EF4-FFF2-40B4-BE49-F238E27FC236}">
                        <a16:creationId xmlns:a16="http://schemas.microsoft.com/office/drawing/2014/main" id="{4A86886C-3022-3FB7-D086-03248F02786E}"/>
                      </a:ext>
                    </a:extLst>
                  </p:cNvPr>
                  <p:cNvSpPr/>
                  <p:nvPr/>
                </p:nvSpPr>
                <p:spPr>
                  <a:xfrm>
                    <a:off x="9070148" y="3621086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49" name="菱形 48">
                    <a:extLst>
                      <a:ext uri="{FF2B5EF4-FFF2-40B4-BE49-F238E27FC236}">
                        <a16:creationId xmlns:a16="http://schemas.microsoft.com/office/drawing/2014/main" id="{F599949E-45E0-F018-6B5A-C2A43DFF97AD}"/>
                      </a:ext>
                    </a:extLst>
                  </p:cNvPr>
                  <p:cNvSpPr/>
                  <p:nvPr/>
                </p:nvSpPr>
                <p:spPr>
                  <a:xfrm>
                    <a:off x="8644299" y="2857835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50" name="菱形 49">
                    <a:extLst>
                      <a:ext uri="{FF2B5EF4-FFF2-40B4-BE49-F238E27FC236}">
                        <a16:creationId xmlns:a16="http://schemas.microsoft.com/office/drawing/2014/main" id="{0ECAE60C-DB76-03FC-390B-C1D9658826A0}"/>
                      </a:ext>
                    </a:extLst>
                  </p:cNvPr>
                  <p:cNvSpPr/>
                  <p:nvPr/>
                </p:nvSpPr>
                <p:spPr>
                  <a:xfrm>
                    <a:off x="8796699" y="3010235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51" name="菱形 50">
                    <a:extLst>
                      <a:ext uri="{FF2B5EF4-FFF2-40B4-BE49-F238E27FC236}">
                        <a16:creationId xmlns:a16="http://schemas.microsoft.com/office/drawing/2014/main" id="{645C7145-CDF3-4050-9BE6-D3C698CDFE2F}"/>
                      </a:ext>
                    </a:extLst>
                  </p:cNvPr>
                  <p:cNvSpPr/>
                  <p:nvPr/>
                </p:nvSpPr>
                <p:spPr>
                  <a:xfrm>
                    <a:off x="8949099" y="3162635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52" name="菱形 51">
                    <a:extLst>
                      <a:ext uri="{FF2B5EF4-FFF2-40B4-BE49-F238E27FC236}">
                        <a16:creationId xmlns:a16="http://schemas.microsoft.com/office/drawing/2014/main" id="{44791B9C-35E5-0061-A8AF-71B30948D7E3}"/>
                      </a:ext>
                    </a:extLst>
                  </p:cNvPr>
                  <p:cNvSpPr/>
                  <p:nvPr/>
                </p:nvSpPr>
                <p:spPr>
                  <a:xfrm>
                    <a:off x="9101499" y="3315035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53" name="菱形 52">
                    <a:extLst>
                      <a:ext uri="{FF2B5EF4-FFF2-40B4-BE49-F238E27FC236}">
                        <a16:creationId xmlns:a16="http://schemas.microsoft.com/office/drawing/2014/main" id="{81CF2CBA-3494-B1AE-32E4-249A6A2584E6}"/>
                      </a:ext>
                    </a:extLst>
                  </p:cNvPr>
                  <p:cNvSpPr/>
                  <p:nvPr/>
                </p:nvSpPr>
                <p:spPr>
                  <a:xfrm>
                    <a:off x="9253899" y="3467435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54" name="菱形 53">
                    <a:extLst>
                      <a:ext uri="{FF2B5EF4-FFF2-40B4-BE49-F238E27FC236}">
                        <a16:creationId xmlns:a16="http://schemas.microsoft.com/office/drawing/2014/main" id="{F2EE4785-2914-130F-99AF-AE733644D6A2}"/>
                      </a:ext>
                    </a:extLst>
                  </p:cNvPr>
                  <p:cNvSpPr/>
                  <p:nvPr/>
                </p:nvSpPr>
                <p:spPr>
                  <a:xfrm>
                    <a:off x="8807528" y="2726342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55" name="菱形 54">
                    <a:extLst>
                      <a:ext uri="{FF2B5EF4-FFF2-40B4-BE49-F238E27FC236}">
                        <a16:creationId xmlns:a16="http://schemas.microsoft.com/office/drawing/2014/main" id="{C3D74528-1C0B-178C-9BEC-3CBED2614DB9}"/>
                      </a:ext>
                    </a:extLst>
                  </p:cNvPr>
                  <p:cNvSpPr/>
                  <p:nvPr/>
                </p:nvSpPr>
                <p:spPr>
                  <a:xfrm>
                    <a:off x="8959928" y="2878742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56" name="菱形 55">
                    <a:extLst>
                      <a:ext uri="{FF2B5EF4-FFF2-40B4-BE49-F238E27FC236}">
                        <a16:creationId xmlns:a16="http://schemas.microsoft.com/office/drawing/2014/main" id="{AE927A68-B8F5-D348-89E9-D6D53E1DEDFD}"/>
                      </a:ext>
                    </a:extLst>
                  </p:cNvPr>
                  <p:cNvSpPr/>
                  <p:nvPr/>
                </p:nvSpPr>
                <p:spPr>
                  <a:xfrm>
                    <a:off x="9112328" y="3031142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57" name="菱形 56">
                    <a:extLst>
                      <a:ext uri="{FF2B5EF4-FFF2-40B4-BE49-F238E27FC236}">
                        <a16:creationId xmlns:a16="http://schemas.microsoft.com/office/drawing/2014/main" id="{68C0C84E-94BE-DDED-D93C-C07900269DD1}"/>
                      </a:ext>
                    </a:extLst>
                  </p:cNvPr>
                  <p:cNvSpPr/>
                  <p:nvPr/>
                </p:nvSpPr>
                <p:spPr>
                  <a:xfrm>
                    <a:off x="9264728" y="3183542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58" name="菱形 57">
                    <a:extLst>
                      <a:ext uri="{FF2B5EF4-FFF2-40B4-BE49-F238E27FC236}">
                        <a16:creationId xmlns:a16="http://schemas.microsoft.com/office/drawing/2014/main" id="{92C1923B-E80C-930E-6755-385594C1957B}"/>
                      </a:ext>
                    </a:extLst>
                  </p:cNvPr>
                  <p:cNvSpPr/>
                  <p:nvPr/>
                </p:nvSpPr>
                <p:spPr>
                  <a:xfrm>
                    <a:off x="9417128" y="3335942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</p:grp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C065388D-3122-887F-C26D-D4A7E21DB3E3}"/>
                </a:ext>
              </a:extLst>
            </p:cNvPr>
            <p:cNvSpPr/>
            <p:nvPr/>
          </p:nvSpPr>
          <p:spPr>
            <a:xfrm rot="18662315">
              <a:off x="7971406" y="220558"/>
              <a:ext cx="680879" cy="2122656"/>
            </a:xfrm>
            <a:custGeom>
              <a:avLst/>
              <a:gdLst>
                <a:gd name="connsiteX0" fmla="*/ 56883 w 1195536"/>
                <a:gd name="connsiteY0" fmla="*/ 300325 h 1482547"/>
                <a:gd name="connsiteX1" fmla="*/ 583657 w 1195536"/>
                <a:gd name="connsiteY1" fmla="*/ 1264421 h 1482547"/>
                <a:gd name="connsiteX2" fmla="*/ 1140248 w 1195536"/>
                <a:gd name="connsiteY2" fmla="*/ 1463203 h 1482547"/>
                <a:gd name="connsiteX3" fmla="*/ 1060735 w 1195536"/>
                <a:gd name="connsiteY3" fmla="*/ 936429 h 1482547"/>
                <a:gd name="connsiteX4" fmla="*/ 126457 w 1195536"/>
                <a:gd name="connsiteY4" fmla="*/ 31969 h 1482547"/>
                <a:gd name="connsiteX5" fmla="*/ 56883 w 1195536"/>
                <a:gd name="connsiteY5" fmla="*/ 300325 h 1482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95536" h="1482547">
                  <a:moveTo>
                    <a:pt x="56883" y="300325"/>
                  </a:moveTo>
                  <a:cubicBezTo>
                    <a:pt x="133083" y="505734"/>
                    <a:pt x="403096" y="1070608"/>
                    <a:pt x="583657" y="1264421"/>
                  </a:cubicBezTo>
                  <a:cubicBezTo>
                    <a:pt x="764218" y="1458234"/>
                    <a:pt x="1060735" y="1517868"/>
                    <a:pt x="1140248" y="1463203"/>
                  </a:cubicBezTo>
                  <a:cubicBezTo>
                    <a:pt x="1219761" y="1408538"/>
                    <a:pt x="1229700" y="1174968"/>
                    <a:pt x="1060735" y="936429"/>
                  </a:cubicBezTo>
                  <a:cubicBezTo>
                    <a:pt x="891770" y="697890"/>
                    <a:pt x="292109" y="136330"/>
                    <a:pt x="126457" y="31969"/>
                  </a:cubicBezTo>
                  <a:cubicBezTo>
                    <a:pt x="-39195" y="-72392"/>
                    <a:pt x="-19317" y="94916"/>
                    <a:pt x="56883" y="300325"/>
                  </a:cubicBezTo>
                  <a:close/>
                </a:path>
              </a:pathLst>
            </a:custGeom>
            <a:gradFill>
              <a:gsLst>
                <a:gs pos="1000">
                  <a:srgbClr val="FF9900"/>
                </a:gs>
                <a:gs pos="37000">
                  <a:srgbClr val="FFC000"/>
                </a:gs>
                <a:gs pos="66000">
                  <a:srgbClr val="FF9900"/>
                </a:gs>
                <a:gs pos="90000">
                  <a:srgbClr val="FFC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80" tIns="182880" rIns="182880" bIns="182880" rtlCol="0" anchor="t"/>
            <a:lstStyle/>
            <a:p>
              <a:pPr algn="l"/>
              <a:endParaRPr lang="zh-CN" altLang="en-US" sz="1600" dirty="0" err="1">
                <a:solidFill>
                  <a:prstClr val="white"/>
                </a:solidFill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47EAF30C-5999-1AB6-2FF9-3137CDBB4F86}"/>
                </a:ext>
              </a:extLst>
            </p:cNvPr>
            <p:cNvSpPr/>
            <p:nvPr/>
          </p:nvSpPr>
          <p:spPr>
            <a:xfrm rot="15097159">
              <a:off x="9980751" y="144423"/>
              <a:ext cx="680879" cy="2038986"/>
            </a:xfrm>
            <a:custGeom>
              <a:avLst/>
              <a:gdLst>
                <a:gd name="connsiteX0" fmla="*/ 56883 w 1195536"/>
                <a:gd name="connsiteY0" fmla="*/ 300325 h 1482547"/>
                <a:gd name="connsiteX1" fmla="*/ 583657 w 1195536"/>
                <a:gd name="connsiteY1" fmla="*/ 1264421 h 1482547"/>
                <a:gd name="connsiteX2" fmla="*/ 1140248 w 1195536"/>
                <a:gd name="connsiteY2" fmla="*/ 1463203 h 1482547"/>
                <a:gd name="connsiteX3" fmla="*/ 1060735 w 1195536"/>
                <a:gd name="connsiteY3" fmla="*/ 936429 h 1482547"/>
                <a:gd name="connsiteX4" fmla="*/ 126457 w 1195536"/>
                <a:gd name="connsiteY4" fmla="*/ 31969 h 1482547"/>
                <a:gd name="connsiteX5" fmla="*/ 56883 w 1195536"/>
                <a:gd name="connsiteY5" fmla="*/ 300325 h 1482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95536" h="1482547">
                  <a:moveTo>
                    <a:pt x="56883" y="300325"/>
                  </a:moveTo>
                  <a:cubicBezTo>
                    <a:pt x="133083" y="505734"/>
                    <a:pt x="403096" y="1070608"/>
                    <a:pt x="583657" y="1264421"/>
                  </a:cubicBezTo>
                  <a:cubicBezTo>
                    <a:pt x="764218" y="1458234"/>
                    <a:pt x="1060735" y="1517868"/>
                    <a:pt x="1140248" y="1463203"/>
                  </a:cubicBezTo>
                  <a:cubicBezTo>
                    <a:pt x="1219761" y="1408538"/>
                    <a:pt x="1229700" y="1174968"/>
                    <a:pt x="1060735" y="936429"/>
                  </a:cubicBezTo>
                  <a:cubicBezTo>
                    <a:pt x="891770" y="697890"/>
                    <a:pt x="292109" y="136330"/>
                    <a:pt x="126457" y="31969"/>
                  </a:cubicBezTo>
                  <a:cubicBezTo>
                    <a:pt x="-39195" y="-72392"/>
                    <a:pt x="-19317" y="94916"/>
                    <a:pt x="56883" y="300325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80" tIns="182880" rIns="182880" bIns="182880" rtlCol="0" anchor="t"/>
            <a:lstStyle/>
            <a:p>
              <a:pPr algn="l"/>
              <a:endParaRPr lang="zh-CN" altLang="en-US" sz="1600" dirty="0" err="1">
                <a:solidFill>
                  <a:prstClr val="white"/>
                </a:solidFill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461BBC19-6AAD-2C0E-DA6D-83BE40F5D4C9}"/>
              </a:ext>
            </a:extLst>
          </p:cNvPr>
          <p:cNvGrpSpPr/>
          <p:nvPr/>
        </p:nvGrpSpPr>
        <p:grpSpPr>
          <a:xfrm>
            <a:off x="4740022" y="3085933"/>
            <a:ext cx="2650135" cy="877069"/>
            <a:chOff x="7367826" y="2590438"/>
            <a:chExt cx="4243858" cy="1403122"/>
          </a:xfrm>
        </p:grpSpPr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5A27CBF2-E6BB-D5C1-0BB0-40AB8FFF7503}"/>
                </a:ext>
              </a:extLst>
            </p:cNvPr>
            <p:cNvSpPr/>
            <p:nvPr/>
          </p:nvSpPr>
          <p:spPr>
            <a:xfrm rot="17520174">
              <a:off x="10251751" y="2633628"/>
              <a:ext cx="680879" cy="2038986"/>
            </a:xfrm>
            <a:custGeom>
              <a:avLst/>
              <a:gdLst>
                <a:gd name="connsiteX0" fmla="*/ 56883 w 1195536"/>
                <a:gd name="connsiteY0" fmla="*/ 300325 h 1482547"/>
                <a:gd name="connsiteX1" fmla="*/ 583657 w 1195536"/>
                <a:gd name="connsiteY1" fmla="*/ 1264421 h 1482547"/>
                <a:gd name="connsiteX2" fmla="*/ 1140248 w 1195536"/>
                <a:gd name="connsiteY2" fmla="*/ 1463203 h 1482547"/>
                <a:gd name="connsiteX3" fmla="*/ 1060735 w 1195536"/>
                <a:gd name="connsiteY3" fmla="*/ 936429 h 1482547"/>
                <a:gd name="connsiteX4" fmla="*/ 126457 w 1195536"/>
                <a:gd name="connsiteY4" fmla="*/ 31969 h 1482547"/>
                <a:gd name="connsiteX5" fmla="*/ 56883 w 1195536"/>
                <a:gd name="connsiteY5" fmla="*/ 300325 h 1482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95536" h="1482547">
                  <a:moveTo>
                    <a:pt x="56883" y="300325"/>
                  </a:moveTo>
                  <a:cubicBezTo>
                    <a:pt x="133083" y="505734"/>
                    <a:pt x="403096" y="1070608"/>
                    <a:pt x="583657" y="1264421"/>
                  </a:cubicBezTo>
                  <a:cubicBezTo>
                    <a:pt x="764218" y="1458234"/>
                    <a:pt x="1060735" y="1517868"/>
                    <a:pt x="1140248" y="1463203"/>
                  </a:cubicBezTo>
                  <a:cubicBezTo>
                    <a:pt x="1219761" y="1408538"/>
                    <a:pt x="1229700" y="1174968"/>
                    <a:pt x="1060735" y="936429"/>
                  </a:cubicBezTo>
                  <a:cubicBezTo>
                    <a:pt x="891770" y="697890"/>
                    <a:pt x="292109" y="136330"/>
                    <a:pt x="126457" y="31969"/>
                  </a:cubicBezTo>
                  <a:cubicBezTo>
                    <a:pt x="-39195" y="-72392"/>
                    <a:pt x="-19317" y="94916"/>
                    <a:pt x="56883" y="300325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80" tIns="182880" rIns="182880" bIns="182880" rtlCol="0" anchor="t"/>
            <a:lstStyle/>
            <a:p>
              <a:pPr algn="l"/>
              <a:endParaRPr lang="zh-CN" altLang="en-US" sz="1600" dirty="0" err="1">
                <a:solidFill>
                  <a:prstClr val="white"/>
                </a:solidFill>
              </a:endParaRPr>
            </a:p>
          </p:txBody>
        </p: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4872781F-E8E5-BF09-2C20-70519EBFE714}"/>
                </a:ext>
              </a:extLst>
            </p:cNvPr>
            <p:cNvGrpSpPr/>
            <p:nvPr/>
          </p:nvGrpSpPr>
          <p:grpSpPr>
            <a:xfrm>
              <a:off x="8113687" y="2982365"/>
              <a:ext cx="2738538" cy="934554"/>
              <a:chOff x="7909932" y="2357522"/>
              <a:chExt cx="1970218" cy="1938994"/>
            </a:xfrm>
          </p:grpSpPr>
          <p:cxnSp>
            <p:nvCxnSpPr>
              <p:cNvPr id="63" name="直接连接符 62">
                <a:extLst>
                  <a:ext uri="{FF2B5EF4-FFF2-40B4-BE49-F238E27FC236}">
                    <a16:creationId xmlns:a16="http://schemas.microsoft.com/office/drawing/2014/main" id="{1EC9BD48-B096-79FB-9732-F46F2546E78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913252" y="2357522"/>
                <a:ext cx="1004496" cy="871053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>
                <a:extLst>
                  <a:ext uri="{FF2B5EF4-FFF2-40B4-BE49-F238E27FC236}">
                    <a16:creationId xmlns:a16="http://schemas.microsoft.com/office/drawing/2014/main" id="{39EC75FE-ACE0-640A-9E71-14E84225250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09752" y="2357522"/>
                <a:ext cx="955687" cy="87673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>
                <a:extLst>
                  <a:ext uri="{FF2B5EF4-FFF2-40B4-BE49-F238E27FC236}">
                    <a16:creationId xmlns:a16="http://schemas.microsoft.com/office/drawing/2014/main" id="{040D6A92-3B00-1F26-160F-FEC0F243E96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23774" y="4142975"/>
                <a:ext cx="0" cy="151483"/>
              </a:xfrm>
              <a:prstGeom prst="line">
                <a:avLst/>
              </a:prstGeom>
              <a:ln w="28575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6" name="组合 65">
                <a:extLst>
                  <a:ext uri="{FF2B5EF4-FFF2-40B4-BE49-F238E27FC236}">
                    <a16:creationId xmlns:a16="http://schemas.microsoft.com/office/drawing/2014/main" id="{CAF9EC63-8477-237C-7E82-EFCBF9EEA6D6}"/>
                  </a:ext>
                </a:extLst>
              </p:cNvPr>
              <p:cNvGrpSpPr/>
              <p:nvPr/>
            </p:nvGrpSpPr>
            <p:grpSpPr>
              <a:xfrm>
                <a:off x="7909932" y="2486410"/>
                <a:ext cx="1970218" cy="1810106"/>
                <a:chOff x="7909932" y="2463284"/>
                <a:chExt cx="1970218" cy="1810106"/>
              </a:xfrm>
            </p:grpSpPr>
            <p:cxnSp>
              <p:nvCxnSpPr>
                <p:cNvPr id="67" name="直接连接符 66">
                  <a:extLst>
                    <a:ext uri="{FF2B5EF4-FFF2-40B4-BE49-F238E27FC236}">
                      <a16:creationId xmlns:a16="http://schemas.microsoft.com/office/drawing/2014/main" id="{5650E431-A944-D716-B1F5-D4C925CCBBD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916808" y="3358990"/>
                  <a:ext cx="906966" cy="91440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直接连接符 67">
                  <a:extLst>
                    <a:ext uri="{FF2B5EF4-FFF2-40B4-BE49-F238E27FC236}">
                      <a16:creationId xmlns:a16="http://schemas.microsoft.com/office/drawing/2014/main" id="{1CA0C2F0-2B8B-01D9-CCFE-DCB53E09D37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8820218" y="3348138"/>
                  <a:ext cx="1059932" cy="923194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grpSp>
              <p:nvGrpSpPr>
                <p:cNvPr id="69" name="组合 68">
                  <a:extLst>
                    <a:ext uri="{FF2B5EF4-FFF2-40B4-BE49-F238E27FC236}">
                      <a16:creationId xmlns:a16="http://schemas.microsoft.com/office/drawing/2014/main" id="{8BF93724-3582-A0E6-C293-585835FA02E0}"/>
                    </a:ext>
                  </a:extLst>
                </p:cNvPr>
                <p:cNvGrpSpPr/>
                <p:nvPr/>
              </p:nvGrpSpPr>
              <p:grpSpPr>
                <a:xfrm>
                  <a:off x="7909932" y="2463284"/>
                  <a:ext cx="1956800" cy="1670328"/>
                  <a:chOff x="7909932" y="2463284"/>
                  <a:chExt cx="1956800" cy="1670328"/>
                </a:xfrm>
              </p:grpSpPr>
              <p:cxnSp>
                <p:nvCxnSpPr>
                  <p:cNvPr id="70" name="直接连接符 69">
                    <a:extLst>
                      <a:ext uri="{FF2B5EF4-FFF2-40B4-BE49-F238E27FC236}">
                        <a16:creationId xmlns:a16="http://schemas.microsoft.com/office/drawing/2014/main" id="{31E502A0-CC9D-B277-A0BC-9A2E123E34F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913252" y="3205449"/>
                    <a:ext cx="906966" cy="914400"/>
                  </a:xfrm>
                  <a:prstGeom prst="line">
                    <a:avLst/>
                  </a:prstGeom>
                  <a:ln w="28575">
                    <a:solidFill>
                      <a:schemeClr val="tx1"/>
                    </a:solidFill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" name="直接连接符 70">
                    <a:extLst>
                      <a:ext uri="{FF2B5EF4-FFF2-40B4-BE49-F238E27FC236}">
                        <a16:creationId xmlns:a16="http://schemas.microsoft.com/office/drawing/2014/main" id="{5761E5EA-FCFF-09CF-15A2-37CD6E415FC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8816898" y="3246474"/>
                    <a:ext cx="1048541" cy="887138"/>
                  </a:xfrm>
                  <a:prstGeom prst="line">
                    <a:avLst/>
                  </a:prstGeom>
                  <a:ln w="28575">
                    <a:solidFill>
                      <a:schemeClr val="tx1"/>
                    </a:solidFill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" name="直接连接符 71">
                    <a:extLst>
                      <a:ext uri="{FF2B5EF4-FFF2-40B4-BE49-F238E27FC236}">
                        <a16:creationId xmlns:a16="http://schemas.microsoft.com/office/drawing/2014/main" id="{99235187-5BFD-05C6-0E6E-59983DA2B153}"/>
                      </a:ext>
                    </a:extLst>
                  </p:cNvPr>
                  <p:cNvCxnSpPr/>
                  <p:nvPr/>
                </p:nvCxnSpPr>
                <p:spPr>
                  <a:xfrm>
                    <a:off x="9866732" y="3221793"/>
                    <a:ext cx="0" cy="158107"/>
                  </a:xfrm>
                  <a:prstGeom prst="line">
                    <a:avLst/>
                  </a:prstGeom>
                  <a:ln w="28575">
                    <a:solidFill>
                      <a:schemeClr val="tx1"/>
                    </a:solidFill>
                    <a:miter lim="800000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" name="直接连接符 72">
                    <a:extLst>
                      <a:ext uri="{FF2B5EF4-FFF2-40B4-BE49-F238E27FC236}">
                        <a16:creationId xmlns:a16="http://schemas.microsoft.com/office/drawing/2014/main" id="{24CCE4EC-E7EF-5D5C-09DD-B005E25164C5}"/>
                      </a:ext>
                    </a:extLst>
                  </p:cNvPr>
                  <p:cNvCxnSpPr/>
                  <p:nvPr/>
                </p:nvCxnSpPr>
                <p:spPr>
                  <a:xfrm>
                    <a:off x="7909932" y="3205449"/>
                    <a:ext cx="0" cy="158107"/>
                  </a:xfrm>
                  <a:prstGeom prst="line">
                    <a:avLst/>
                  </a:prstGeom>
                  <a:ln w="28575">
                    <a:solidFill>
                      <a:schemeClr val="tx1"/>
                    </a:solidFill>
                    <a:miter lim="800000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74" name="菱形 73">
                    <a:extLst>
                      <a:ext uri="{FF2B5EF4-FFF2-40B4-BE49-F238E27FC236}">
                        <a16:creationId xmlns:a16="http://schemas.microsoft.com/office/drawing/2014/main" id="{266F8E07-2F3E-E4A4-9E2E-44E0C297B61C}"/>
                      </a:ext>
                    </a:extLst>
                  </p:cNvPr>
                  <p:cNvSpPr/>
                  <p:nvPr/>
                </p:nvSpPr>
                <p:spPr>
                  <a:xfrm>
                    <a:off x="8003349" y="3110843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75" name="菱形 74">
                    <a:extLst>
                      <a:ext uri="{FF2B5EF4-FFF2-40B4-BE49-F238E27FC236}">
                        <a16:creationId xmlns:a16="http://schemas.microsoft.com/office/drawing/2014/main" id="{04254FC2-E45F-41F7-DFDF-04DFBC9898BC}"/>
                      </a:ext>
                    </a:extLst>
                  </p:cNvPr>
                  <p:cNvSpPr/>
                  <p:nvPr/>
                </p:nvSpPr>
                <p:spPr>
                  <a:xfrm>
                    <a:off x="8155749" y="3263243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76" name="菱形 75">
                    <a:extLst>
                      <a:ext uri="{FF2B5EF4-FFF2-40B4-BE49-F238E27FC236}">
                        <a16:creationId xmlns:a16="http://schemas.microsoft.com/office/drawing/2014/main" id="{D909B1AB-9741-178F-AA77-DEDD3507DFBC}"/>
                      </a:ext>
                    </a:extLst>
                  </p:cNvPr>
                  <p:cNvSpPr/>
                  <p:nvPr/>
                </p:nvSpPr>
                <p:spPr>
                  <a:xfrm>
                    <a:off x="8308149" y="3415643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77" name="菱形 76">
                    <a:extLst>
                      <a:ext uri="{FF2B5EF4-FFF2-40B4-BE49-F238E27FC236}">
                        <a16:creationId xmlns:a16="http://schemas.microsoft.com/office/drawing/2014/main" id="{D71C733D-7E1A-A98D-1687-E833F1C091DB}"/>
                      </a:ext>
                    </a:extLst>
                  </p:cNvPr>
                  <p:cNvSpPr/>
                  <p:nvPr/>
                </p:nvSpPr>
                <p:spPr>
                  <a:xfrm>
                    <a:off x="8460549" y="3568043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78" name="菱形 77">
                    <a:extLst>
                      <a:ext uri="{FF2B5EF4-FFF2-40B4-BE49-F238E27FC236}">
                        <a16:creationId xmlns:a16="http://schemas.microsoft.com/office/drawing/2014/main" id="{3C8A0C1B-1CC0-2445-B79E-D067FEBC4D45}"/>
                      </a:ext>
                    </a:extLst>
                  </p:cNvPr>
                  <p:cNvSpPr/>
                  <p:nvPr/>
                </p:nvSpPr>
                <p:spPr>
                  <a:xfrm>
                    <a:off x="8584988" y="3707301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79" name="菱形 78">
                    <a:extLst>
                      <a:ext uri="{FF2B5EF4-FFF2-40B4-BE49-F238E27FC236}">
                        <a16:creationId xmlns:a16="http://schemas.microsoft.com/office/drawing/2014/main" id="{E28AB71D-AB7B-B471-C908-7AB62072C039}"/>
                      </a:ext>
                    </a:extLst>
                  </p:cNvPr>
                  <p:cNvSpPr/>
                  <p:nvPr/>
                </p:nvSpPr>
                <p:spPr>
                  <a:xfrm>
                    <a:off x="8747891" y="3886201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80" name="菱形 79">
                    <a:extLst>
                      <a:ext uri="{FF2B5EF4-FFF2-40B4-BE49-F238E27FC236}">
                        <a16:creationId xmlns:a16="http://schemas.microsoft.com/office/drawing/2014/main" id="{AD5F3FCC-BF7C-EFF8-075C-2BA5F97390DC}"/>
                      </a:ext>
                    </a:extLst>
                  </p:cNvPr>
                  <p:cNvSpPr/>
                  <p:nvPr/>
                </p:nvSpPr>
                <p:spPr>
                  <a:xfrm>
                    <a:off x="8155748" y="2984721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81" name="菱形 80">
                    <a:extLst>
                      <a:ext uri="{FF2B5EF4-FFF2-40B4-BE49-F238E27FC236}">
                        <a16:creationId xmlns:a16="http://schemas.microsoft.com/office/drawing/2014/main" id="{5A59FB19-B956-96EE-D46C-9D58F5117C96}"/>
                      </a:ext>
                    </a:extLst>
                  </p:cNvPr>
                  <p:cNvSpPr/>
                  <p:nvPr/>
                </p:nvSpPr>
                <p:spPr>
                  <a:xfrm>
                    <a:off x="8328669" y="2845398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82" name="菱形 81">
                    <a:extLst>
                      <a:ext uri="{FF2B5EF4-FFF2-40B4-BE49-F238E27FC236}">
                        <a16:creationId xmlns:a16="http://schemas.microsoft.com/office/drawing/2014/main" id="{3ABE89A3-F982-B85D-E9FC-B08E3E14E551}"/>
                      </a:ext>
                    </a:extLst>
                  </p:cNvPr>
                  <p:cNvSpPr/>
                  <p:nvPr/>
                </p:nvSpPr>
                <p:spPr>
                  <a:xfrm>
                    <a:off x="8491899" y="2705435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83" name="菱形 82">
                    <a:extLst>
                      <a:ext uri="{FF2B5EF4-FFF2-40B4-BE49-F238E27FC236}">
                        <a16:creationId xmlns:a16="http://schemas.microsoft.com/office/drawing/2014/main" id="{642D87E2-9182-6F0F-DD25-6759EDA71EBA}"/>
                      </a:ext>
                    </a:extLst>
                  </p:cNvPr>
                  <p:cNvSpPr/>
                  <p:nvPr/>
                </p:nvSpPr>
                <p:spPr>
                  <a:xfrm>
                    <a:off x="8655128" y="2573942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84" name="菱形 83">
                    <a:extLst>
                      <a:ext uri="{FF2B5EF4-FFF2-40B4-BE49-F238E27FC236}">
                        <a16:creationId xmlns:a16="http://schemas.microsoft.com/office/drawing/2014/main" id="{38F8A908-5EED-1724-1196-D3AA71ACD32C}"/>
                      </a:ext>
                    </a:extLst>
                  </p:cNvPr>
                  <p:cNvSpPr/>
                  <p:nvPr/>
                </p:nvSpPr>
                <p:spPr>
                  <a:xfrm>
                    <a:off x="8794922" y="2463284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85" name="菱形 84">
                    <a:extLst>
                      <a:ext uri="{FF2B5EF4-FFF2-40B4-BE49-F238E27FC236}">
                        <a16:creationId xmlns:a16="http://schemas.microsoft.com/office/drawing/2014/main" id="{7E488F40-AC64-90EB-80BA-7B2BB69E0AC5}"/>
                      </a:ext>
                    </a:extLst>
                  </p:cNvPr>
                  <p:cNvSpPr/>
                  <p:nvPr/>
                </p:nvSpPr>
                <p:spPr>
                  <a:xfrm>
                    <a:off x="8945545" y="2582185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86" name="菱形 85">
                    <a:extLst>
                      <a:ext uri="{FF2B5EF4-FFF2-40B4-BE49-F238E27FC236}">
                        <a16:creationId xmlns:a16="http://schemas.microsoft.com/office/drawing/2014/main" id="{1D9D99F6-1185-FC66-D63E-B8202A83B1C4}"/>
                      </a:ext>
                    </a:extLst>
                  </p:cNvPr>
                  <p:cNvSpPr/>
                  <p:nvPr/>
                </p:nvSpPr>
                <p:spPr>
                  <a:xfrm>
                    <a:off x="8292547" y="3156451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87" name="菱形 86">
                    <a:extLst>
                      <a:ext uri="{FF2B5EF4-FFF2-40B4-BE49-F238E27FC236}">
                        <a16:creationId xmlns:a16="http://schemas.microsoft.com/office/drawing/2014/main" id="{6DF26ACE-DF40-7A23-8FCB-909D6921ADDE}"/>
                      </a:ext>
                    </a:extLst>
                  </p:cNvPr>
                  <p:cNvSpPr/>
                  <p:nvPr/>
                </p:nvSpPr>
                <p:spPr>
                  <a:xfrm>
                    <a:off x="9096079" y="2748887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88" name="菱形 87">
                    <a:extLst>
                      <a:ext uri="{FF2B5EF4-FFF2-40B4-BE49-F238E27FC236}">
                        <a16:creationId xmlns:a16="http://schemas.microsoft.com/office/drawing/2014/main" id="{41FEDAD3-DFC3-A0C0-4AA0-438A10096E7D}"/>
                      </a:ext>
                    </a:extLst>
                  </p:cNvPr>
                  <p:cNvSpPr/>
                  <p:nvPr/>
                </p:nvSpPr>
                <p:spPr>
                  <a:xfrm>
                    <a:off x="9275557" y="2899649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89" name="菱形 88">
                    <a:extLst>
                      <a:ext uri="{FF2B5EF4-FFF2-40B4-BE49-F238E27FC236}">
                        <a16:creationId xmlns:a16="http://schemas.microsoft.com/office/drawing/2014/main" id="{C8ECD949-B830-DD7E-D1D7-34FA2345E7AB}"/>
                      </a:ext>
                    </a:extLst>
                  </p:cNvPr>
                  <p:cNvSpPr/>
                  <p:nvPr/>
                </p:nvSpPr>
                <p:spPr>
                  <a:xfrm>
                    <a:off x="9422541" y="3030147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90" name="菱形 89">
                    <a:extLst>
                      <a:ext uri="{FF2B5EF4-FFF2-40B4-BE49-F238E27FC236}">
                        <a16:creationId xmlns:a16="http://schemas.microsoft.com/office/drawing/2014/main" id="{F213390F-45BD-7AA9-D4DE-26D346755613}"/>
                      </a:ext>
                    </a:extLst>
                  </p:cNvPr>
                  <p:cNvSpPr/>
                  <p:nvPr/>
                </p:nvSpPr>
                <p:spPr>
                  <a:xfrm>
                    <a:off x="9576071" y="3174118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91" name="菱形 90">
                    <a:extLst>
                      <a:ext uri="{FF2B5EF4-FFF2-40B4-BE49-F238E27FC236}">
                        <a16:creationId xmlns:a16="http://schemas.microsoft.com/office/drawing/2014/main" id="{69DA220B-FA20-8BDC-4564-28D003987BF0}"/>
                      </a:ext>
                    </a:extLst>
                  </p:cNvPr>
                  <p:cNvSpPr/>
                  <p:nvPr/>
                </p:nvSpPr>
                <p:spPr>
                  <a:xfrm>
                    <a:off x="8444947" y="3308851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92" name="菱形 91">
                    <a:extLst>
                      <a:ext uri="{FF2B5EF4-FFF2-40B4-BE49-F238E27FC236}">
                        <a16:creationId xmlns:a16="http://schemas.microsoft.com/office/drawing/2014/main" id="{1CEE3C92-16A3-BF1B-AEA6-CC7A914CF2D8}"/>
                      </a:ext>
                    </a:extLst>
                  </p:cNvPr>
                  <p:cNvSpPr/>
                  <p:nvPr/>
                </p:nvSpPr>
                <p:spPr>
                  <a:xfrm>
                    <a:off x="8597347" y="3461251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93" name="菱形 92">
                    <a:extLst>
                      <a:ext uri="{FF2B5EF4-FFF2-40B4-BE49-F238E27FC236}">
                        <a16:creationId xmlns:a16="http://schemas.microsoft.com/office/drawing/2014/main" id="{B0228313-FE34-A106-B12D-35506197BB03}"/>
                      </a:ext>
                    </a:extLst>
                  </p:cNvPr>
                  <p:cNvSpPr/>
                  <p:nvPr/>
                </p:nvSpPr>
                <p:spPr>
                  <a:xfrm>
                    <a:off x="8749747" y="3613651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94" name="菱形 93">
                    <a:extLst>
                      <a:ext uri="{FF2B5EF4-FFF2-40B4-BE49-F238E27FC236}">
                        <a16:creationId xmlns:a16="http://schemas.microsoft.com/office/drawing/2014/main" id="{BE2613B5-CBED-2E2F-DE26-DBF4105D12FC}"/>
                      </a:ext>
                    </a:extLst>
                  </p:cNvPr>
                  <p:cNvSpPr/>
                  <p:nvPr/>
                </p:nvSpPr>
                <p:spPr>
                  <a:xfrm>
                    <a:off x="8902147" y="3766051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95" name="菱形 94">
                    <a:extLst>
                      <a:ext uri="{FF2B5EF4-FFF2-40B4-BE49-F238E27FC236}">
                        <a16:creationId xmlns:a16="http://schemas.microsoft.com/office/drawing/2014/main" id="{3DDEA879-CC12-962F-F6A9-BF341551A4BE}"/>
                      </a:ext>
                    </a:extLst>
                  </p:cNvPr>
                  <p:cNvSpPr/>
                  <p:nvPr/>
                </p:nvSpPr>
                <p:spPr>
                  <a:xfrm>
                    <a:off x="8460548" y="3011486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96" name="菱形 95">
                    <a:extLst>
                      <a:ext uri="{FF2B5EF4-FFF2-40B4-BE49-F238E27FC236}">
                        <a16:creationId xmlns:a16="http://schemas.microsoft.com/office/drawing/2014/main" id="{4C6F27F3-FD10-2BDD-E326-B3C965B59695}"/>
                      </a:ext>
                    </a:extLst>
                  </p:cNvPr>
                  <p:cNvSpPr/>
                  <p:nvPr/>
                </p:nvSpPr>
                <p:spPr>
                  <a:xfrm>
                    <a:off x="8612948" y="3163886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97" name="菱形 96">
                    <a:extLst>
                      <a:ext uri="{FF2B5EF4-FFF2-40B4-BE49-F238E27FC236}">
                        <a16:creationId xmlns:a16="http://schemas.microsoft.com/office/drawing/2014/main" id="{03771AD0-87F4-0131-A91B-DF4DD4FC165B}"/>
                      </a:ext>
                    </a:extLst>
                  </p:cNvPr>
                  <p:cNvSpPr/>
                  <p:nvPr/>
                </p:nvSpPr>
                <p:spPr>
                  <a:xfrm>
                    <a:off x="8765348" y="3316286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98" name="菱形 97">
                    <a:extLst>
                      <a:ext uri="{FF2B5EF4-FFF2-40B4-BE49-F238E27FC236}">
                        <a16:creationId xmlns:a16="http://schemas.microsoft.com/office/drawing/2014/main" id="{FDF497EE-714F-4E21-0268-555B2D1617AB}"/>
                      </a:ext>
                    </a:extLst>
                  </p:cNvPr>
                  <p:cNvSpPr/>
                  <p:nvPr/>
                </p:nvSpPr>
                <p:spPr>
                  <a:xfrm>
                    <a:off x="8917748" y="3468686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99" name="菱形 98">
                    <a:extLst>
                      <a:ext uri="{FF2B5EF4-FFF2-40B4-BE49-F238E27FC236}">
                        <a16:creationId xmlns:a16="http://schemas.microsoft.com/office/drawing/2014/main" id="{DE4896F8-ACE6-5469-9084-C09BAAC9CF09}"/>
                      </a:ext>
                    </a:extLst>
                  </p:cNvPr>
                  <p:cNvSpPr/>
                  <p:nvPr/>
                </p:nvSpPr>
                <p:spPr>
                  <a:xfrm>
                    <a:off x="9070148" y="3621086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00" name="菱形 99">
                    <a:extLst>
                      <a:ext uri="{FF2B5EF4-FFF2-40B4-BE49-F238E27FC236}">
                        <a16:creationId xmlns:a16="http://schemas.microsoft.com/office/drawing/2014/main" id="{E52C5265-92FD-1F30-1B8C-FEFEBE988AE4}"/>
                      </a:ext>
                    </a:extLst>
                  </p:cNvPr>
                  <p:cNvSpPr/>
                  <p:nvPr/>
                </p:nvSpPr>
                <p:spPr>
                  <a:xfrm>
                    <a:off x="8644299" y="2857835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01" name="菱形 100">
                    <a:extLst>
                      <a:ext uri="{FF2B5EF4-FFF2-40B4-BE49-F238E27FC236}">
                        <a16:creationId xmlns:a16="http://schemas.microsoft.com/office/drawing/2014/main" id="{E18C3454-7810-435D-97BD-B8296E982CA1}"/>
                      </a:ext>
                    </a:extLst>
                  </p:cNvPr>
                  <p:cNvSpPr/>
                  <p:nvPr/>
                </p:nvSpPr>
                <p:spPr>
                  <a:xfrm>
                    <a:off x="8796699" y="3010235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02" name="菱形 101">
                    <a:extLst>
                      <a:ext uri="{FF2B5EF4-FFF2-40B4-BE49-F238E27FC236}">
                        <a16:creationId xmlns:a16="http://schemas.microsoft.com/office/drawing/2014/main" id="{99E21849-60ED-2A4E-1B0F-3FB0EF8CD2AC}"/>
                      </a:ext>
                    </a:extLst>
                  </p:cNvPr>
                  <p:cNvSpPr/>
                  <p:nvPr/>
                </p:nvSpPr>
                <p:spPr>
                  <a:xfrm>
                    <a:off x="8949099" y="3162635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03" name="菱形 102">
                    <a:extLst>
                      <a:ext uri="{FF2B5EF4-FFF2-40B4-BE49-F238E27FC236}">
                        <a16:creationId xmlns:a16="http://schemas.microsoft.com/office/drawing/2014/main" id="{CBD0B792-FA14-8283-2276-EEF5420EB7D8}"/>
                      </a:ext>
                    </a:extLst>
                  </p:cNvPr>
                  <p:cNvSpPr/>
                  <p:nvPr/>
                </p:nvSpPr>
                <p:spPr>
                  <a:xfrm>
                    <a:off x="9101499" y="3315035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04" name="菱形 103">
                    <a:extLst>
                      <a:ext uri="{FF2B5EF4-FFF2-40B4-BE49-F238E27FC236}">
                        <a16:creationId xmlns:a16="http://schemas.microsoft.com/office/drawing/2014/main" id="{600ED637-1E5F-01EF-FA90-1E7A8ECEF231}"/>
                      </a:ext>
                    </a:extLst>
                  </p:cNvPr>
                  <p:cNvSpPr/>
                  <p:nvPr/>
                </p:nvSpPr>
                <p:spPr>
                  <a:xfrm>
                    <a:off x="9253899" y="3467435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05" name="菱形 104">
                    <a:extLst>
                      <a:ext uri="{FF2B5EF4-FFF2-40B4-BE49-F238E27FC236}">
                        <a16:creationId xmlns:a16="http://schemas.microsoft.com/office/drawing/2014/main" id="{E3F4369F-2ECD-F8D7-F4CC-0D3C8D68EC62}"/>
                      </a:ext>
                    </a:extLst>
                  </p:cNvPr>
                  <p:cNvSpPr/>
                  <p:nvPr/>
                </p:nvSpPr>
                <p:spPr>
                  <a:xfrm>
                    <a:off x="8807528" y="2726342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06" name="菱形 105">
                    <a:extLst>
                      <a:ext uri="{FF2B5EF4-FFF2-40B4-BE49-F238E27FC236}">
                        <a16:creationId xmlns:a16="http://schemas.microsoft.com/office/drawing/2014/main" id="{7E0184CA-C807-20F2-3A50-F57CACABFA17}"/>
                      </a:ext>
                    </a:extLst>
                  </p:cNvPr>
                  <p:cNvSpPr/>
                  <p:nvPr/>
                </p:nvSpPr>
                <p:spPr>
                  <a:xfrm>
                    <a:off x="8959928" y="2878742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07" name="菱形 106">
                    <a:extLst>
                      <a:ext uri="{FF2B5EF4-FFF2-40B4-BE49-F238E27FC236}">
                        <a16:creationId xmlns:a16="http://schemas.microsoft.com/office/drawing/2014/main" id="{E3E6893C-C348-2A10-1BF2-F7E867692F24}"/>
                      </a:ext>
                    </a:extLst>
                  </p:cNvPr>
                  <p:cNvSpPr/>
                  <p:nvPr/>
                </p:nvSpPr>
                <p:spPr>
                  <a:xfrm>
                    <a:off x="9112328" y="3031142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08" name="菱形 107">
                    <a:extLst>
                      <a:ext uri="{FF2B5EF4-FFF2-40B4-BE49-F238E27FC236}">
                        <a16:creationId xmlns:a16="http://schemas.microsoft.com/office/drawing/2014/main" id="{701255FB-413D-47A0-CD2E-43AEFFC6EAC5}"/>
                      </a:ext>
                    </a:extLst>
                  </p:cNvPr>
                  <p:cNvSpPr/>
                  <p:nvPr/>
                </p:nvSpPr>
                <p:spPr>
                  <a:xfrm>
                    <a:off x="9264728" y="3183542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09" name="菱形 108">
                    <a:extLst>
                      <a:ext uri="{FF2B5EF4-FFF2-40B4-BE49-F238E27FC236}">
                        <a16:creationId xmlns:a16="http://schemas.microsoft.com/office/drawing/2014/main" id="{4EE42D28-D23C-6965-929D-0C906823ACB6}"/>
                      </a:ext>
                    </a:extLst>
                  </p:cNvPr>
                  <p:cNvSpPr/>
                  <p:nvPr/>
                </p:nvSpPr>
                <p:spPr>
                  <a:xfrm>
                    <a:off x="9417128" y="3335942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</p:grp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7EACA054-5A86-3AB7-E0D1-C51E962866BA}"/>
                </a:ext>
              </a:extLst>
            </p:cNvPr>
            <p:cNvSpPr/>
            <p:nvPr/>
          </p:nvSpPr>
          <p:spPr>
            <a:xfrm rot="18662315">
              <a:off x="8088714" y="1869550"/>
              <a:ext cx="680879" cy="2122656"/>
            </a:xfrm>
            <a:custGeom>
              <a:avLst/>
              <a:gdLst>
                <a:gd name="connsiteX0" fmla="*/ 56883 w 1195536"/>
                <a:gd name="connsiteY0" fmla="*/ 300325 h 1482547"/>
                <a:gd name="connsiteX1" fmla="*/ 583657 w 1195536"/>
                <a:gd name="connsiteY1" fmla="*/ 1264421 h 1482547"/>
                <a:gd name="connsiteX2" fmla="*/ 1140248 w 1195536"/>
                <a:gd name="connsiteY2" fmla="*/ 1463203 h 1482547"/>
                <a:gd name="connsiteX3" fmla="*/ 1060735 w 1195536"/>
                <a:gd name="connsiteY3" fmla="*/ 936429 h 1482547"/>
                <a:gd name="connsiteX4" fmla="*/ 126457 w 1195536"/>
                <a:gd name="connsiteY4" fmla="*/ 31969 h 1482547"/>
                <a:gd name="connsiteX5" fmla="*/ 56883 w 1195536"/>
                <a:gd name="connsiteY5" fmla="*/ 300325 h 1482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95536" h="1482547">
                  <a:moveTo>
                    <a:pt x="56883" y="300325"/>
                  </a:moveTo>
                  <a:cubicBezTo>
                    <a:pt x="133083" y="505734"/>
                    <a:pt x="403096" y="1070608"/>
                    <a:pt x="583657" y="1264421"/>
                  </a:cubicBezTo>
                  <a:cubicBezTo>
                    <a:pt x="764218" y="1458234"/>
                    <a:pt x="1060735" y="1517868"/>
                    <a:pt x="1140248" y="1463203"/>
                  </a:cubicBezTo>
                  <a:cubicBezTo>
                    <a:pt x="1219761" y="1408538"/>
                    <a:pt x="1229700" y="1174968"/>
                    <a:pt x="1060735" y="936429"/>
                  </a:cubicBezTo>
                  <a:cubicBezTo>
                    <a:pt x="891770" y="697890"/>
                    <a:pt x="292109" y="136330"/>
                    <a:pt x="126457" y="31969"/>
                  </a:cubicBezTo>
                  <a:cubicBezTo>
                    <a:pt x="-39195" y="-72392"/>
                    <a:pt x="-19317" y="94916"/>
                    <a:pt x="56883" y="300325"/>
                  </a:cubicBezTo>
                  <a:close/>
                </a:path>
              </a:pathLst>
            </a:custGeom>
            <a:gradFill>
              <a:gsLst>
                <a:gs pos="1000">
                  <a:srgbClr val="FF9900"/>
                </a:gs>
                <a:gs pos="37000">
                  <a:srgbClr val="FFC000"/>
                </a:gs>
                <a:gs pos="66000">
                  <a:srgbClr val="FF9900"/>
                </a:gs>
                <a:gs pos="90000">
                  <a:srgbClr val="FFC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80" tIns="182880" rIns="182880" bIns="182880" rtlCol="0" anchor="t"/>
            <a:lstStyle/>
            <a:p>
              <a:pPr algn="l"/>
              <a:endParaRPr lang="zh-CN" altLang="en-US" sz="1600" dirty="0" err="1">
                <a:solidFill>
                  <a:prstClr val="white"/>
                </a:solidFill>
              </a:endParaRPr>
            </a:p>
          </p:txBody>
        </p: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E4F19728-CF86-F8FD-7B2F-9978682960FB}"/>
              </a:ext>
            </a:extLst>
          </p:cNvPr>
          <p:cNvGrpSpPr/>
          <p:nvPr/>
        </p:nvGrpSpPr>
        <p:grpSpPr>
          <a:xfrm>
            <a:off x="7875689" y="3107504"/>
            <a:ext cx="2244696" cy="828124"/>
            <a:chOff x="7341703" y="4203443"/>
            <a:chExt cx="3556861" cy="1351272"/>
          </a:xfrm>
        </p:grpSpPr>
        <p:grpSp>
          <p:nvGrpSpPr>
            <p:cNvPr id="111" name="组合 110">
              <a:extLst>
                <a:ext uri="{FF2B5EF4-FFF2-40B4-BE49-F238E27FC236}">
                  <a16:creationId xmlns:a16="http://schemas.microsoft.com/office/drawing/2014/main" id="{C9CA3E81-3E47-3294-FC0C-F8E67F6A924C}"/>
                </a:ext>
              </a:extLst>
            </p:cNvPr>
            <p:cNvGrpSpPr/>
            <p:nvPr/>
          </p:nvGrpSpPr>
          <p:grpSpPr>
            <a:xfrm>
              <a:off x="8160026" y="4620161"/>
              <a:ext cx="2738538" cy="934554"/>
              <a:chOff x="7909932" y="2357522"/>
              <a:chExt cx="1970218" cy="1938994"/>
            </a:xfrm>
          </p:grpSpPr>
          <p:cxnSp>
            <p:nvCxnSpPr>
              <p:cNvPr id="113" name="直接连接符 112">
                <a:extLst>
                  <a:ext uri="{FF2B5EF4-FFF2-40B4-BE49-F238E27FC236}">
                    <a16:creationId xmlns:a16="http://schemas.microsoft.com/office/drawing/2014/main" id="{0DF7D611-7314-A577-1858-AAE75217F5B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913252" y="2357522"/>
                <a:ext cx="1004496" cy="871053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4" name="直接连接符 113">
                <a:extLst>
                  <a:ext uri="{FF2B5EF4-FFF2-40B4-BE49-F238E27FC236}">
                    <a16:creationId xmlns:a16="http://schemas.microsoft.com/office/drawing/2014/main" id="{1BD6EFFC-0FE5-DCA2-A40E-57318F7AF8E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09752" y="2357522"/>
                <a:ext cx="955687" cy="87673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5" name="直接连接符 114">
                <a:extLst>
                  <a:ext uri="{FF2B5EF4-FFF2-40B4-BE49-F238E27FC236}">
                    <a16:creationId xmlns:a16="http://schemas.microsoft.com/office/drawing/2014/main" id="{EB36AF31-9880-DB0A-EBAF-58C44AF59DD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23774" y="4142975"/>
                <a:ext cx="0" cy="151483"/>
              </a:xfrm>
              <a:prstGeom prst="line">
                <a:avLst/>
              </a:prstGeom>
              <a:ln w="28575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16" name="组合 115">
                <a:extLst>
                  <a:ext uri="{FF2B5EF4-FFF2-40B4-BE49-F238E27FC236}">
                    <a16:creationId xmlns:a16="http://schemas.microsoft.com/office/drawing/2014/main" id="{7B8F0303-81D0-352C-E877-99ACE97B7643}"/>
                  </a:ext>
                </a:extLst>
              </p:cNvPr>
              <p:cNvGrpSpPr/>
              <p:nvPr/>
            </p:nvGrpSpPr>
            <p:grpSpPr>
              <a:xfrm>
                <a:off x="7909932" y="2486410"/>
                <a:ext cx="1970218" cy="1810106"/>
                <a:chOff x="7909932" y="2463284"/>
                <a:chExt cx="1970218" cy="1810106"/>
              </a:xfrm>
            </p:grpSpPr>
            <p:cxnSp>
              <p:nvCxnSpPr>
                <p:cNvPr id="117" name="直接连接符 116">
                  <a:extLst>
                    <a:ext uri="{FF2B5EF4-FFF2-40B4-BE49-F238E27FC236}">
                      <a16:creationId xmlns:a16="http://schemas.microsoft.com/office/drawing/2014/main" id="{ED82CAF3-7C35-3224-195E-2EBF12FF7B0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916808" y="3358990"/>
                  <a:ext cx="906966" cy="91440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18" name="直接连接符 117">
                  <a:extLst>
                    <a:ext uri="{FF2B5EF4-FFF2-40B4-BE49-F238E27FC236}">
                      <a16:creationId xmlns:a16="http://schemas.microsoft.com/office/drawing/2014/main" id="{B39C256D-531A-E4B0-BA96-9C0D0E5CF5F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8820218" y="3348138"/>
                  <a:ext cx="1059932" cy="923194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grpSp>
              <p:nvGrpSpPr>
                <p:cNvPr id="119" name="组合 118">
                  <a:extLst>
                    <a:ext uri="{FF2B5EF4-FFF2-40B4-BE49-F238E27FC236}">
                      <a16:creationId xmlns:a16="http://schemas.microsoft.com/office/drawing/2014/main" id="{0E13C183-0769-1699-B570-B43501A9A7B2}"/>
                    </a:ext>
                  </a:extLst>
                </p:cNvPr>
                <p:cNvGrpSpPr/>
                <p:nvPr/>
              </p:nvGrpSpPr>
              <p:grpSpPr>
                <a:xfrm>
                  <a:off x="7909932" y="2463284"/>
                  <a:ext cx="1956800" cy="1670328"/>
                  <a:chOff x="7909932" y="2463284"/>
                  <a:chExt cx="1956800" cy="1670328"/>
                </a:xfrm>
              </p:grpSpPr>
              <p:cxnSp>
                <p:nvCxnSpPr>
                  <p:cNvPr id="120" name="直接连接符 119">
                    <a:extLst>
                      <a:ext uri="{FF2B5EF4-FFF2-40B4-BE49-F238E27FC236}">
                        <a16:creationId xmlns:a16="http://schemas.microsoft.com/office/drawing/2014/main" id="{AE1A32CE-5F65-3834-F782-05B5223904D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913252" y="3205449"/>
                    <a:ext cx="906966" cy="914400"/>
                  </a:xfrm>
                  <a:prstGeom prst="line">
                    <a:avLst/>
                  </a:prstGeom>
                  <a:ln w="28575">
                    <a:solidFill>
                      <a:schemeClr val="tx1"/>
                    </a:solidFill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1" name="直接连接符 120">
                    <a:extLst>
                      <a:ext uri="{FF2B5EF4-FFF2-40B4-BE49-F238E27FC236}">
                        <a16:creationId xmlns:a16="http://schemas.microsoft.com/office/drawing/2014/main" id="{A79FB2A7-4985-6799-FADB-BDD954BD065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8816898" y="3246474"/>
                    <a:ext cx="1048541" cy="887138"/>
                  </a:xfrm>
                  <a:prstGeom prst="line">
                    <a:avLst/>
                  </a:prstGeom>
                  <a:ln w="28575">
                    <a:solidFill>
                      <a:schemeClr val="tx1"/>
                    </a:solidFill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2" name="直接连接符 121">
                    <a:extLst>
                      <a:ext uri="{FF2B5EF4-FFF2-40B4-BE49-F238E27FC236}">
                        <a16:creationId xmlns:a16="http://schemas.microsoft.com/office/drawing/2014/main" id="{23D897B6-0DE1-D833-3B37-6AE581CF7003}"/>
                      </a:ext>
                    </a:extLst>
                  </p:cNvPr>
                  <p:cNvCxnSpPr/>
                  <p:nvPr/>
                </p:nvCxnSpPr>
                <p:spPr>
                  <a:xfrm>
                    <a:off x="9866732" y="3221793"/>
                    <a:ext cx="0" cy="158107"/>
                  </a:xfrm>
                  <a:prstGeom prst="line">
                    <a:avLst/>
                  </a:prstGeom>
                  <a:ln w="28575">
                    <a:solidFill>
                      <a:schemeClr val="tx1"/>
                    </a:solidFill>
                    <a:miter lim="800000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3" name="直接连接符 122">
                    <a:extLst>
                      <a:ext uri="{FF2B5EF4-FFF2-40B4-BE49-F238E27FC236}">
                        <a16:creationId xmlns:a16="http://schemas.microsoft.com/office/drawing/2014/main" id="{D60A09F2-F827-7506-4D64-608FC08905C9}"/>
                      </a:ext>
                    </a:extLst>
                  </p:cNvPr>
                  <p:cNvCxnSpPr/>
                  <p:nvPr/>
                </p:nvCxnSpPr>
                <p:spPr>
                  <a:xfrm>
                    <a:off x="7909932" y="3205449"/>
                    <a:ext cx="0" cy="158107"/>
                  </a:xfrm>
                  <a:prstGeom prst="line">
                    <a:avLst/>
                  </a:prstGeom>
                  <a:ln w="28575">
                    <a:solidFill>
                      <a:schemeClr val="tx1"/>
                    </a:solidFill>
                    <a:miter lim="800000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24" name="菱形 123">
                    <a:extLst>
                      <a:ext uri="{FF2B5EF4-FFF2-40B4-BE49-F238E27FC236}">
                        <a16:creationId xmlns:a16="http://schemas.microsoft.com/office/drawing/2014/main" id="{DBBC4737-A0E9-222E-85BA-9A88745348A5}"/>
                      </a:ext>
                    </a:extLst>
                  </p:cNvPr>
                  <p:cNvSpPr/>
                  <p:nvPr/>
                </p:nvSpPr>
                <p:spPr>
                  <a:xfrm>
                    <a:off x="8003349" y="3110843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25" name="菱形 124">
                    <a:extLst>
                      <a:ext uri="{FF2B5EF4-FFF2-40B4-BE49-F238E27FC236}">
                        <a16:creationId xmlns:a16="http://schemas.microsoft.com/office/drawing/2014/main" id="{84E293B5-DFD5-196B-F25E-E7D8AAF60F48}"/>
                      </a:ext>
                    </a:extLst>
                  </p:cNvPr>
                  <p:cNvSpPr/>
                  <p:nvPr/>
                </p:nvSpPr>
                <p:spPr>
                  <a:xfrm>
                    <a:off x="8155749" y="3263243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26" name="菱形 125">
                    <a:extLst>
                      <a:ext uri="{FF2B5EF4-FFF2-40B4-BE49-F238E27FC236}">
                        <a16:creationId xmlns:a16="http://schemas.microsoft.com/office/drawing/2014/main" id="{3F122ADD-31B7-EC79-629D-F927B90B07E9}"/>
                      </a:ext>
                    </a:extLst>
                  </p:cNvPr>
                  <p:cNvSpPr/>
                  <p:nvPr/>
                </p:nvSpPr>
                <p:spPr>
                  <a:xfrm>
                    <a:off x="8308149" y="3415643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27" name="菱形 126">
                    <a:extLst>
                      <a:ext uri="{FF2B5EF4-FFF2-40B4-BE49-F238E27FC236}">
                        <a16:creationId xmlns:a16="http://schemas.microsoft.com/office/drawing/2014/main" id="{6AEA7D66-5855-D7A2-9438-1A0D3592985C}"/>
                      </a:ext>
                    </a:extLst>
                  </p:cNvPr>
                  <p:cNvSpPr/>
                  <p:nvPr/>
                </p:nvSpPr>
                <p:spPr>
                  <a:xfrm>
                    <a:off x="8460549" y="3568043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28" name="菱形 127">
                    <a:extLst>
                      <a:ext uri="{FF2B5EF4-FFF2-40B4-BE49-F238E27FC236}">
                        <a16:creationId xmlns:a16="http://schemas.microsoft.com/office/drawing/2014/main" id="{51238FB3-1791-E808-F821-A64F444E9A3B}"/>
                      </a:ext>
                    </a:extLst>
                  </p:cNvPr>
                  <p:cNvSpPr/>
                  <p:nvPr/>
                </p:nvSpPr>
                <p:spPr>
                  <a:xfrm>
                    <a:off x="8584988" y="3707301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29" name="菱形 128">
                    <a:extLst>
                      <a:ext uri="{FF2B5EF4-FFF2-40B4-BE49-F238E27FC236}">
                        <a16:creationId xmlns:a16="http://schemas.microsoft.com/office/drawing/2014/main" id="{94652029-FFB4-7373-2C17-81E07DE302BD}"/>
                      </a:ext>
                    </a:extLst>
                  </p:cNvPr>
                  <p:cNvSpPr/>
                  <p:nvPr/>
                </p:nvSpPr>
                <p:spPr>
                  <a:xfrm>
                    <a:off x="8747891" y="3886201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30" name="菱形 129">
                    <a:extLst>
                      <a:ext uri="{FF2B5EF4-FFF2-40B4-BE49-F238E27FC236}">
                        <a16:creationId xmlns:a16="http://schemas.microsoft.com/office/drawing/2014/main" id="{1455E3EC-A3F6-F47D-EACF-ABF8CD6780C8}"/>
                      </a:ext>
                    </a:extLst>
                  </p:cNvPr>
                  <p:cNvSpPr/>
                  <p:nvPr/>
                </p:nvSpPr>
                <p:spPr>
                  <a:xfrm>
                    <a:off x="8155748" y="2984721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31" name="菱形 130">
                    <a:extLst>
                      <a:ext uri="{FF2B5EF4-FFF2-40B4-BE49-F238E27FC236}">
                        <a16:creationId xmlns:a16="http://schemas.microsoft.com/office/drawing/2014/main" id="{C0196838-1DD4-6573-FABA-F2CACE878624}"/>
                      </a:ext>
                    </a:extLst>
                  </p:cNvPr>
                  <p:cNvSpPr/>
                  <p:nvPr/>
                </p:nvSpPr>
                <p:spPr>
                  <a:xfrm>
                    <a:off x="8328669" y="2845398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32" name="菱形 131">
                    <a:extLst>
                      <a:ext uri="{FF2B5EF4-FFF2-40B4-BE49-F238E27FC236}">
                        <a16:creationId xmlns:a16="http://schemas.microsoft.com/office/drawing/2014/main" id="{AC05134D-FAAD-C3F0-4B16-2B2157BF0EBC}"/>
                      </a:ext>
                    </a:extLst>
                  </p:cNvPr>
                  <p:cNvSpPr/>
                  <p:nvPr/>
                </p:nvSpPr>
                <p:spPr>
                  <a:xfrm>
                    <a:off x="8491899" y="2705435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33" name="菱形 132">
                    <a:extLst>
                      <a:ext uri="{FF2B5EF4-FFF2-40B4-BE49-F238E27FC236}">
                        <a16:creationId xmlns:a16="http://schemas.microsoft.com/office/drawing/2014/main" id="{D8CFA2B6-D776-0D6D-5477-7E28904E2B84}"/>
                      </a:ext>
                    </a:extLst>
                  </p:cNvPr>
                  <p:cNvSpPr/>
                  <p:nvPr/>
                </p:nvSpPr>
                <p:spPr>
                  <a:xfrm>
                    <a:off x="8655128" y="2573942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34" name="菱形 133">
                    <a:extLst>
                      <a:ext uri="{FF2B5EF4-FFF2-40B4-BE49-F238E27FC236}">
                        <a16:creationId xmlns:a16="http://schemas.microsoft.com/office/drawing/2014/main" id="{41625F02-71D7-F44E-E62D-8F7FF3F79F6F}"/>
                      </a:ext>
                    </a:extLst>
                  </p:cNvPr>
                  <p:cNvSpPr/>
                  <p:nvPr/>
                </p:nvSpPr>
                <p:spPr>
                  <a:xfrm>
                    <a:off x="8794922" y="2463284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35" name="菱形 134">
                    <a:extLst>
                      <a:ext uri="{FF2B5EF4-FFF2-40B4-BE49-F238E27FC236}">
                        <a16:creationId xmlns:a16="http://schemas.microsoft.com/office/drawing/2014/main" id="{FE5160B0-9F49-2516-A89E-05E0B8801994}"/>
                      </a:ext>
                    </a:extLst>
                  </p:cNvPr>
                  <p:cNvSpPr/>
                  <p:nvPr/>
                </p:nvSpPr>
                <p:spPr>
                  <a:xfrm>
                    <a:off x="8945545" y="2582185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36" name="菱形 135">
                    <a:extLst>
                      <a:ext uri="{FF2B5EF4-FFF2-40B4-BE49-F238E27FC236}">
                        <a16:creationId xmlns:a16="http://schemas.microsoft.com/office/drawing/2014/main" id="{B66AC7D7-5644-0C9D-4425-2BD5FAE6C449}"/>
                      </a:ext>
                    </a:extLst>
                  </p:cNvPr>
                  <p:cNvSpPr/>
                  <p:nvPr/>
                </p:nvSpPr>
                <p:spPr>
                  <a:xfrm>
                    <a:off x="8292547" y="3156451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37" name="菱形 136">
                    <a:extLst>
                      <a:ext uri="{FF2B5EF4-FFF2-40B4-BE49-F238E27FC236}">
                        <a16:creationId xmlns:a16="http://schemas.microsoft.com/office/drawing/2014/main" id="{D973F263-E1E5-FCA0-5E52-F678B127A1D8}"/>
                      </a:ext>
                    </a:extLst>
                  </p:cNvPr>
                  <p:cNvSpPr/>
                  <p:nvPr/>
                </p:nvSpPr>
                <p:spPr>
                  <a:xfrm>
                    <a:off x="9096079" y="2748887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38" name="菱形 137">
                    <a:extLst>
                      <a:ext uri="{FF2B5EF4-FFF2-40B4-BE49-F238E27FC236}">
                        <a16:creationId xmlns:a16="http://schemas.microsoft.com/office/drawing/2014/main" id="{059F9E25-910C-B0FE-FD1A-E9E4CDABCE25}"/>
                      </a:ext>
                    </a:extLst>
                  </p:cNvPr>
                  <p:cNvSpPr/>
                  <p:nvPr/>
                </p:nvSpPr>
                <p:spPr>
                  <a:xfrm>
                    <a:off x="9275557" y="2899649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39" name="菱形 138">
                    <a:extLst>
                      <a:ext uri="{FF2B5EF4-FFF2-40B4-BE49-F238E27FC236}">
                        <a16:creationId xmlns:a16="http://schemas.microsoft.com/office/drawing/2014/main" id="{C167AD10-F409-5C4D-D252-8447691F526B}"/>
                      </a:ext>
                    </a:extLst>
                  </p:cNvPr>
                  <p:cNvSpPr/>
                  <p:nvPr/>
                </p:nvSpPr>
                <p:spPr>
                  <a:xfrm>
                    <a:off x="9422541" y="3030147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40" name="菱形 139">
                    <a:extLst>
                      <a:ext uri="{FF2B5EF4-FFF2-40B4-BE49-F238E27FC236}">
                        <a16:creationId xmlns:a16="http://schemas.microsoft.com/office/drawing/2014/main" id="{D2684B44-6EC6-8EAB-E589-950B91CC9733}"/>
                      </a:ext>
                    </a:extLst>
                  </p:cNvPr>
                  <p:cNvSpPr/>
                  <p:nvPr/>
                </p:nvSpPr>
                <p:spPr>
                  <a:xfrm>
                    <a:off x="9576071" y="3174118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41" name="菱形 140">
                    <a:extLst>
                      <a:ext uri="{FF2B5EF4-FFF2-40B4-BE49-F238E27FC236}">
                        <a16:creationId xmlns:a16="http://schemas.microsoft.com/office/drawing/2014/main" id="{F90CD25D-2148-B5AF-243E-A7BDB77F13A9}"/>
                      </a:ext>
                    </a:extLst>
                  </p:cNvPr>
                  <p:cNvSpPr/>
                  <p:nvPr/>
                </p:nvSpPr>
                <p:spPr>
                  <a:xfrm>
                    <a:off x="8444947" y="3308851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42" name="菱形 141">
                    <a:extLst>
                      <a:ext uri="{FF2B5EF4-FFF2-40B4-BE49-F238E27FC236}">
                        <a16:creationId xmlns:a16="http://schemas.microsoft.com/office/drawing/2014/main" id="{92DB81D0-241B-DADD-4DD2-77B22E544549}"/>
                      </a:ext>
                    </a:extLst>
                  </p:cNvPr>
                  <p:cNvSpPr/>
                  <p:nvPr/>
                </p:nvSpPr>
                <p:spPr>
                  <a:xfrm>
                    <a:off x="8597347" y="3461251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43" name="菱形 142">
                    <a:extLst>
                      <a:ext uri="{FF2B5EF4-FFF2-40B4-BE49-F238E27FC236}">
                        <a16:creationId xmlns:a16="http://schemas.microsoft.com/office/drawing/2014/main" id="{676AD2BA-CED1-708E-8EAC-29BE04EACF62}"/>
                      </a:ext>
                    </a:extLst>
                  </p:cNvPr>
                  <p:cNvSpPr/>
                  <p:nvPr/>
                </p:nvSpPr>
                <p:spPr>
                  <a:xfrm>
                    <a:off x="8749747" y="3613651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44" name="菱形 143">
                    <a:extLst>
                      <a:ext uri="{FF2B5EF4-FFF2-40B4-BE49-F238E27FC236}">
                        <a16:creationId xmlns:a16="http://schemas.microsoft.com/office/drawing/2014/main" id="{99D13BE2-9B0B-213C-1B86-2E44B573C7D1}"/>
                      </a:ext>
                    </a:extLst>
                  </p:cNvPr>
                  <p:cNvSpPr/>
                  <p:nvPr/>
                </p:nvSpPr>
                <p:spPr>
                  <a:xfrm>
                    <a:off x="8902147" y="3766051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45" name="菱形 144">
                    <a:extLst>
                      <a:ext uri="{FF2B5EF4-FFF2-40B4-BE49-F238E27FC236}">
                        <a16:creationId xmlns:a16="http://schemas.microsoft.com/office/drawing/2014/main" id="{B48BF1DC-3FF4-A206-2558-B136570154F2}"/>
                      </a:ext>
                    </a:extLst>
                  </p:cNvPr>
                  <p:cNvSpPr/>
                  <p:nvPr/>
                </p:nvSpPr>
                <p:spPr>
                  <a:xfrm>
                    <a:off x="8460548" y="3011486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46" name="菱形 145">
                    <a:extLst>
                      <a:ext uri="{FF2B5EF4-FFF2-40B4-BE49-F238E27FC236}">
                        <a16:creationId xmlns:a16="http://schemas.microsoft.com/office/drawing/2014/main" id="{AAB0C5C3-9371-BD37-A232-68A461164365}"/>
                      </a:ext>
                    </a:extLst>
                  </p:cNvPr>
                  <p:cNvSpPr/>
                  <p:nvPr/>
                </p:nvSpPr>
                <p:spPr>
                  <a:xfrm>
                    <a:off x="8612948" y="3163886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47" name="菱形 146">
                    <a:extLst>
                      <a:ext uri="{FF2B5EF4-FFF2-40B4-BE49-F238E27FC236}">
                        <a16:creationId xmlns:a16="http://schemas.microsoft.com/office/drawing/2014/main" id="{EE6C96B9-AE87-1A45-9839-0F8DBDDFF22E}"/>
                      </a:ext>
                    </a:extLst>
                  </p:cNvPr>
                  <p:cNvSpPr/>
                  <p:nvPr/>
                </p:nvSpPr>
                <p:spPr>
                  <a:xfrm>
                    <a:off x="8765348" y="3316286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48" name="菱形 147">
                    <a:extLst>
                      <a:ext uri="{FF2B5EF4-FFF2-40B4-BE49-F238E27FC236}">
                        <a16:creationId xmlns:a16="http://schemas.microsoft.com/office/drawing/2014/main" id="{F9172AA9-0883-2C5C-3129-8218DAE5746A}"/>
                      </a:ext>
                    </a:extLst>
                  </p:cNvPr>
                  <p:cNvSpPr/>
                  <p:nvPr/>
                </p:nvSpPr>
                <p:spPr>
                  <a:xfrm>
                    <a:off x="8917748" y="3468686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49" name="菱形 148">
                    <a:extLst>
                      <a:ext uri="{FF2B5EF4-FFF2-40B4-BE49-F238E27FC236}">
                        <a16:creationId xmlns:a16="http://schemas.microsoft.com/office/drawing/2014/main" id="{6EC111C9-424E-B720-C776-6DE490534DA7}"/>
                      </a:ext>
                    </a:extLst>
                  </p:cNvPr>
                  <p:cNvSpPr/>
                  <p:nvPr/>
                </p:nvSpPr>
                <p:spPr>
                  <a:xfrm>
                    <a:off x="9070148" y="3621086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50" name="菱形 149">
                    <a:extLst>
                      <a:ext uri="{FF2B5EF4-FFF2-40B4-BE49-F238E27FC236}">
                        <a16:creationId xmlns:a16="http://schemas.microsoft.com/office/drawing/2014/main" id="{624E5991-0FC5-4192-8055-85C22A6D2F90}"/>
                      </a:ext>
                    </a:extLst>
                  </p:cNvPr>
                  <p:cNvSpPr/>
                  <p:nvPr/>
                </p:nvSpPr>
                <p:spPr>
                  <a:xfrm>
                    <a:off x="8644299" y="2857835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51" name="菱形 150">
                    <a:extLst>
                      <a:ext uri="{FF2B5EF4-FFF2-40B4-BE49-F238E27FC236}">
                        <a16:creationId xmlns:a16="http://schemas.microsoft.com/office/drawing/2014/main" id="{6DABA40C-6472-7302-7DD0-A3B3529FF9BC}"/>
                      </a:ext>
                    </a:extLst>
                  </p:cNvPr>
                  <p:cNvSpPr/>
                  <p:nvPr/>
                </p:nvSpPr>
                <p:spPr>
                  <a:xfrm>
                    <a:off x="8796699" y="3010235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52" name="菱形 151">
                    <a:extLst>
                      <a:ext uri="{FF2B5EF4-FFF2-40B4-BE49-F238E27FC236}">
                        <a16:creationId xmlns:a16="http://schemas.microsoft.com/office/drawing/2014/main" id="{FAE0A803-C0A5-26A8-4895-F3D91F5A8017}"/>
                      </a:ext>
                    </a:extLst>
                  </p:cNvPr>
                  <p:cNvSpPr/>
                  <p:nvPr/>
                </p:nvSpPr>
                <p:spPr>
                  <a:xfrm>
                    <a:off x="8949099" y="3162635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53" name="菱形 152">
                    <a:extLst>
                      <a:ext uri="{FF2B5EF4-FFF2-40B4-BE49-F238E27FC236}">
                        <a16:creationId xmlns:a16="http://schemas.microsoft.com/office/drawing/2014/main" id="{A1D87F7E-2272-CE7A-F5B5-AB933BA10AFE}"/>
                      </a:ext>
                    </a:extLst>
                  </p:cNvPr>
                  <p:cNvSpPr/>
                  <p:nvPr/>
                </p:nvSpPr>
                <p:spPr>
                  <a:xfrm>
                    <a:off x="9101499" y="3315035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54" name="菱形 153">
                    <a:extLst>
                      <a:ext uri="{FF2B5EF4-FFF2-40B4-BE49-F238E27FC236}">
                        <a16:creationId xmlns:a16="http://schemas.microsoft.com/office/drawing/2014/main" id="{2DF83DE8-2E2D-D590-F019-A8B5F33FBD71}"/>
                      </a:ext>
                    </a:extLst>
                  </p:cNvPr>
                  <p:cNvSpPr/>
                  <p:nvPr/>
                </p:nvSpPr>
                <p:spPr>
                  <a:xfrm>
                    <a:off x="9253899" y="3467435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55" name="菱形 154">
                    <a:extLst>
                      <a:ext uri="{FF2B5EF4-FFF2-40B4-BE49-F238E27FC236}">
                        <a16:creationId xmlns:a16="http://schemas.microsoft.com/office/drawing/2014/main" id="{FBAD9C5A-6889-0863-FC21-A691410C7E9D}"/>
                      </a:ext>
                    </a:extLst>
                  </p:cNvPr>
                  <p:cNvSpPr/>
                  <p:nvPr/>
                </p:nvSpPr>
                <p:spPr>
                  <a:xfrm>
                    <a:off x="8807528" y="2726342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56" name="菱形 155">
                    <a:extLst>
                      <a:ext uri="{FF2B5EF4-FFF2-40B4-BE49-F238E27FC236}">
                        <a16:creationId xmlns:a16="http://schemas.microsoft.com/office/drawing/2014/main" id="{4D91441E-1AEB-6490-9A53-27B0EBF0962E}"/>
                      </a:ext>
                    </a:extLst>
                  </p:cNvPr>
                  <p:cNvSpPr/>
                  <p:nvPr/>
                </p:nvSpPr>
                <p:spPr>
                  <a:xfrm>
                    <a:off x="8959928" y="2878742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57" name="菱形 156">
                    <a:extLst>
                      <a:ext uri="{FF2B5EF4-FFF2-40B4-BE49-F238E27FC236}">
                        <a16:creationId xmlns:a16="http://schemas.microsoft.com/office/drawing/2014/main" id="{5B7AF510-9503-3BE3-46D7-5452CAE44FA6}"/>
                      </a:ext>
                    </a:extLst>
                  </p:cNvPr>
                  <p:cNvSpPr/>
                  <p:nvPr/>
                </p:nvSpPr>
                <p:spPr>
                  <a:xfrm>
                    <a:off x="9112328" y="3031142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58" name="菱形 157">
                    <a:extLst>
                      <a:ext uri="{FF2B5EF4-FFF2-40B4-BE49-F238E27FC236}">
                        <a16:creationId xmlns:a16="http://schemas.microsoft.com/office/drawing/2014/main" id="{64E70ED8-D5E8-575D-8103-E922968CD589}"/>
                      </a:ext>
                    </a:extLst>
                  </p:cNvPr>
                  <p:cNvSpPr/>
                  <p:nvPr/>
                </p:nvSpPr>
                <p:spPr>
                  <a:xfrm>
                    <a:off x="9264728" y="3183542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59" name="菱形 158">
                    <a:extLst>
                      <a:ext uri="{FF2B5EF4-FFF2-40B4-BE49-F238E27FC236}">
                        <a16:creationId xmlns:a16="http://schemas.microsoft.com/office/drawing/2014/main" id="{DECA8A07-94C0-C4B4-246E-7756DB9597DE}"/>
                      </a:ext>
                    </a:extLst>
                  </p:cNvPr>
                  <p:cNvSpPr/>
                  <p:nvPr/>
                </p:nvSpPr>
                <p:spPr>
                  <a:xfrm>
                    <a:off x="9417128" y="3335942"/>
                    <a:ext cx="185527" cy="158107"/>
                  </a:xfrm>
                  <a:prstGeom prst="diamond">
                    <a:avLst/>
                  </a:prstGeom>
                  <a:solidFill>
                    <a:srgbClr val="FF99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600" dirty="0" err="1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</p:grp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4278FEAA-4C2E-8F31-0D8C-33815CD4DE0D}"/>
                </a:ext>
              </a:extLst>
            </p:cNvPr>
            <p:cNvSpPr/>
            <p:nvPr/>
          </p:nvSpPr>
          <p:spPr>
            <a:xfrm rot="18662315">
              <a:off x="8062591" y="3482555"/>
              <a:ext cx="680879" cy="2122656"/>
            </a:xfrm>
            <a:custGeom>
              <a:avLst/>
              <a:gdLst>
                <a:gd name="connsiteX0" fmla="*/ 56883 w 1195536"/>
                <a:gd name="connsiteY0" fmla="*/ 300325 h 1482547"/>
                <a:gd name="connsiteX1" fmla="*/ 583657 w 1195536"/>
                <a:gd name="connsiteY1" fmla="*/ 1264421 h 1482547"/>
                <a:gd name="connsiteX2" fmla="*/ 1140248 w 1195536"/>
                <a:gd name="connsiteY2" fmla="*/ 1463203 h 1482547"/>
                <a:gd name="connsiteX3" fmla="*/ 1060735 w 1195536"/>
                <a:gd name="connsiteY3" fmla="*/ 936429 h 1482547"/>
                <a:gd name="connsiteX4" fmla="*/ 126457 w 1195536"/>
                <a:gd name="connsiteY4" fmla="*/ 31969 h 1482547"/>
                <a:gd name="connsiteX5" fmla="*/ 56883 w 1195536"/>
                <a:gd name="connsiteY5" fmla="*/ 300325 h 1482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95536" h="1482547">
                  <a:moveTo>
                    <a:pt x="56883" y="300325"/>
                  </a:moveTo>
                  <a:cubicBezTo>
                    <a:pt x="133083" y="505734"/>
                    <a:pt x="403096" y="1070608"/>
                    <a:pt x="583657" y="1264421"/>
                  </a:cubicBezTo>
                  <a:cubicBezTo>
                    <a:pt x="764218" y="1458234"/>
                    <a:pt x="1060735" y="1517868"/>
                    <a:pt x="1140248" y="1463203"/>
                  </a:cubicBezTo>
                  <a:cubicBezTo>
                    <a:pt x="1219761" y="1408538"/>
                    <a:pt x="1229700" y="1174968"/>
                    <a:pt x="1060735" y="936429"/>
                  </a:cubicBezTo>
                  <a:cubicBezTo>
                    <a:pt x="891770" y="697890"/>
                    <a:pt x="292109" y="136330"/>
                    <a:pt x="126457" y="31969"/>
                  </a:cubicBezTo>
                  <a:cubicBezTo>
                    <a:pt x="-39195" y="-72392"/>
                    <a:pt x="-19317" y="94916"/>
                    <a:pt x="56883" y="300325"/>
                  </a:cubicBezTo>
                  <a:close/>
                </a:path>
              </a:pathLst>
            </a:custGeom>
            <a:gradFill>
              <a:gsLst>
                <a:gs pos="1000">
                  <a:srgbClr val="FF9900"/>
                </a:gs>
                <a:gs pos="37000">
                  <a:srgbClr val="FFC000"/>
                </a:gs>
                <a:gs pos="66000">
                  <a:srgbClr val="FF9900"/>
                </a:gs>
                <a:gs pos="90000">
                  <a:srgbClr val="FFC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80" tIns="182880" rIns="182880" bIns="182880" rtlCol="0" anchor="t"/>
            <a:lstStyle/>
            <a:p>
              <a:pPr algn="l"/>
              <a:endParaRPr lang="zh-CN" altLang="en-US" sz="1600" dirty="0" err="1">
                <a:solidFill>
                  <a:prstClr val="white"/>
                </a:solidFill>
              </a:endParaRPr>
            </a:p>
          </p:txBody>
        </p:sp>
      </p:grpSp>
      <p:sp>
        <p:nvSpPr>
          <p:cNvPr id="163" name="文本框 162">
            <a:extLst>
              <a:ext uri="{FF2B5EF4-FFF2-40B4-BE49-F238E27FC236}">
                <a16:creationId xmlns:a16="http://schemas.microsoft.com/office/drawing/2014/main" id="{42494573-B454-CD27-E8D9-17B520DA2BEF}"/>
              </a:ext>
            </a:extLst>
          </p:cNvPr>
          <p:cNvSpPr txBox="1"/>
          <p:nvPr/>
        </p:nvSpPr>
        <p:spPr>
          <a:xfrm>
            <a:off x="2019070" y="3975491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latin typeface="Arial" pitchFamily="34" charset="0"/>
                <a:cs typeface="Arial" pitchFamily="34" charset="0"/>
              </a:rPr>
              <a:t>Reflection mode</a:t>
            </a:r>
            <a:endParaRPr lang="zh-CN" alt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5CBDCBE1-3F73-3022-828F-CAD9C53EE887}"/>
              </a:ext>
            </a:extLst>
          </p:cNvPr>
          <p:cNvSpPr txBox="1"/>
          <p:nvPr/>
        </p:nvSpPr>
        <p:spPr>
          <a:xfrm>
            <a:off x="5171911" y="3975491"/>
            <a:ext cx="16898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latin typeface="Arial" pitchFamily="34" charset="0"/>
                <a:cs typeface="Arial" pitchFamily="34" charset="0"/>
              </a:rPr>
              <a:t>Refraction mode</a:t>
            </a:r>
            <a:endParaRPr lang="zh-CN" alt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00FEFEE2-4D9B-551B-CE4A-5A62D5B19F7F}"/>
              </a:ext>
            </a:extLst>
          </p:cNvPr>
          <p:cNvSpPr txBox="1"/>
          <p:nvPr/>
        </p:nvSpPr>
        <p:spPr>
          <a:xfrm>
            <a:off x="8348797" y="3975491"/>
            <a:ext cx="17347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latin typeface="Arial" pitchFamily="34" charset="0"/>
                <a:cs typeface="Arial" pitchFamily="34" charset="0"/>
              </a:rPr>
              <a:t>Absorption mode</a:t>
            </a:r>
            <a:endParaRPr lang="zh-CN" altLang="en-US" sz="1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1613913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68B53C-0350-4465-9BB0-299A92A195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950" y="242855"/>
            <a:ext cx="11073384" cy="521208"/>
          </a:xfrm>
        </p:spPr>
        <p:txBody>
          <a:bodyPr/>
          <a:lstStyle/>
          <a:p>
            <a:r>
              <a:rPr lang="de-DE" altLang="zh-CN" dirty="0"/>
              <a:t>Network-Controled Repeater (NCR) </a:t>
            </a:r>
            <a:r>
              <a:rPr lang="de-DE" dirty="0"/>
              <a:t>in Rel-18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9E870F-0748-4E8E-B0F7-3A2C540F0A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683DC55-BD8B-9730-1DE5-53FAF9F03AF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56239" y="1171482"/>
            <a:ext cx="11039095" cy="5186985"/>
          </a:xfrm>
        </p:spPr>
        <p:txBody>
          <a:bodyPr/>
          <a:lstStyle/>
          <a:p>
            <a:r>
              <a:rPr lang="en-US" dirty="0"/>
              <a:t>In Rel-18, a network-controlled repeater was studied as an enhancement over conventional RF repeaters with the capability to receive and process side control information from the network. 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dirty="0"/>
              <a:t>Side control information, including beam information, ON-OFF information and TDD DL-UL configuration, etc., could allow a network-controlled repeater to perform amplify-and-forward operation in a more efficient manner. 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endParaRPr lang="en-US" dirty="0"/>
          </a:p>
          <a:p>
            <a:pPr lvl="1">
              <a:lnSpc>
                <a:spcPct val="100000"/>
              </a:lnSpc>
              <a:spcBef>
                <a:spcPts val="0"/>
              </a:spcBef>
            </a:pPr>
            <a:endParaRPr lang="en-US" dirty="0"/>
          </a:p>
          <a:p>
            <a:pPr lvl="1">
              <a:lnSpc>
                <a:spcPct val="100000"/>
              </a:lnSpc>
              <a:spcBef>
                <a:spcPts val="0"/>
              </a:spcBef>
            </a:pPr>
            <a:endParaRPr lang="en-US" dirty="0"/>
          </a:p>
          <a:p>
            <a:pPr lvl="1">
              <a:lnSpc>
                <a:spcPct val="100000"/>
              </a:lnSpc>
              <a:spcBef>
                <a:spcPts val="0"/>
              </a:spcBef>
            </a:pPr>
            <a:endParaRPr lang="en-US" dirty="0"/>
          </a:p>
          <a:p>
            <a:pPr lvl="1">
              <a:lnSpc>
                <a:spcPct val="100000"/>
              </a:lnSpc>
              <a:spcBef>
                <a:spcPts val="0"/>
              </a:spcBef>
            </a:pPr>
            <a:endParaRPr lang="en-US" dirty="0"/>
          </a:p>
          <a:p>
            <a:pPr lvl="1">
              <a:lnSpc>
                <a:spcPct val="100000"/>
              </a:lnSpc>
              <a:spcBef>
                <a:spcPts val="0"/>
              </a:spcBef>
            </a:pPr>
            <a:endParaRPr lang="en-US" dirty="0"/>
          </a:p>
          <a:p>
            <a:pPr lvl="1">
              <a:lnSpc>
                <a:spcPct val="100000"/>
              </a:lnSpc>
              <a:spcBef>
                <a:spcPts val="0"/>
              </a:spcBef>
            </a:pPr>
            <a:endParaRPr lang="en-US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/>
              <a:t>RIS can potentially provide further lower cost to improve coverage with enhanced side control information definition and transmission, according to the operation mode.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dirty="0"/>
              <a:t>E.g., reflect coefficients indication, mode switching and association with other techniques.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332D672C-BB87-1FEF-B1BF-28DFB6CEDC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1927" y="2721987"/>
            <a:ext cx="5661870" cy="1495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052411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83CE8-C76D-45C6-9003-828C0780C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Controlling type of RIS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51B995-568A-4428-8A20-40FEB86075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56239" y="1430866"/>
            <a:ext cx="11193674" cy="4878493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800" dirty="0"/>
              <a:t>Network-controlled RIS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1600" dirty="0"/>
              <a:t>The network determines the control information to control and configure RIS.</a:t>
            </a:r>
          </a:p>
          <a:p>
            <a:pPr>
              <a:spcBef>
                <a:spcPts val="0"/>
              </a:spcBef>
            </a:pPr>
            <a:r>
              <a:rPr lang="en-US" sz="1800" dirty="0"/>
              <a:t>Network-assisted RIS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1600" dirty="0"/>
              <a:t>The network provides the assistance information to the RIS controller, which can be either deployed and owned by the network or separated deployed as a 3rd party component. 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800" dirty="0"/>
              <a:t>Standalone RIS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1600" dirty="0"/>
              <a:t>The RIS controller, which can be pre-configured by the network or a 3rd party component, determines the control information.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800" dirty="0" err="1"/>
              <a:t>gNB</a:t>
            </a:r>
            <a:r>
              <a:rPr lang="en-US" sz="1800" dirty="0"/>
              <a:t>-controlled RIS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1600" dirty="0"/>
              <a:t>The </a:t>
            </a:r>
            <a:r>
              <a:rPr lang="en-US" sz="1600" dirty="0" err="1"/>
              <a:t>gNB</a:t>
            </a:r>
            <a:r>
              <a:rPr lang="en-US" sz="1600" dirty="0"/>
              <a:t> determines the control information and configures the RIS for a specific operating frequency range. 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800" dirty="0"/>
              <a:t>UE-controlled RIS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The UE determines the control information and configures the RIS for a specific operating frequency range. 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5E01876-21B4-4D0C-A67B-3000B7427D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4</a:t>
            </a:fld>
            <a:endParaRPr lang="en-US" dirty="0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A0E4F73-57A7-F798-6D31-659AC5BDAEB4}"/>
              </a:ext>
            </a:extLst>
          </p:cNvPr>
          <p:cNvGrpSpPr/>
          <p:nvPr/>
        </p:nvGrpSpPr>
        <p:grpSpPr>
          <a:xfrm>
            <a:off x="734292" y="4586901"/>
            <a:ext cx="10651067" cy="1680465"/>
            <a:chOff x="691957" y="4586901"/>
            <a:chExt cx="10651067" cy="168046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04A74B65-A034-5626-882E-567313D5C6B9}"/>
                </a:ext>
              </a:extLst>
            </p:cNvPr>
            <p:cNvSpPr/>
            <p:nvPr/>
          </p:nvSpPr>
          <p:spPr>
            <a:xfrm>
              <a:off x="691957" y="4586902"/>
              <a:ext cx="10651067" cy="16804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80" tIns="182880" rIns="182880" bIns="182880" rtlCol="0" anchor="t"/>
            <a:lstStyle/>
            <a:p>
              <a:pPr algn="l"/>
              <a:endParaRPr lang="zh-CN" altLang="en-US" sz="1600" dirty="0" err="1">
                <a:solidFill>
                  <a:prstClr val="white"/>
                </a:solidFill>
              </a:endParaRPr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2D22C948-7EC0-B190-CB26-339D7E57317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11600" y="4586902"/>
              <a:ext cx="1615831" cy="1680463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A1731A04-1DEB-9B97-559D-B2B09CC3E84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00674" y="4586901"/>
              <a:ext cx="2413356" cy="1680465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66763569-09AB-8989-1EEC-18A1E36DDC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325534" y="4586901"/>
              <a:ext cx="1445564" cy="1668512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D5DF655E-9E0A-7EBE-9C04-0AE6DDFFAD9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916718" y="5048228"/>
              <a:ext cx="2039990" cy="1207185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65442FE7-9D7E-C707-7CB4-8285F082110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027143" y="5042739"/>
              <a:ext cx="2245446" cy="121267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83000451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83CE8-C76D-45C6-9003-828C0780C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Typical use cases of RIS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51B995-568A-4428-8A20-40FEB86075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56238" y="1280160"/>
            <a:ext cx="6035755" cy="5029199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sz="1800" dirty="0"/>
              <a:t>Coverage enhancement 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en-US" altLang="zh-CN" sz="1600" b="0" i="0" dirty="0">
                <a:effectLst/>
                <a:latin typeface="+mj-lt"/>
              </a:rPr>
              <a:t>Establish line-of-sight paths between access points, RIS, and terminals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en-US" altLang="zh-CN" sz="1600" b="0" i="0" dirty="0">
                <a:effectLst/>
                <a:latin typeface="+mj-lt"/>
              </a:rPr>
              <a:t>Improve coverage in weak areas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sz="1800" b="0" i="0" dirty="0">
                <a:effectLst/>
                <a:latin typeface="+mj-lt"/>
              </a:rPr>
              <a:t>Beam management 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en-US" altLang="zh-CN" sz="1600" b="0" i="0" dirty="0">
                <a:effectLst/>
                <a:latin typeface="+mj-lt"/>
              </a:rPr>
              <a:t>Manage different groups of elements for different users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en-US" altLang="zh-CN" sz="1600" dirty="0">
                <a:latin typeface="+mj-lt"/>
              </a:rPr>
              <a:t>Enhanced signal strength and less power consumption compared to massive MIMO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en-US" altLang="zh-CN" sz="1600" b="0" i="0" dirty="0">
                <a:effectLst/>
                <a:latin typeface="+mj-lt"/>
              </a:rPr>
              <a:t>As an alternative solution to multi-TRP deployment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sz="1800" dirty="0">
                <a:latin typeface="+mj-lt"/>
              </a:rPr>
              <a:t>Positioning 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en-US" altLang="zh-CN" sz="1600" dirty="0">
                <a:latin typeface="+mj-lt"/>
              </a:rPr>
              <a:t>More flexible and lower cost compared to deploying BS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en-US" altLang="zh-CN" sz="1600" dirty="0">
                <a:latin typeface="+mj-lt"/>
              </a:rPr>
              <a:t>Higher spatial resolution and positioning accuracy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sz="1800" dirty="0"/>
              <a:t>Sensing capabilities in ISAC systems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en-US" altLang="zh-CN" sz="1600" b="0" i="0" dirty="0">
                <a:effectLst/>
                <a:latin typeface="+mj-lt"/>
              </a:rPr>
              <a:t>Establishing </a:t>
            </a:r>
            <a:r>
              <a:rPr lang="en-US" altLang="zh-CN" sz="1600" b="0" i="0" dirty="0" err="1">
                <a:effectLst/>
                <a:latin typeface="+mj-lt"/>
              </a:rPr>
              <a:t>LoS</a:t>
            </a:r>
            <a:r>
              <a:rPr lang="en-US" altLang="zh-CN" sz="1600" b="0" i="0" dirty="0">
                <a:effectLst/>
                <a:latin typeface="+mj-lt"/>
              </a:rPr>
              <a:t> link for NLOS areas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en-US" altLang="zh-CN" sz="1600" dirty="0">
                <a:latin typeface="+mj-lt"/>
              </a:rPr>
              <a:t>Providing extra </a:t>
            </a:r>
            <a:r>
              <a:rPr lang="en-US" altLang="zh-CN" sz="1600" dirty="0" err="1">
                <a:latin typeface="+mj-lt"/>
              </a:rPr>
              <a:t>LoS</a:t>
            </a:r>
            <a:r>
              <a:rPr lang="en-US" altLang="zh-CN" sz="1600" dirty="0">
                <a:latin typeface="+mj-lt"/>
              </a:rPr>
              <a:t> reflected link for different angles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sz="1800" dirty="0"/>
              <a:t>Energy Saving 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en-GB" altLang="zh-CN" sz="1600" dirty="0">
                <a:latin typeface="+mj-lt"/>
              </a:rPr>
              <a:t>Reducing network energy consumption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en-GB" altLang="zh-CN" sz="1600" dirty="0">
                <a:latin typeface="+mj-lt"/>
              </a:rPr>
              <a:t>Improving the energy efficiency of users considering the uplink transmission</a:t>
            </a:r>
            <a:endParaRPr lang="en-US" altLang="zh-CN" sz="1600" dirty="0">
              <a:latin typeface="+mj-lt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5E01876-21B4-4D0C-A67B-3000B7427D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5</a:t>
            </a:fld>
            <a:endParaRPr lang="en-US" dirty="0"/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07426BDE-AC2A-9D4C-728F-F2252B72C213}"/>
              </a:ext>
            </a:extLst>
          </p:cNvPr>
          <p:cNvGrpSpPr/>
          <p:nvPr/>
        </p:nvGrpSpPr>
        <p:grpSpPr>
          <a:xfrm>
            <a:off x="6637332" y="1849571"/>
            <a:ext cx="5228705" cy="3852158"/>
            <a:chOff x="6637332" y="1849571"/>
            <a:chExt cx="5228705" cy="3852158"/>
          </a:xfrm>
        </p:grpSpPr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A4C61E15-0D46-942C-18DF-387B7E19BF2A}"/>
                </a:ext>
              </a:extLst>
            </p:cNvPr>
            <p:cNvGrpSpPr/>
            <p:nvPr/>
          </p:nvGrpSpPr>
          <p:grpSpPr>
            <a:xfrm>
              <a:off x="6637332" y="1849571"/>
              <a:ext cx="5228705" cy="3795894"/>
              <a:chOff x="6724882" y="1532933"/>
              <a:chExt cx="5228705" cy="3795894"/>
            </a:xfrm>
          </p:grpSpPr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77CF7515-6251-7054-4100-20BDDB7F6900}"/>
                  </a:ext>
                </a:extLst>
              </p:cNvPr>
              <p:cNvSpPr/>
              <p:nvPr/>
            </p:nvSpPr>
            <p:spPr>
              <a:xfrm>
                <a:off x="6724882" y="1535158"/>
                <a:ext cx="5228705" cy="37936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2880" tIns="182880" rIns="182880" bIns="182880" rtlCol="0" anchor="t"/>
              <a:lstStyle/>
              <a:p>
                <a:pPr algn="l"/>
                <a:endParaRPr lang="zh-CN" altLang="en-US" sz="1400" dirty="0" err="1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C640727E-77F6-2BFB-E63F-5E6FFC494E6B}"/>
                  </a:ext>
                </a:extLst>
              </p:cNvPr>
              <p:cNvGrpSpPr/>
              <p:nvPr/>
            </p:nvGrpSpPr>
            <p:grpSpPr>
              <a:xfrm>
                <a:off x="6822524" y="1532933"/>
                <a:ext cx="1596196" cy="1630470"/>
                <a:chOff x="491479" y="1676583"/>
                <a:chExt cx="3978597" cy="3856195"/>
              </a:xfrm>
            </p:grpSpPr>
            <p:pic>
              <p:nvPicPr>
                <p:cNvPr id="19" name="图片 18">
                  <a:extLst>
                    <a:ext uri="{FF2B5EF4-FFF2-40B4-BE49-F238E27FC236}">
                      <a16:creationId xmlns:a16="http://schemas.microsoft.com/office/drawing/2014/main" id="{C7AA4FCC-A646-EA8A-E603-C71487ACCFB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564013" y="2078930"/>
                  <a:ext cx="2615193" cy="1509629"/>
                </a:xfrm>
                <a:prstGeom prst="rect">
                  <a:avLst/>
                </a:prstGeom>
              </p:spPr>
            </p:pic>
            <p:sp>
              <p:nvSpPr>
                <p:cNvPr id="20" name="图形 41" descr="智能手机 纯色填充">
                  <a:extLst>
                    <a:ext uri="{FF2B5EF4-FFF2-40B4-BE49-F238E27FC236}">
                      <a16:creationId xmlns:a16="http://schemas.microsoft.com/office/drawing/2014/main" id="{DCF1808A-1F69-2EF9-3B4B-709C24A26265}"/>
                    </a:ext>
                  </a:extLst>
                </p:cNvPr>
                <p:cNvSpPr/>
                <p:nvPr/>
              </p:nvSpPr>
              <p:spPr>
                <a:xfrm>
                  <a:off x="4027755" y="4564320"/>
                  <a:ext cx="180401" cy="343272"/>
                </a:xfrm>
                <a:custGeom>
                  <a:avLst/>
                  <a:gdLst>
                    <a:gd name="connsiteX0" fmla="*/ 157851 w 180401"/>
                    <a:gd name="connsiteY0" fmla="*/ 296463 h 343272"/>
                    <a:gd name="connsiteX1" fmla="*/ 22550 w 180401"/>
                    <a:gd name="connsiteY1" fmla="*/ 296463 h 343272"/>
                    <a:gd name="connsiteX2" fmla="*/ 22550 w 180401"/>
                    <a:gd name="connsiteY2" fmla="*/ 46810 h 343272"/>
                    <a:gd name="connsiteX3" fmla="*/ 157851 w 180401"/>
                    <a:gd name="connsiteY3" fmla="*/ 46810 h 343272"/>
                    <a:gd name="connsiteX4" fmla="*/ 157851 w 180401"/>
                    <a:gd name="connsiteY4" fmla="*/ 296463 h 343272"/>
                    <a:gd name="connsiteX5" fmla="*/ 75167 w 180401"/>
                    <a:gd name="connsiteY5" fmla="*/ 15603 h 343272"/>
                    <a:gd name="connsiteX6" fmla="*/ 105234 w 180401"/>
                    <a:gd name="connsiteY6" fmla="*/ 15603 h 343272"/>
                    <a:gd name="connsiteX7" fmla="*/ 112751 w 180401"/>
                    <a:gd name="connsiteY7" fmla="*/ 23405 h 343272"/>
                    <a:gd name="connsiteX8" fmla="*/ 105234 w 180401"/>
                    <a:gd name="connsiteY8" fmla="*/ 31207 h 343272"/>
                    <a:gd name="connsiteX9" fmla="*/ 75167 w 180401"/>
                    <a:gd name="connsiteY9" fmla="*/ 31207 h 343272"/>
                    <a:gd name="connsiteX10" fmla="*/ 67650 w 180401"/>
                    <a:gd name="connsiteY10" fmla="*/ 23405 h 343272"/>
                    <a:gd name="connsiteX11" fmla="*/ 75167 w 180401"/>
                    <a:gd name="connsiteY11" fmla="*/ 15603 h 343272"/>
                    <a:gd name="connsiteX12" fmla="*/ 172884 w 180401"/>
                    <a:gd name="connsiteY12" fmla="*/ 0 h 343272"/>
                    <a:gd name="connsiteX13" fmla="*/ 7517 w 180401"/>
                    <a:gd name="connsiteY13" fmla="*/ 0 h 343272"/>
                    <a:gd name="connsiteX14" fmla="*/ 0 w 180401"/>
                    <a:gd name="connsiteY14" fmla="*/ 7802 h 343272"/>
                    <a:gd name="connsiteX15" fmla="*/ 0 w 180401"/>
                    <a:gd name="connsiteY15" fmla="*/ 335471 h 343272"/>
                    <a:gd name="connsiteX16" fmla="*/ 7517 w 180401"/>
                    <a:gd name="connsiteY16" fmla="*/ 343272 h 343272"/>
                    <a:gd name="connsiteX17" fmla="*/ 172884 w 180401"/>
                    <a:gd name="connsiteY17" fmla="*/ 343272 h 343272"/>
                    <a:gd name="connsiteX18" fmla="*/ 180401 w 180401"/>
                    <a:gd name="connsiteY18" fmla="*/ 335471 h 343272"/>
                    <a:gd name="connsiteX19" fmla="*/ 180401 w 180401"/>
                    <a:gd name="connsiteY19" fmla="*/ 7802 h 343272"/>
                    <a:gd name="connsiteX20" fmla="*/ 172884 w 180401"/>
                    <a:gd name="connsiteY20" fmla="*/ 0 h 3432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80401" h="343272">
                      <a:moveTo>
                        <a:pt x="157851" y="296463"/>
                      </a:moveTo>
                      <a:lnTo>
                        <a:pt x="22550" y="296463"/>
                      </a:lnTo>
                      <a:lnTo>
                        <a:pt x="22550" y="46810"/>
                      </a:lnTo>
                      <a:lnTo>
                        <a:pt x="157851" y="46810"/>
                      </a:lnTo>
                      <a:lnTo>
                        <a:pt x="157851" y="296463"/>
                      </a:lnTo>
                      <a:close/>
                      <a:moveTo>
                        <a:pt x="75167" y="15603"/>
                      </a:moveTo>
                      <a:lnTo>
                        <a:pt x="105234" y="15603"/>
                      </a:lnTo>
                      <a:cubicBezTo>
                        <a:pt x="109368" y="15603"/>
                        <a:pt x="112751" y="19114"/>
                        <a:pt x="112751" y="23405"/>
                      </a:cubicBezTo>
                      <a:cubicBezTo>
                        <a:pt x="112751" y="27696"/>
                        <a:pt x="109368" y="31207"/>
                        <a:pt x="105234" y="31207"/>
                      </a:cubicBezTo>
                      <a:lnTo>
                        <a:pt x="75167" y="31207"/>
                      </a:lnTo>
                      <a:cubicBezTo>
                        <a:pt x="71033" y="31207"/>
                        <a:pt x="67650" y="27696"/>
                        <a:pt x="67650" y="23405"/>
                      </a:cubicBezTo>
                      <a:cubicBezTo>
                        <a:pt x="67650" y="19114"/>
                        <a:pt x="71033" y="15603"/>
                        <a:pt x="75167" y="15603"/>
                      </a:cubicBezTo>
                      <a:close/>
                      <a:moveTo>
                        <a:pt x="172884" y="0"/>
                      </a:moveTo>
                      <a:lnTo>
                        <a:pt x="7517" y="0"/>
                      </a:lnTo>
                      <a:cubicBezTo>
                        <a:pt x="3383" y="0"/>
                        <a:pt x="0" y="3511"/>
                        <a:pt x="0" y="7802"/>
                      </a:cubicBezTo>
                      <a:lnTo>
                        <a:pt x="0" y="335471"/>
                      </a:lnTo>
                      <a:cubicBezTo>
                        <a:pt x="0" y="339762"/>
                        <a:pt x="3383" y="343272"/>
                        <a:pt x="7517" y="343272"/>
                      </a:cubicBezTo>
                      <a:lnTo>
                        <a:pt x="172884" y="343272"/>
                      </a:lnTo>
                      <a:cubicBezTo>
                        <a:pt x="177018" y="343272"/>
                        <a:pt x="180401" y="339762"/>
                        <a:pt x="180401" y="335471"/>
                      </a:cubicBezTo>
                      <a:lnTo>
                        <a:pt x="180401" y="7802"/>
                      </a:lnTo>
                      <a:cubicBezTo>
                        <a:pt x="180401" y="3511"/>
                        <a:pt x="177018" y="0"/>
                        <a:pt x="172884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6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800"/>
                </a:p>
              </p:txBody>
            </p:sp>
            <p:sp>
              <p:nvSpPr>
                <p:cNvPr id="21" name="文本框 20">
                  <a:extLst>
                    <a:ext uri="{FF2B5EF4-FFF2-40B4-BE49-F238E27FC236}">
                      <a16:creationId xmlns:a16="http://schemas.microsoft.com/office/drawing/2014/main" id="{E3367402-5AED-6A4C-A141-70B5001346BB}"/>
                    </a:ext>
                  </a:extLst>
                </p:cNvPr>
                <p:cNvSpPr txBox="1"/>
                <p:nvPr/>
              </p:nvSpPr>
              <p:spPr>
                <a:xfrm>
                  <a:off x="491479" y="5062991"/>
                  <a:ext cx="843525" cy="4697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en-US" altLang="zh-CN" sz="1100" dirty="0">
                      <a:latin typeface="Arial" pitchFamily="34" charset="0"/>
                      <a:cs typeface="Arial" pitchFamily="34" charset="0"/>
                    </a:rPr>
                    <a:t>gNB</a:t>
                  </a:r>
                  <a:endParaRPr lang="zh-CN" altLang="en-US" sz="1100" dirty="0" err="1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22" name="文本框 21">
                  <a:extLst>
                    <a:ext uri="{FF2B5EF4-FFF2-40B4-BE49-F238E27FC236}">
                      <a16:creationId xmlns:a16="http://schemas.microsoft.com/office/drawing/2014/main" id="{4CA3D1EB-48F6-2370-BF1E-61A1E5A47A70}"/>
                    </a:ext>
                  </a:extLst>
                </p:cNvPr>
                <p:cNvSpPr txBox="1"/>
                <p:nvPr/>
              </p:nvSpPr>
              <p:spPr>
                <a:xfrm>
                  <a:off x="3585434" y="4735955"/>
                  <a:ext cx="884642" cy="4697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en-US" altLang="zh-CN" sz="1100" dirty="0">
                      <a:latin typeface="Arial" pitchFamily="34" charset="0"/>
                      <a:cs typeface="Arial" pitchFamily="34" charset="0"/>
                    </a:rPr>
                    <a:t>User</a:t>
                  </a:r>
                  <a:endParaRPr lang="zh-CN" altLang="en-US" sz="1100" dirty="0" err="1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23" name="文本框 22">
                  <a:extLst>
                    <a:ext uri="{FF2B5EF4-FFF2-40B4-BE49-F238E27FC236}">
                      <a16:creationId xmlns:a16="http://schemas.microsoft.com/office/drawing/2014/main" id="{6BCCA5D9-2DA6-1832-3B94-67045D9F050E}"/>
                    </a:ext>
                  </a:extLst>
                </p:cNvPr>
                <p:cNvSpPr txBox="1"/>
                <p:nvPr/>
              </p:nvSpPr>
              <p:spPr>
                <a:xfrm>
                  <a:off x="2332939" y="1676583"/>
                  <a:ext cx="770098" cy="46978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en-US" altLang="zh-CN" sz="1100" dirty="0">
                      <a:latin typeface="Arial" pitchFamily="34" charset="0"/>
                      <a:cs typeface="Arial" pitchFamily="34" charset="0"/>
                    </a:rPr>
                    <a:t>RIS</a:t>
                  </a:r>
                  <a:endParaRPr lang="zh-CN" altLang="en-US" sz="1100" dirty="0" err="1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543446BE-E693-27A3-3EDD-10E14F69B4ED}"/>
                    </a:ext>
                  </a:extLst>
                </p:cNvPr>
                <p:cNvSpPr/>
                <p:nvPr/>
              </p:nvSpPr>
              <p:spPr>
                <a:xfrm rot="17711817">
                  <a:off x="1440108" y="3973590"/>
                  <a:ext cx="680879" cy="1543757"/>
                </a:xfrm>
                <a:custGeom>
                  <a:avLst/>
                  <a:gdLst>
                    <a:gd name="connsiteX0" fmla="*/ 56883 w 1195536"/>
                    <a:gd name="connsiteY0" fmla="*/ 300325 h 1482547"/>
                    <a:gd name="connsiteX1" fmla="*/ 583657 w 1195536"/>
                    <a:gd name="connsiteY1" fmla="*/ 1264421 h 1482547"/>
                    <a:gd name="connsiteX2" fmla="*/ 1140248 w 1195536"/>
                    <a:gd name="connsiteY2" fmla="*/ 1463203 h 1482547"/>
                    <a:gd name="connsiteX3" fmla="*/ 1060735 w 1195536"/>
                    <a:gd name="connsiteY3" fmla="*/ 936429 h 1482547"/>
                    <a:gd name="connsiteX4" fmla="*/ 126457 w 1195536"/>
                    <a:gd name="connsiteY4" fmla="*/ 31969 h 1482547"/>
                    <a:gd name="connsiteX5" fmla="*/ 56883 w 1195536"/>
                    <a:gd name="connsiteY5" fmla="*/ 300325 h 1482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95536" h="1482547">
                      <a:moveTo>
                        <a:pt x="56883" y="300325"/>
                      </a:moveTo>
                      <a:cubicBezTo>
                        <a:pt x="133083" y="505734"/>
                        <a:pt x="403096" y="1070608"/>
                        <a:pt x="583657" y="1264421"/>
                      </a:cubicBezTo>
                      <a:cubicBezTo>
                        <a:pt x="764218" y="1458234"/>
                        <a:pt x="1060735" y="1517868"/>
                        <a:pt x="1140248" y="1463203"/>
                      </a:cubicBezTo>
                      <a:cubicBezTo>
                        <a:pt x="1219761" y="1408538"/>
                        <a:pt x="1229700" y="1174968"/>
                        <a:pt x="1060735" y="936429"/>
                      </a:cubicBezTo>
                      <a:cubicBezTo>
                        <a:pt x="891770" y="697890"/>
                        <a:pt x="292109" y="136330"/>
                        <a:pt x="126457" y="31969"/>
                      </a:cubicBezTo>
                      <a:cubicBezTo>
                        <a:pt x="-39195" y="-72392"/>
                        <a:pt x="-19317" y="94916"/>
                        <a:pt x="56883" y="300325"/>
                      </a:cubicBezTo>
                      <a:close/>
                    </a:path>
                  </a:pathLst>
                </a:custGeom>
                <a:gradFill>
                  <a:gsLst>
                    <a:gs pos="1000">
                      <a:srgbClr val="FF9900"/>
                    </a:gs>
                    <a:gs pos="37000">
                      <a:srgbClr val="FFC000"/>
                    </a:gs>
                    <a:gs pos="66000">
                      <a:srgbClr val="FF9900"/>
                    </a:gs>
                    <a:gs pos="90000">
                      <a:srgbClr val="FFC000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82880" tIns="182880" rIns="182880" bIns="182880" rtlCol="0" anchor="t"/>
                <a:lstStyle/>
                <a:p>
                  <a:pPr algn="l"/>
                  <a:endParaRPr lang="zh-CN" altLang="en-US" sz="1200" dirty="0" err="1">
                    <a:solidFill>
                      <a:prstClr val="white"/>
                    </a:solidFill>
                  </a:endParaRPr>
                </a:p>
              </p:txBody>
            </p:sp>
            <p:pic>
              <p:nvPicPr>
                <p:cNvPr id="25" name="图片 24" descr="形状&#10;&#10;低可信度描述已自动生成">
                  <a:extLst>
                    <a:ext uri="{FF2B5EF4-FFF2-40B4-BE49-F238E27FC236}">
                      <a16:creationId xmlns:a16="http://schemas.microsoft.com/office/drawing/2014/main" id="{CA9FD447-0A27-F2A5-360C-2070EFBA139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1763998" y="3990654"/>
                  <a:ext cx="1509628" cy="1509628"/>
                </a:xfrm>
                <a:prstGeom prst="rect">
                  <a:avLst/>
                </a:prstGeom>
              </p:spPr>
            </p:pic>
            <p:pic>
              <p:nvPicPr>
                <p:cNvPr id="26" name="图形 25" descr="信号塔 纯色填充">
                  <a:extLst>
                    <a:ext uri="{FF2B5EF4-FFF2-40B4-BE49-F238E27FC236}">
                      <a16:creationId xmlns:a16="http://schemas.microsoft.com/office/drawing/2014/main" id="{0D6FA8CF-31A9-DD5A-C6F9-8E286C4ABB2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06463" y="4431905"/>
                  <a:ext cx="733181" cy="760973"/>
                </a:xfrm>
                <a:prstGeom prst="rect">
                  <a:avLst/>
                </a:prstGeom>
              </p:spPr>
            </p:pic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93FD575A-CDB3-62C5-77DF-A53385336F31}"/>
                    </a:ext>
                  </a:extLst>
                </p:cNvPr>
                <p:cNvSpPr/>
                <p:nvPr/>
              </p:nvSpPr>
              <p:spPr>
                <a:xfrm rot="15146042">
                  <a:off x="1721431" y="2934835"/>
                  <a:ext cx="680879" cy="1543757"/>
                </a:xfrm>
                <a:custGeom>
                  <a:avLst/>
                  <a:gdLst>
                    <a:gd name="connsiteX0" fmla="*/ 56883 w 1195536"/>
                    <a:gd name="connsiteY0" fmla="*/ 300325 h 1482547"/>
                    <a:gd name="connsiteX1" fmla="*/ 583657 w 1195536"/>
                    <a:gd name="connsiteY1" fmla="*/ 1264421 h 1482547"/>
                    <a:gd name="connsiteX2" fmla="*/ 1140248 w 1195536"/>
                    <a:gd name="connsiteY2" fmla="*/ 1463203 h 1482547"/>
                    <a:gd name="connsiteX3" fmla="*/ 1060735 w 1195536"/>
                    <a:gd name="connsiteY3" fmla="*/ 936429 h 1482547"/>
                    <a:gd name="connsiteX4" fmla="*/ 126457 w 1195536"/>
                    <a:gd name="connsiteY4" fmla="*/ 31969 h 1482547"/>
                    <a:gd name="connsiteX5" fmla="*/ 56883 w 1195536"/>
                    <a:gd name="connsiteY5" fmla="*/ 300325 h 1482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95536" h="1482547">
                      <a:moveTo>
                        <a:pt x="56883" y="300325"/>
                      </a:moveTo>
                      <a:cubicBezTo>
                        <a:pt x="133083" y="505734"/>
                        <a:pt x="403096" y="1070608"/>
                        <a:pt x="583657" y="1264421"/>
                      </a:cubicBezTo>
                      <a:cubicBezTo>
                        <a:pt x="764218" y="1458234"/>
                        <a:pt x="1060735" y="1517868"/>
                        <a:pt x="1140248" y="1463203"/>
                      </a:cubicBezTo>
                      <a:cubicBezTo>
                        <a:pt x="1219761" y="1408538"/>
                        <a:pt x="1229700" y="1174968"/>
                        <a:pt x="1060735" y="936429"/>
                      </a:cubicBezTo>
                      <a:cubicBezTo>
                        <a:pt x="891770" y="697890"/>
                        <a:pt x="292109" y="136330"/>
                        <a:pt x="126457" y="31969"/>
                      </a:cubicBezTo>
                      <a:cubicBezTo>
                        <a:pt x="-39195" y="-72392"/>
                        <a:pt x="-19317" y="94916"/>
                        <a:pt x="56883" y="300325"/>
                      </a:cubicBezTo>
                      <a:close/>
                    </a:path>
                  </a:pathLst>
                </a:custGeom>
                <a:gradFill>
                  <a:gsLst>
                    <a:gs pos="1000">
                      <a:srgbClr val="FF9900"/>
                    </a:gs>
                    <a:gs pos="37000">
                      <a:srgbClr val="FFC000"/>
                    </a:gs>
                    <a:gs pos="66000">
                      <a:srgbClr val="FF9900"/>
                    </a:gs>
                    <a:gs pos="90000">
                      <a:srgbClr val="FFC000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82880" tIns="182880" rIns="182880" bIns="182880" rtlCol="0" anchor="t"/>
                <a:lstStyle/>
                <a:p>
                  <a:pPr algn="l"/>
                  <a:endParaRPr lang="zh-CN" altLang="en-US" sz="1200" dirty="0" err="1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5ECF5216-A924-7323-516A-18B5FD0C7413}"/>
                    </a:ext>
                  </a:extLst>
                </p:cNvPr>
                <p:cNvSpPr/>
                <p:nvPr/>
              </p:nvSpPr>
              <p:spPr>
                <a:xfrm rot="20100465">
                  <a:off x="3150906" y="3013352"/>
                  <a:ext cx="680879" cy="1543757"/>
                </a:xfrm>
                <a:custGeom>
                  <a:avLst/>
                  <a:gdLst>
                    <a:gd name="connsiteX0" fmla="*/ 56883 w 1195536"/>
                    <a:gd name="connsiteY0" fmla="*/ 300325 h 1482547"/>
                    <a:gd name="connsiteX1" fmla="*/ 583657 w 1195536"/>
                    <a:gd name="connsiteY1" fmla="*/ 1264421 h 1482547"/>
                    <a:gd name="connsiteX2" fmla="*/ 1140248 w 1195536"/>
                    <a:gd name="connsiteY2" fmla="*/ 1463203 h 1482547"/>
                    <a:gd name="connsiteX3" fmla="*/ 1060735 w 1195536"/>
                    <a:gd name="connsiteY3" fmla="*/ 936429 h 1482547"/>
                    <a:gd name="connsiteX4" fmla="*/ 126457 w 1195536"/>
                    <a:gd name="connsiteY4" fmla="*/ 31969 h 1482547"/>
                    <a:gd name="connsiteX5" fmla="*/ 56883 w 1195536"/>
                    <a:gd name="connsiteY5" fmla="*/ 300325 h 1482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95536" h="1482547">
                      <a:moveTo>
                        <a:pt x="56883" y="300325"/>
                      </a:moveTo>
                      <a:cubicBezTo>
                        <a:pt x="133083" y="505734"/>
                        <a:pt x="403096" y="1070608"/>
                        <a:pt x="583657" y="1264421"/>
                      </a:cubicBezTo>
                      <a:cubicBezTo>
                        <a:pt x="764218" y="1458234"/>
                        <a:pt x="1060735" y="1517868"/>
                        <a:pt x="1140248" y="1463203"/>
                      </a:cubicBezTo>
                      <a:cubicBezTo>
                        <a:pt x="1219761" y="1408538"/>
                        <a:pt x="1229700" y="1174968"/>
                        <a:pt x="1060735" y="936429"/>
                      </a:cubicBezTo>
                      <a:cubicBezTo>
                        <a:pt x="891770" y="697890"/>
                        <a:pt x="292109" y="136330"/>
                        <a:pt x="126457" y="31969"/>
                      </a:cubicBezTo>
                      <a:cubicBezTo>
                        <a:pt x="-39195" y="-72392"/>
                        <a:pt x="-19317" y="94916"/>
                        <a:pt x="56883" y="300325"/>
                      </a:cubicBezTo>
                      <a:close/>
                    </a:path>
                  </a:pathLst>
                </a:custGeom>
                <a:gradFill>
                  <a:gsLst>
                    <a:gs pos="1000">
                      <a:srgbClr val="FF9900"/>
                    </a:gs>
                    <a:gs pos="37000">
                      <a:srgbClr val="FFC000"/>
                    </a:gs>
                    <a:gs pos="66000">
                      <a:srgbClr val="FF9900"/>
                    </a:gs>
                    <a:gs pos="90000">
                      <a:srgbClr val="FFC000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82880" tIns="182880" rIns="182880" bIns="182880" rtlCol="0" anchor="t"/>
                <a:lstStyle/>
                <a:p>
                  <a:pPr algn="l"/>
                  <a:endParaRPr lang="zh-CN" altLang="en-US" sz="1200" dirty="0" err="1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159202D3-DA17-1C41-35AE-EE34D591F553}"/>
                  </a:ext>
                </a:extLst>
              </p:cNvPr>
              <p:cNvGrpSpPr/>
              <p:nvPr/>
            </p:nvGrpSpPr>
            <p:grpSpPr>
              <a:xfrm>
                <a:off x="8934978" y="2193233"/>
                <a:ext cx="2931059" cy="1762535"/>
                <a:chOff x="7973653" y="3984843"/>
                <a:chExt cx="3512219" cy="1903545"/>
              </a:xfrm>
            </p:grpSpPr>
            <p:pic>
              <p:nvPicPr>
                <p:cNvPr id="30" name="图片 29">
                  <a:extLst>
                    <a:ext uri="{FF2B5EF4-FFF2-40B4-BE49-F238E27FC236}">
                      <a16:creationId xmlns:a16="http://schemas.microsoft.com/office/drawing/2014/main" id="{5BD4B3B9-3F73-A0DB-F430-76B3261F486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8520270" y="3984843"/>
                  <a:ext cx="1044737" cy="556239"/>
                </a:xfrm>
                <a:prstGeom prst="rect">
                  <a:avLst/>
                </a:prstGeom>
              </p:spPr>
            </p:pic>
            <p:sp>
              <p:nvSpPr>
                <p:cNvPr id="31" name="图形 41" descr="智能手机 纯色填充">
                  <a:extLst>
                    <a:ext uri="{FF2B5EF4-FFF2-40B4-BE49-F238E27FC236}">
                      <a16:creationId xmlns:a16="http://schemas.microsoft.com/office/drawing/2014/main" id="{FDDA79F7-C872-4517-510F-14EEB09CA41D}"/>
                    </a:ext>
                  </a:extLst>
                </p:cNvPr>
                <p:cNvSpPr/>
                <p:nvPr/>
              </p:nvSpPr>
              <p:spPr>
                <a:xfrm>
                  <a:off x="11058496" y="5017977"/>
                  <a:ext cx="145958" cy="256162"/>
                </a:xfrm>
                <a:custGeom>
                  <a:avLst/>
                  <a:gdLst>
                    <a:gd name="connsiteX0" fmla="*/ 157851 w 180401"/>
                    <a:gd name="connsiteY0" fmla="*/ 296463 h 343272"/>
                    <a:gd name="connsiteX1" fmla="*/ 22550 w 180401"/>
                    <a:gd name="connsiteY1" fmla="*/ 296463 h 343272"/>
                    <a:gd name="connsiteX2" fmla="*/ 22550 w 180401"/>
                    <a:gd name="connsiteY2" fmla="*/ 46810 h 343272"/>
                    <a:gd name="connsiteX3" fmla="*/ 157851 w 180401"/>
                    <a:gd name="connsiteY3" fmla="*/ 46810 h 343272"/>
                    <a:gd name="connsiteX4" fmla="*/ 157851 w 180401"/>
                    <a:gd name="connsiteY4" fmla="*/ 296463 h 343272"/>
                    <a:gd name="connsiteX5" fmla="*/ 75167 w 180401"/>
                    <a:gd name="connsiteY5" fmla="*/ 15603 h 343272"/>
                    <a:gd name="connsiteX6" fmla="*/ 105234 w 180401"/>
                    <a:gd name="connsiteY6" fmla="*/ 15603 h 343272"/>
                    <a:gd name="connsiteX7" fmla="*/ 112751 w 180401"/>
                    <a:gd name="connsiteY7" fmla="*/ 23405 h 343272"/>
                    <a:gd name="connsiteX8" fmla="*/ 105234 w 180401"/>
                    <a:gd name="connsiteY8" fmla="*/ 31207 h 343272"/>
                    <a:gd name="connsiteX9" fmla="*/ 75167 w 180401"/>
                    <a:gd name="connsiteY9" fmla="*/ 31207 h 343272"/>
                    <a:gd name="connsiteX10" fmla="*/ 67650 w 180401"/>
                    <a:gd name="connsiteY10" fmla="*/ 23405 h 343272"/>
                    <a:gd name="connsiteX11" fmla="*/ 75167 w 180401"/>
                    <a:gd name="connsiteY11" fmla="*/ 15603 h 343272"/>
                    <a:gd name="connsiteX12" fmla="*/ 172884 w 180401"/>
                    <a:gd name="connsiteY12" fmla="*/ 0 h 343272"/>
                    <a:gd name="connsiteX13" fmla="*/ 7517 w 180401"/>
                    <a:gd name="connsiteY13" fmla="*/ 0 h 343272"/>
                    <a:gd name="connsiteX14" fmla="*/ 0 w 180401"/>
                    <a:gd name="connsiteY14" fmla="*/ 7802 h 343272"/>
                    <a:gd name="connsiteX15" fmla="*/ 0 w 180401"/>
                    <a:gd name="connsiteY15" fmla="*/ 335471 h 343272"/>
                    <a:gd name="connsiteX16" fmla="*/ 7517 w 180401"/>
                    <a:gd name="connsiteY16" fmla="*/ 343272 h 343272"/>
                    <a:gd name="connsiteX17" fmla="*/ 172884 w 180401"/>
                    <a:gd name="connsiteY17" fmla="*/ 343272 h 343272"/>
                    <a:gd name="connsiteX18" fmla="*/ 180401 w 180401"/>
                    <a:gd name="connsiteY18" fmla="*/ 335471 h 343272"/>
                    <a:gd name="connsiteX19" fmla="*/ 180401 w 180401"/>
                    <a:gd name="connsiteY19" fmla="*/ 7802 h 343272"/>
                    <a:gd name="connsiteX20" fmla="*/ 172884 w 180401"/>
                    <a:gd name="connsiteY20" fmla="*/ 0 h 3432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80401" h="343272">
                      <a:moveTo>
                        <a:pt x="157851" y="296463"/>
                      </a:moveTo>
                      <a:lnTo>
                        <a:pt x="22550" y="296463"/>
                      </a:lnTo>
                      <a:lnTo>
                        <a:pt x="22550" y="46810"/>
                      </a:lnTo>
                      <a:lnTo>
                        <a:pt x="157851" y="46810"/>
                      </a:lnTo>
                      <a:lnTo>
                        <a:pt x="157851" y="296463"/>
                      </a:lnTo>
                      <a:close/>
                      <a:moveTo>
                        <a:pt x="75167" y="15603"/>
                      </a:moveTo>
                      <a:lnTo>
                        <a:pt x="105234" y="15603"/>
                      </a:lnTo>
                      <a:cubicBezTo>
                        <a:pt x="109368" y="15603"/>
                        <a:pt x="112751" y="19114"/>
                        <a:pt x="112751" y="23405"/>
                      </a:cubicBezTo>
                      <a:cubicBezTo>
                        <a:pt x="112751" y="27696"/>
                        <a:pt x="109368" y="31207"/>
                        <a:pt x="105234" y="31207"/>
                      </a:cubicBezTo>
                      <a:lnTo>
                        <a:pt x="75167" y="31207"/>
                      </a:lnTo>
                      <a:cubicBezTo>
                        <a:pt x="71033" y="31207"/>
                        <a:pt x="67650" y="27696"/>
                        <a:pt x="67650" y="23405"/>
                      </a:cubicBezTo>
                      <a:cubicBezTo>
                        <a:pt x="67650" y="19114"/>
                        <a:pt x="71033" y="15603"/>
                        <a:pt x="75167" y="15603"/>
                      </a:cubicBezTo>
                      <a:close/>
                      <a:moveTo>
                        <a:pt x="172884" y="0"/>
                      </a:moveTo>
                      <a:lnTo>
                        <a:pt x="7517" y="0"/>
                      </a:lnTo>
                      <a:cubicBezTo>
                        <a:pt x="3383" y="0"/>
                        <a:pt x="0" y="3511"/>
                        <a:pt x="0" y="7802"/>
                      </a:cubicBezTo>
                      <a:lnTo>
                        <a:pt x="0" y="335471"/>
                      </a:lnTo>
                      <a:cubicBezTo>
                        <a:pt x="0" y="339762"/>
                        <a:pt x="3383" y="343272"/>
                        <a:pt x="7517" y="343272"/>
                      </a:cubicBezTo>
                      <a:lnTo>
                        <a:pt x="172884" y="343272"/>
                      </a:lnTo>
                      <a:cubicBezTo>
                        <a:pt x="177018" y="343272"/>
                        <a:pt x="180401" y="339762"/>
                        <a:pt x="180401" y="335471"/>
                      </a:cubicBezTo>
                      <a:lnTo>
                        <a:pt x="180401" y="7802"/>
                      </a:lnTo>
                      <a:cubicBezTo>
                        <a:pt x="180401" y="3511"/>
                        <a:pt x="177018" y="0"/>
                        <a:pt x="172884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6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800"/>
                </a:p>
              </p:txBody>
            </p:sp>
            <p:sp>
              <p:nvSpPr>
                <p:cNvPr id="32" name="文本框 31">
                  <a:extLst>
                    <a:ext uri="{FF2B5EF4-FFF2-40B4-BE49-F238E27FC236}">
                      <a16:creationId xmlns:a16="http://schemas.microsoft.com/office/drawing/2014/main" id="{4AED223E-88F7-BCC3-6FEC-3FFE969233E9}"/>
                    </a:ext>
                  </a:extLst>
                </p:cNvPr>
                <p:cNvSpPr txBox="1"/>
                <p:nvPr/>
              </p:nvSpPr>
              <p:spPr>
                <a:xfrm>
                  <a:off x="7973653" y="5557713"/>
                  <a:ext cx="636225" cy="3306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en-US" altLang="zh-CN" sz="1100" dirty="0">
                      <a:latin typeface="Arial" pitchFamily="34" charset="0"/>
                      <a:cs typeface="Arial" pitchFamily="34" charset="0"/>
                    </a:rPr>
                    <a:t>gNB</a:t>
                  </a:r>
                  <a:endParaRPr lang="zh-CN" altLang="en-US" sz="1100" dirty="0" err="1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33" name="文本框 32">
                  <a:extLst>
                    <a:ext uri="{FF2B5EF4-FFF2-40B4-BE49-F238E27FC236}">
                      <a16:creationId xmlns:a16="http://schemas.microsoft.com/office/drawing/2014/main" id="{F0238277-F1EF-2BBA-28A9-D139A3B0E4D4}"/>
                    </a:ext>
                  </a:extLst>
                </p:cNvPr>
                <p:cNvSpPr txBox="1"/>
                <p:nvPr/>
              </p:nvSpPr>
              <p:spPr>
                <a:xfrm>
                  <a:off x="10810311" y="5274139"/>
                  <a:ext cx="675561" cy="3306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/>
                  <a:r>
                    <a:rPr lang="en-US" altLang="zh-CN" sz="1100" dirty="0">
                      <a:latin typeface="Arial" pitchFamily="34" charset="0"/>
                      <a:cs typeface="Arial" pitchFamily="34" charset="0"/>
                    </a:rPr>
                    <a:t>User</a:t>
                  </a:r>
                  <a:endParaRPr lang="zh-CN" altLang="en-US" sz="1100" dirty="0" err="1">
                    <a:latin typeface="Arial" pitchFamily="34" charset="0"/>
                    <a:cs typeface="Arial" pitchFamily="34" charset="0"/>
                  </a:endParaRPr>
                </a:p>
              </p:txBody>
            </p:sp>
            <p:pic>
              <p:nvPicPr>
                <p:cNvPr id="34" name="图形 33" descr="信号塔 纯色填充">
                  <a:extLst>
                    <a:ext uri="{FF2B5EF4-FFF2-40B4-BE49-F238E27FC236}">
                      <a16:creationId xmlns:a16="http://schemas.microsoft.com/office/drawing/2014/main" id="{0BB1E84A-FB02-410B-BBAF-807187FD501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995167" y="5095612"/>
                  <a:ext cx="593197" cy="567865"/>
                </a:xfrm>
                <a:prstGeom prst="rect">
                  <a:avLst/>
                </a:prstGeom>
              </p:spPr>
            </p:pic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1B2DAEE1-AF7E-F44D-F61C-5CEB8367C0B4}"/>
                    </a:ext>
                  </a:extLst>
                </p:cNvPr>
                <p:cNvSpPr/>
                <p:nvPr/>
              </p:nvSpPr>
              <p:spPr>
                <a:xfrm rot="15146042">
                  <a:off x="8408154" y="4207160"/>
                  <a:ext cx="547350" cy="920334"/>
                </a:xfrm>
                <a:custGeom>
                  <a:avLst/>
                  <a:gdLst>
                    <a:gd name="connsiteX0" fmla="*/ 56883 w 1195536"/>
                    <a:gd name="connsiteY0" fmla="*/ 300325 h 1482547"/>
                    <a:gd name="connsiteX1" fmla="*/ 583657 w 1195536"/>
                    <a:gd name="connsiteY1" fmla="*/ 1264421 h 1482547"/>
                    <a:gd name="connsiteX2" fmla="*/ 1140248 w 1195536"/>
                    <a:gd name="connsiteY2" fmla="*/ 1463203 h 1482547"/>
                    <a:gd name="connsiteX3" fmla="*/ 1060735 w 1195536"/>
                    <a:gd name="connsiteY3" fmla="*/ 936429 h 1482547"/>
                    <a:gd name="connsiteX4" fmla="*/ 126457 w 1195536"/>
                    <a:gd name="connsiteY4" fmla="*/ 31969 h 1482547"/>
                    <a:gd name="connsiteX5" fmla="*/ 56883 w 1195536"/>
                    <a:gd name="connsiteY5" fmla="*/ 300325 h 1482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95536" h="1482547">
                      <a:moveTo>
                        <a:pt x="56883" y="300325"/>
                      </a:moveTo>
                      <a:cubicBezTo>
                        <a:pt x="133083" y="505734"/>
                        <a:pt x="403096" y="1070608"/>
                        <a:pt x="583657" y="1264421"/>
                      </a:cubicBezTo>
                      <a:cubicBezTo>
                        <a:pt x="764218" y="1458234"/>
                        <a:pt x="1060735" y="1517868"/>
                        <a:pt x="1140248" y="1463203"/>
                      </a:cubicBezTo>
                      <a:cubicBezTo>
                        <a:pt x="1219761" y="1408538"/>
                        <a:pt x="1229700" y="1174968"/>
                        <a:pt x="1060735" y="936429"/>
                      </a:cubicBezTo>
                      <a:cubicBezTo>
                        <a:pt x="891770" y="697890"/>
                        <a:pt x="292109" y="136330"/>
                        <a:pt x="126457" y="31969"/>
                      </a:cubicBezTo>
                      <a:cubicBezTo>
                        <a:pt x="-39195" y="-72392"/>
                        <a:pt x="-19317" y="94916"/>
                        <a:pt x="56883" y="300325"/>
                      </a:cubicBezTo>
                      <a:close/>
                    </a:path>
                  </a:pathLst>
                </a:custGeom>
                <a:gradFill>
                  <a:gsLst>
                    <a:gs pos="1000">
                      <a:srgbClr val="FF9900"/>
                    </a:gs>
                    <a:gs pos="37000">
                      <a:srgbClr val="FFC000"/>
                    </a:gs>
                    <a:gs pos="66000">
                      <a:srgbClr val="FF9900"/>
                    </a:gs>
                    <a:gs pos="90000">
                      <a:srgbClr val="FFC000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82880" tIns="182880" rIns="182880" bIns="182880" rtlCol="0" anchor="t"/>
                <a:lstStyle/>
                <a:p>
                  <a:pPr algn="l"/>
                  <a:endParaRPr lang="zh-CN" altLang="en-US" sz="1200" dirty="0" err="1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D1D5088E-C06F-FA90-2FA7-D5D4D9A4F47B}"/>
                    </a:ext>
                  </a:extLst>
                </p:cNvPr>
                <p:cNvSpPr/>
                <p:nvPr/>
              </p:nvSpPr>
              <p:spPr>
                <a:xfrm rot="18833590">
                  <a:off x="9682451" y="3822637"/>
                  <a:ext cx="607147" cy="1702350"/>
                </a:xfrm>
                <a:custGeom>
                  <a:avLst/>
                  <a:gdLst>
                    <a:gd name="connsiteX0" fmla="*/ 56883 w 1195536"/>
                    <a:gd name="connsiteY0" fmla="*/ 300325 h 1482547"/>
                    <a:gd name="connsiteX1" fmla="*/ 583657 w 1195536"/>
                    <a:gd name="connsiteY1" fmla="*/ 1264421 h 1482547"/>
                    <a:gd name="connsiteX2" fmla="*/ 1140248 w 1195536"/>
                    <a:gd name="connsiteY2" fmla="*/ 1463203 h 1482547"/>
                    <a:gd name="connsiteX3" fmla="*/ 1060735 w 1195536"/>
                    <a:gd name="connsiteY3" fmla="*/ 936429 h 1482547"/>
                    <a:gd name="connsiteX4" fmla="*/ 126457 w 1195536"/>
                    <a:gd name="connsiteY4" fmla="*/ 31969 h 1482547"/>
                    <a:gd name="connsiteX5" fmla="*/ 56883 w 1195536"/>
                    <a:gd name="connsiteY5" fmla="*/ 300325 h 1482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95536" h="1482547">
                      <a:moveTo>
                        <a:pt x="56883" y="300325"/>
                      </a:moveTo>
                      <a:cubicBezTo>
                        <a:pt x="133083" y="505734"/>
                        <a:pt x="403096" y="1070608"/>
                        <a:pt x="583657" y="1264421"/>
                      </a:cubicBezTo>
                      <a:cubicBezTo>
                        <a:pt x="764218" y="1458234"/>
                        <a:pt x="1060735" y="1517868"/>
                        <a:pt x="1140248" y="1463203"/>
                      </a:cubicBezTo>
                      <a:cubicBezTo>
                        <a:pt x="1219761" y="1408538"/>
                        <a:pt x="1229700" y="1174968"/>
                        <a:pt x="1060735" y="936429"/>
                      </a:cubicBezTo>
                      <a:cubicBezTo>
                        <a:pt x="891770" y="697890"/>
                        <a:pt x="292109" y="136330"/>
                        <a:pt x="126457" y="31969"/>
                      </a:cubicBezTo>
                      <a:cubicBezTo>
                        <a:pt x="-39195" y="-72392"/>
                        <a:pt x="-19317" y="94916"/>
                        <a:pt x="56883" y="300325"/>
                      </a:cubicBezTo>
                      <a:close/>
                    </a:path>
                  </a:pathLst>
                </a:custGeom>
                <a:gradFill>
                  <a:gsLst>
                    <a:gs pos="1000">
                      <a:srgbClr val="FF9900"/>
                    </a:gs>
                    <a:gs pos="37000">
                      <a:srgbClr val="FFC000"/>
                    </a:gs>
                    <a:gs pos="66000">
                      <a:srgbClr val="FF9900"/>
                    </a:gs>
                    <a:gs pos="90000">
                      <a:srgbClr val="FFC000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82880" tIns="182880" rIns="182880" bIns="182880" rtlCol="0" anchor="t"/>
                <a:lstStyle/>
                <a:p>
                  <a:pPr algn="l"/>
                  <a:endParaRPr lang="zh-CN" altLang="en-US" sz="1200" dirty="0" err="1">
                    <a:solidFill>
                      <a:prstClr val="white"/>
                    </a:solidFill>
                  </a:endParaRPr>
                </a:p>
              </p:txBody>
            </p:sp>
            <p:pic>
              <p:nvPicPr>
                <p:cNvPr id="37" name="图片 36">
                  <a:extLst>
                    <a:ext uri="{FF2B5EF4-FFF2-40B4-BE49-F238E27FC236}">
                      <a16:creationId xmlns:a16="http://schemas.microsoft.com/office/drawing/2014/main" id="{50E81442-B125-467F-3BA4-08F8FCFBAEB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9224663" y="5324521"/>
                  <a:ext cx="1044737" cy="556239"/>
                </a:xfrm>
                <a:prstGeom prst="rect">
                  <a:avLst/>
                </a:prstGeom>
              </p:spPr>
            </p:pic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D36EDC4F-B8B2-05AB-CDCD-A02B4F648FA1}"/>
                    </a:ext>
                  </a:extLst>
                </p:cNvPr>
                <p:cNvSpPr/>
                <p:nvPr/>
              </p:nvSpPr>
              <p:spPr>
                <a:xfrm rot="16401293">
                  <a:off x="10145113" y="5066405"/>
                  <a:ext cx="436862" cy="832612"/>
                </a:xfrm>
                <a:custGeom>
                  <a:avLst/>
                  <a:gdLst>
                    <a:gd name="connsiteX0" fmla="*/ 56883 w 1195536"/>
                    <a:gd name="connsiteY0" fmla="*/ 300325 h 1482547"/>
                    <a:gd name="connsiteX1" fmla="*/ 583657 w 1195536"/>
                    <a:gd name="connsiteY1" fmla="*/ 1264421 h 1482547"/>
                    <a:gd name="connsiteX2" fmla="*/ 1140248 w 1195536"/>
                    <a:gd name="connsiteY2" fmla="*/ 1463203 h 1482547"/>
                    <a:gd name="connsiteX3" fmla="*/ 1060735 w 1195536"/>
                    <a:gd name="connsiteY3" fmla="*/ 936429 h 1482547"/>
                    <a:gd name="connsiteX4" fmla="*/ 126457 w 1195536"/>
                    <a:gd name="connsiteY4" fmla="*/ 31969 h 1482547"/>
                    <a:gd name="connsiteX5" fmla="*/ 56883 w 1195536"/>
                    <a:gd name="connsiteY5" fmla="*/ 300325 h 1482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95536" h="1482547">
                      <a:moveTo>
                        <a:pt x="56883" y="300325"/>
                      </a:moveTo>
                      <a:cubicBezTo>
                        <a:pt x="133083" y="505734"/>
                        <a:pt x="403096" y="1070608"/>
                        <a:pt x="583657" y="1264421"/>
                      </a:cubicBezTo>
                      <a:cubicBezTo>
                        <a:pt x="764218" y="1458234"/>
                        <a:pt x="1060735" y="1517868"/>
                        <a:pt x="1140248" y="1463203"/>
                      </a:cubicBezTo>
                      <a:cubicBezTo>
                        <a:pt x="1219761" y="1408538"/>
                        <a:pt x="1229700" y="1174968"/>
                        <a:pt x="1060735" y="936429"/>
                      </a:cubicBezTo>
                      <a:cubicBezTo>
                        <a:pt x="891770" y="697890"/>
                        <a:pt x="292109" y="136330"/>
                        <a:pt x="126457" y="31969"/>
                      </a:cubicBezTo>
                      <a:cubicBezTo>
                        <a:pt x="-39195" y="-72392"/>
                        <a:pt x="-19317" y="94916"/>
                        <a:pt x="56883" y="300325"/>
                      </a:cubicBezTo>
                      <a:close/>
                    </a:path>
                  </a:pathLst>
                </a:custGeom>
                <a:gradFill>
                  <a:gsLst>
                    <a:gs pos="1000">
                      <a:srgbClr val="FF9900"/>
                    </a:gs>
                    <a:gs pos="37000">
                      <a:srgbClr val="FFC000"/>
                    </a:gs>
                    <a:gs pos="66000">
                      <a:srgbClr val="FF9900"/>
                    </a:gs>
                    <a:gs pos="90000">
                      <a:srgbClr val="FFC000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82880" tIns="182880" rIns="182880" bIns="182880" rtlCol="0" anchor="t"/>
                <a:lstStyle/>
                <a:p>
                  <a:pPr algn="l"/>
                  <a:endParaRPr lang="zh-CN" altLang="en-US" sz="1200" dirty="0" err="1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0D63F0A2-B351-58EC-95B0-D0E6F72FFEFB}"/>
                    </a:ext>
                  </a:extLst>
                </p:cNvPr>
                <p:cNvSpPr/>
                <p:nvPr/>
              </p:nvSpPr>
              <p:spPr>
                <a:xfrm rot="17918737">
                  <a:off x="8902789" y="4923573"/>
                  <a:ext cx="508096" cy="1255166"/>
                </a:xfrm>
                <a:custGeom>
                  <a:avLst/>
                  <a:gdLst>
                    <a:gd name="connsiteX0" fmla="*/ 56883 w 1195536"/>
                    <a:gd name="connsiteY0" fmla="*/ 300325 h 1482547"/>
                    <a:gd name="connsiteX1" fmla="*/ 583657 w 1195536"/>
                    <a:gd name="connsiteY1" fmla="*/ 1264421 h 1482547"/>
                    <a:gd name="connsiteX2" fmla="*/ 1140248 w 1195536"/>
                    <a:gd name="connsiteY2" fmla="*/ 1463203 h 1482547"/>
                    <a:gd name="connsiteX3" fmla="*/ 1060735 w 1195536"/>
                    <a:gd name="connsiteY3" fmla="*/ 936429 h 1482547"/>
                    <a:gd name="connsiteX4" fmla="*/ 126457 w 1195536"/>
                    <a:gd name="connsiteY4" fmla="*/ 31969 h 1482547"/>
                    <a:gd name="connsiteX5" fmla="*/ 56883 w 1195536"/>
                    <a:gd name="connsiteY5" fmla="*/ 300325 h 1482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95536" h="1482547">
                      <a:moveTo>
                        <a:pt x="56883" y="300325"/>
                      </a:moveTo>
                      <a:cubicBezTo>
                        <a:pt x="133083" y="505734"/>
                        <a:pt x="403096" y="1070608"/>
                        <a:pt x="583657" y="1264421"/>
                      </a:cubicBezTo>
                      <a:cubicBezTo>
                        <a:pt x="764218" y="1458234"/>
                        <a:pt x="1060735" y="1517868"/>
                        <a:pt x="1140248" y="1463203"/>
                      </a:cubicBezTo>
                      <a:cubicBezTo>
                        <a:pt x="1219761" y="1408538"/>
                        <a:pt x="1229700" y="1174968"/>
                        <a:pt x="1060735" y="936429"/>
                      </a:cubicBezTo>
                      <a:cubicBezTo>
                        <a:pt x="891770" y="697890"/>
                        <a:pt x="292109" y="136330"/>
                        <a:pt x="126457" y="31969"/>
                      </a:cubicBezTo>
                      <a:cubicBezTo>
                        <a:pt x="-39195" y="-72392"/>
                        <a:pt x="-19317" y="94916"/>
                        <a:pt x="56883" y="300325"/>
                      </a:cubicBezTo>
                      <a:close/>
                    </a:path>
                  </a:pathLst>
                </a:custGeom>
                <a:gradFill>
                  <a:gsLst>
                    <a:gs pos="1000">
                      <a:srgbClr val="FF9900"/>
                    </a:gs>
                    <a:gs pos="37000">
                      <a:srgbClr val="FFC000"/>
                    </a:gs>
                    <a:gs pos="66000">
                      <a:srgbClr val="FF9900"/>
                    </a:gs>
                    <a:gs pos="90000">
                      <a:srgbClr val="FFC000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82880" tIns="182880" rIns="182880" bIns="182880" rtlCol="0" anchor="t"/>
                <a:lstStyle/>
                <a:p>
                  <a:pPr algn="l"/>
                  <a:endParaRPr lang="zh-CN" altLang="en-US" sz="1200" dirty="0" err="1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id="{3E9543C6-A593-600D-0854-FD489EA46D61}"/>
                  </a:ext>
                </a:extLst>
              </p:cNvPr>
              <p:cNvGrpSpPr/>
              <p:nvPr/>
            </p:nvGrpSpPr>
            <p:grpSpPr>
              <a:xfrm>
                <a:off x="7085799" y="3553167"/>
                <a:ext cx="1750782" cy="1775660"/>
                <a:chOff x="852977" y="858435"/>
                <a:chExt cx="3561462" cy="3224983"/>
              </a:xfrm>
            </p:grpSpPr>
            <p:grpSp>
              <p:nvGrpSpPr>
                <p:cNvPr id="41" name="组合 40">
                  <a:extLst>
                    <a:ext uri="{FF2B5EF4-FFF2-40B4-BE49-F238E27FC236}">
                      <a16:creationId xmlns:a16="http://schemas.microsoft.com/office/drawing/2014/main" id="{650ECF29-1524-57FB-22BF-641B47E24E72}"/>
                    </a:ext>
                  </a:extLst>
                </p:cNvPr>
                <p:cNvGrpSpPr/>
                <p:nvPr/>
              </p:nvGrpSpPr>
              <p:grpSpPr>
                <a:xfrm>
                  <a:off x="1825253" y="1330805"/>
                  <a:ext cx="2140720" cy="1359270"/>
                  <a:chOff x="2708691" y="3775450"/>
                  <a:chExt cx="3190875" cy="1819275"/>
                </a:xfrm>
              </p:grpSpPr>
              <p:pic>
                <p:nvPicPr>
                  <p:cNvPr id="55" name="图片 54">
                    <a:extLst>
                      <a:ext uri="{FF2B5EF4-FFF2-40B4-BE49-F238E27FC236}">
                        <a16:creationId xmlns:a16="http://schemas.microsoft.com/office/drawing/2014/main" id="{D0B88226-77DE-1AB4-CDD3-B8D1A777A50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/>
                  <a:stretch>
                    <a:fillRect/>
                  </a:stretch>
                </p:blipFill>
                <p:spPr>
                  <a:xfrm>
                    <a:off x="2708691" y="3775450"/>
                    <a:ext cx="3190875" cy="1819275"/>
                  </a:xfrm>
                  <a:prstGeom prst="rect">
                    <a:avLst/>
                  </a:prstGeom>
                </p:spPr>
              </p:pic>
              <p:sp>
                <p:nvSpPr>
                  <p:cNvPr id="56" name="矩形 55">
                    <a:extLst>
                      <a:ext uri="{FF2B5EF4-FFF2-40B4-BE49-F238E27FC236}">
                        <a16:creationId xmlns:a16="http://schemas.microsoft.com/office/drawing/2014/main" id="{84DCB919-3EAB-C332-7959-70DAF02A179F}"/>
                      </a:ext>
                    </a:extLst>
                  </p:cNvPr>
                  <p:cNvSpPr/>
                  <p:nvPr/>
                </p:nvSpPr>
                <p:spPr>
                  <a:xfrm>
                    <a:off x="3362605" y="4176405"/>
                    <a:ext cx="89268" cy="87796"/>
                  </a:xfrm>
                  <a:prstGeom prst="rect">
                    <a:avLst/>
                  </a:prstGeom>
                  <a:solidFill>
                    <a:srgbClr val="B8252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2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57" name="矩形 56">
                    <a:extLst>
                      <a:ext uri="{FF2B5EF4-FFF2-40B4-BE49-F238E27FC236}">
                        <a16:creationId xmlns:a16="http://schemas.microsoft.com/office/drawing/2014/main" id="{4BE2E05D-F3B0-F5AF-EAD9-12FD976E9495}"/>
                      </a:ext>
                    </a:extLst>
                  </p:cNvPr>
                  <p:cNvSpPr/>
                  <p:nvPr/>
                </p:nvSpPr>
                <p:spPr>
                  <a:xfrm>
                    <a:off x="3555633" y="4574337"/>
                    <a:ext cx="89268" cy="87796"/>
                  </a:xfrm>
                  <a:prstGeom prst="rect">
                    <a:avLst/>
                  </a:prstGeom>
                  <a:solidFill>
                    <a:srgbClr val="B8252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2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58" name="矩形 57">
                    <a:extLst>
                      <a:ext uri="{FF2B5EF4-FFF2-40B4-BE49-F238E27FC236}">
                        <a16:creationId xmlns:a16="http://schemas.microsoft.com/office/drawing/2014/main" id="{8156EB70-39A6-1B61-54CB-1C7DA4D6B0C5}"/>
                      </a:ext>
                    </a:extLst>
                  </p:cNvPr>
                  <p:cNvSpPr/>
                  <p:nvPr/>
                </p:nvSpPr>
                <p:spPr>
                  <a:xfrm>
                    <a:off x="3555633" y="4975570"/>
                    <a:ext cx="89268" cy="87796"/>
                  </a:xfrm>
                  <a:prstGeom prst="rect">
                    <a:avLst/>
                  </a:prstGeom>
                  <a:solidFill>
                    <a:srgbClr val="B8252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2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59" name="矩形 58">
                    <a:extLst>
                      <a:ext uri="{FF2B5EF4-FFF2-40B4-BE49-F238E27FC236}">
                        <a16:creationId xmlns:a16="http://schemas.microsoft.com/office/drawing/2014/main" id="{851682DA-5BA0-8AB4-52C4-06E7B9682FDC}"/>
                      </a:ext>
                    </a:extLst>
                  </p:cNvPr>
                  <p:cNvSpPr/>
                  <p:nvPr/>
                </p:nvSpPr>
                <p:spPr>
                  <a:xfrm>
                    <a:off x="4613966" y="4378671"/>
                    <a:ext cx="89268" cy="87796"/>
                  </a:xfrm>
                  <a:prstGeom prst="rect">
                    <a:avLst/>
                  </a:prstGeom>
                  <a:solidFill>
                    <a:srgbClr val="B8252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2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60" name="矩形 59">
                    <a:extLst>
                      <a:ext uri="{FF2B5EF4-FFF2-40B4-BE49-F238E27FC236}">
                        <a16:creationId xmlns:a16="http://schemas.microsoft.com/office/drawing/2014/main" id="{1EBFCEF3-CC0E-BE7F-BB64-746C4615F4A7}"/>
                      </a:ext>
                    </a:extLst>
                  </p:cNvPr>
                  <p:cNvSpPr/>
                  <p:nvPr/>
                </p:nvSpPr>
                <p:spPr>
                  <a:xfrm>
                    <a:off x="4901833" y="4975570"/>
                    <a:ext cx="89268" cy="87796"/>
                  </a:xfrm>
                  <a:prstGeom prst="rect">
                    <a:avLst/>
                  </a:prstGeom>
                  <a:solidFill>
                    <a:srgbClr val="B8252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2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61" name="矩形 60">
                    <a:extLst>
                      <a:ext uri="{FF2B5EF4-FFF2-40B4-BE49-F238E27FC236}">
                        <a16:creationId xmlns:a16="http://schemas.microsoft.com/office/drawing/2014/main" id="{56840F2C-A02F-ADC9-1F3E-D04BC4D35C7B}"/>
                      </a:ext>
                    </a:extLst>
                  </p:cNvPr>
                  <p:cNvSpPr/>
                  <p:nvPr/>
                </p:nvSpPr>
                <p:spPr>
                  <a:xfrm>
                    <a:off x="5478164" y="4574337"/>
                    <a:ext cx="89268" cy="87796"/>
                  </a:xfrm>
                  <a:prstGeom prst="rect">
                    <a:avLst/>
                  </a:prstGeom>
                  <a:solidFill>
                    <a:srgbClr val="B8252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2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62" name="矩形 61">
                    <a:extLst>
                      <a:ext uri="{FF2B5EF4-FFF2-40B4-BE49-F238E27FC236}">
                        <a16:creationId xmlns:a16="http://schemas.microsoft.com/office/drawing/2014/main" id="{49CE4128-7BA2-F602-3E39-C4898CBC4AF4}"/>
                      </a:ext>
                    </a:extLst>
                  </p:cNvPr>
                  <p:cNvSpPr/>
                  <p:nvPr/>
                </p:nvSpPr>
                <p:spPr>
                  <a:xfrm>
                    <a:off x="4029766" y="5271904"/>
                    <a:ext cx="89268" cy="87796"/>
                  </a:xfrm>
                  <a:prstGeom prst="rect">
                    <a:avLst/>
                  </a:prstGeom>
                  <a:solidFill>
                    <a:srgbClr val="B8252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2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63" name="矩形 62">
                    <a:extLst>
                      <a:ext uri="{FF2B5EF4-FFF2-40B4-BE49-F238E27FC236}">
                        <a16:creationId xmlns:a16="http://schemas.microsoft.com/office/drawing/2014/main" id="{1C543214-5BF7-4E05-0976-73D354313B06}"/>
                      </a:ext>
                    </a:extLst>
                  </p:cNvPr>
                  <p:cNvSpPr/>
                  <p:nvPr/>
                </p:nvSpPr>
                <p:spPr>
                  <a:xfrm>
                    <a:off x="5663030" y="4378671"/>
                    <a:ext cx="89268" cy="87796"/>
                  </a:xfrm>
                  <a:prstGeom prst="rect">
                    <a:avLst/>
                  </a:prstGeom>
                  <a:solidFill>
                    <a:srgbClr val="B8252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200" dirty="0" err="1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42" name="组合 41">
                  <a:extLst>
                    <a:ext uri="{FF2B5EF4-FFF2-40B4-BE49-F238E27FC236}">
                      <a16:creationId xmlns:a16="http://schemas.microsoft.com/office/drawing/2014/main" id="{3CC8B259-16B7-96D2-8BEA-F5A29CC40069}"/>
                    </a:ext>
                  </a:extLst>
                </p:cNvPr>
                <p:cNvGrpSpPr/>
                <p:nvPr/>
              </p:nvGrpSpPr>
              <p:grpSpPr>
                <a:xfrm>
                  <a:off x="852977" y="858435"/>
                  <a:ext cx="3561462" cy="3224983"/>
                  <a:chOff x="309165" y="1542138"/>
                  <a:chExt cx="4401901" cy="4321667"/>
                </a:xfrm>
              </p:grpSpPr>
              <p:sp>
                <p:nvSpPr>
                  <p:cNvPr id="48" name="图形 41" descr="智能手机 纯色填充">
                    <a:extLst>
                      <a:ext uri="{FF2B5EF4-FFF2-40B4-BE49-F238E27FC236}">
                        <a16:creationId xmlns:a16="http://schemas.microsoft.com/office/drawing/2014/main" id="{08A9CF0D-9613-6A69-4729-8799917366A8}"/>
                      </a:ext>
                    </a:extLst>
                  </p:cNvPr>
                  <p:cNvSpPr/>
                  <p:nvPr/>
                </p:nvSpPr>
                <p:spPr>
                  <a:xfrm>
                    <a:off x="4027755" y="4564320"/>
                    <a:ext cx="180401" cy="343272"/>
                  </a:xfrm>
                  <a:custGeom>
                    <a:avLst/>
                    <a:gdLst>
                      <a:gd name="connsiteX0" fmla="*/ 157851 w 180401"/>
                      <a:gd name="connsiteY0" fmla="*/ 296463 h 343272"/>
                      <a:gd name="connsiteX1" fmla="*/ 22550 w 180401"/>
                      <a:gd name="connsiteY1" fmla="*/ 296463 h 343272"/>
                      <a:gd name="connsiteX2" fmla="*/ 22550 w 180401"/>
                      <a:gd name="connsiteY2" fmla="*/ 46810 h 343272"/>
                      <a:gd name="connsiteX3" fmla="*/ 157851 w 180401"/>
                      <a:gd name="connsiteY3" fmla="*/ 46810 h 343272"/>
                      <a:gd name="connsiteX4" fmla="*/ 157851 w 180401"/>
                      <a:gd name="connsiteY4" fmla="*/ 296463 h 343272"/>
                      <a:gd name="connsiteX5" fmla="*/ 75167 w 180401"/>
                      <a:gd name="connsiteY5" fmla="*/ 15603 h 343272"/>
                      <a:gd name="connsiteX6" fmla="*/ 105234 w 180401"/>
                      <a:gd name="connsiteY6" fmla="*/ 15603 h 343272"/>
                      <a:gd name="connsiteX7" fmla="*/ 112751 w 180401"/>
                      <a:gd name="connsiteY7" fmla="*/ 23405 h 343272"/>
                      <a:gd name="connsiteX8" fmla="*/ 105234 w 180401"/>
                      <a:gd name="connsiteY8" fmla="*/ 31207 h 343272"/>
                      <a:gd name="connsiteX9" fmla="*/ 75167 w 180401"/>
                      <a:gd name="connsiteY9" fmla="*/ 31207 h 343272"/>
                      <a:gd name="connsiteX10" fmla="*/ 67650 w 180401"/>
                      <a:gd name="connsiteY10" fmla="*/ 23405 h 343272"/>
                      <a:gd name="connsiteX11" fmla="*/ 75167 w 180401"/>
                      <a:gd name="connsiteY11" fmla="*/ 15603 h 343272"/>
                      <a:gd name="connsiteX12" fmla="*/ 172884 w 180401"/>
                      <a:gd name="connsiteY12" fmla="*/ 0 h 343272"/>
                      <a:gd name="connsiteX13" fmla="*/ 7517 w 180401"/>
                      <a:gd name="connsiteY13" fmla="*/ 0 h 343272"/>
                      <a:gd name="connsiteX14" fmla="*/ 0 w 180401"/>
                      <a:gd name="connsiteY14" fmla="*/ 7802 h 343272"/>
                      <a:gd name="connsiteX15" fmla="*/ 0 w 180401"/>
                      <a:gd name="connsiteY15" fmla="*/ 335471 h 343272"/>
                      <a:gd name="connsiteX16" fmla="*/ 7517 w 180401"/>
                      <a:gd name="connsiteY16" fmla="*/ 343272 h 343272"/>
                      <a:gd name="connsiteX17" fmla="*/ 172884 w 180401"/>
                      <a:gd name="connsiteY17" fmla="*/ 343272 h 343272"/>
                      <a:gd name="connsiteX18" fmla="*/ 180401 w 180401"/>
                      <a:gd name="connsiteY18" fmla="*/ 335471 h 343272"/>
                      <a:gd name="connsiteX19" fmla="*/ 180401 w 180401"/>
                      <a:gd name="connsiteY19" fmla="*/ 7802 h 343272"/>
                      <a:gd name="connsiteX20" fmla="*/ 172884 w 180401"/>
                      <a:gd name="connsiteY20" fmla="*/ 0 h 3432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180401" h="343272">
                        <a:moveTo>
                          <a:pt x="157851" y="296463"/>
                        </a:moveTo>
                        <a:lnTo>
                          <a:pt x="22550" y="296463"/>
                        </a:lnTo>
                        <a:lnTo>
                          <a:pt x="22550" y="46810"/>
                        </a:lnTo>
                        <a:lnTo>
                          <a:pt x="157851" y="46810"/>
                        </a:lnTo>
                        <a:lnTo>
                          <a:pt x="157851" y="296463"/>
                        </a:lnTo>
                        <a:close/>
                        <a:moveTo>
                          <a:pt x="75167" y="15603"/>
                        </a:moveTo>
                        <a:lnTo>
                          <a:pt x="105234" y="15603"/>
                        </a:lnTo>
                        <a:cubicBezTo>
                          <a:pt x="109368" y="15603"/>
                          <a:pt x="112751" y="19114"/>
                          <a:pt x="112751" y="23405"/>
                        </a:cubicBezTo>
                        <a:cubicBezTo>
                          <a:pt x="112751" y="27696"/>
                          <a:pt x="109368" y="31207"/>
                          <a:pt x="105234" y="31207"/>
                        </a:cubicBezTo>
                        <a:lnTo>
                          <a:pt x="75167" y="31207"/>
                        </a:lnTo>
                        <a:cubicBezTo>
                          <a:pt x="71033" y="31207"/>
                          <a:pt x="67650" y="27696"/>
                          <a:pt x="67650" y="23405"/>
                        </a:cubicBezTo>
                        <a:cubicBezTo>
                          <a:pt x="67650" y="19114"/>
                          <a:pt x="71033" y="15603"/>
                          <a:pt x="75167" y="15603"/>
                        </a:cubicBezTo>
                        <a:close/>
                        <a:moveTo>
                          <a:pt x="172884" y="0"/>
                        </a:moveTo>
                        <a:lnTo>
                          <a:pt x="7517" y="0"/>
                        </a:lnTo>
                        <a:cubicBezTo>
                          <a:pt x="3383" y="0"/>
                          <a:pt x="0" y="3511"/>
                          <a:pt x="0" y="7802"/>
                        </a:cubicBezTo>
                        <a:lnTo>
                          <a:pt x="0" y="335471"/>
                        </a:lnTo>
                        <a:cubicBezTo>
                          <a:pt x="0" y="339762"/>
                          <a:pt x="3383" y="343272"/>
                          <a:pt x="7517" y="343272"/>
                        </a:cubicBezTo>
                        <a:lnTo>
                          <a:pt x="172884" y="343272"/>
                        </a:lnTo>
                        <a:cubicBezTo>
                          <a:pt x="177018" y="343272"/>
                          <a:pt x="180401" y="339762"/>
                          <a:pt x="180401" y="335471"/>
                        </a:cubicBezTo>
                        <a:lnTo>
                          <a:pt x="180401" y="7802"/>
                        </a:lnTo>
                        <a:cubicBezTo>
                          <a:pt x="180401" y="3511"/>
                          <a:pt x="177018" y="0"/>
                          <a:pt x="172884" y="0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367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sz="1800"/>
                  </a:p>
                </p:txBody>
              </p:sp>
              <p:sp>
                <p:nvSpPr>
                  <p:cNvPr id="49" name="文本框 48">
                    <a:extLst>
                      <a:ext uri="{FF2B5EF4-FFF2-40B4-BE49-F238E27FC236}">
                        <a16:creationId xmlns:a16="http://schemas.microsoft.com/office/drawing/2014/main" id="{23B543C6-ACDA-E48E-E383-DE8EC5F61D45}"/>
                      </a:ext>
                    </a:extLst>
                  </p:cNvPr>
                  <p:cNvSpPr txBox="1"/>
                  <p:nvPr/>
                </p:nvSpPr>
                <p:spPr>
                  <a:xfrm>
                    <a:off x="309165" y="5087959"/>
                    <a:ext cx="1172615" cy="77584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en-US" altLang="zh-CN" sz="1100" dirty="0">
                        <a:latin typeface="Arial" pitchFamily="34" charset="0"/>
                        <a:cs typeface="Arial" pitchFamily="34" charset="0"/>
                      </a:rPr>
                      <a:t>gNB</a:t>
                    </a:r>
                    <a:endParaRPr lang="zh-CN" altLang="en-US" sz="1100" dirty="0" err="1"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50" name="文本框 49">
                    <a:extLst>
                      <a:ext uri="{FF2B5EF4-FFF2-40B4-BE49-F238E27FC236}">
                        <a16:creationId xmlns:a16="http://schemas.microsoft.com/office/drawing/2014/main" id="{B66E66CE-6BCC-14A8-0143-D77685C5F4F1}"/>
                      </a:ext>
                    </a:extLst>
                  </p:cNvPr>
                  <p:cNvSpPr txBox="1"/>
                  <p:nvPr/>
                </p:nvSpPr>
                <p:spPr>
                  <a:xfrm>
                    <a:off x="3481290" y="4794543"/>
                    <a:ext cx="1229776" cy="77584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en-US" altLang="zh-CN" sz="1100" dirty="0">
                        <a:latin typeface="Arial" pitchFamily="34" charset="0"/>
                        <a:cs typeface="Arial" pitchFamily="34" charset="0"/>
                      </a:rPr>
                      <a:t>User</a:t>
                    </a:r>
                    <a:endParaRPr lang="zh-CN" altLang="en-US" sz="1100" dirty="0" err="1"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51" name="文本框 50">
                    <a:extLst>
                      <a:ext uri="{FF2B5EF4-FFF2-40B4-BE49-F238E27FC236}">
                        <a16:creationId xmlns:a16="http://schemas.microsoft.com/office/drawing/2014/main" id="{0D75B440-FF4E-231D-1A0B-A304C0C47432}"/>
                      </a:ext>
                    </a:extLst>
                  </p:cNvPr>
                  <p:cNvSpPr txBox="1"/>
                  <p:nvPr/>
                </p:nvSpPr>
                <p:spPr>
                  <a:xfrm>
                    <a:off x="2109781" y="1542138"/>
                    <a:ext cx="1070545" cy="77584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en-US" altLang="zh-CN" sz="1100" dirty="0">
                        <a:latin typeface="Arial" pitchFamily="34" charset="0"/>
                        <a:cs typeface="Arial" pitchFamily="34" charset="0"/>
                      </a:rPr>
                      <a:t>RIS</a:t>
                    </a:r>
                    <a:endParaRPr lang="zh-CN" altLang="en-US" sz="1100" dirty="0" err="1"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pic>
                <p:nvPicPr>
                  <p:cNvPr id="52" name="图形 51" descr="信号塔 纯色填充">
                    <a:extLst>
                      <a:ext uri="{FF2B5EF4-FFF2-40B4-BE49-F238E27FC236}">
                        <a16:creationId xmlns:a16="http://schemas.microsoft.com/office/drawing/2014/main" id="{A39792BF-F22B-F93B-7BC2-FE9C1CA0079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5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06463" y="4431905"/>
                    <a:ext cx="733181" cy="760973"/>
                  </a:xfrm>
                  <a:prstGeom prst="rect">
                    <a:avLst/>
                  </a:prstGeom>
                </p:spPr>
              </p:pic>
              <p:sp>
                <p:nvSpPr>
                  <p:cNvPr id="53" name="任意多边形: 形状 52">
                    <a:extLst>
                      <a:ext uri="{FF2B5EF4-FFF2-40B4-BE49-F238E27FC236}">
                        <a16:creationId xmlns:a16="http://schemas.microsoft.com/office/drawing/2014/main" id="{957B1A26-709B-5E3F-196D-8A53FD7C2ED1}"/>
                      </a:ext>
                    </a:extLst>
                  </p:cNvPr>
                  <p:cNvSpPr/>
                  <p:nvPr/>
                </p:nvSpPr>
                <p:spPr>
                  <a:xfrm rot="15146042">
                    <a:off x="1721431" y="2934835"/>
                    <a:ext cx="680879" cy="1543757"/>
                  </a:xfrm>
                  <a:custGeom>
                    <a:avLst/>
                    <a:gdLst>
                      <a:gd name="connsiteX0" fmla="*/ 56883 w 1195536"/>
                      <a:gd name="connsiteY0" fmla="*/ 300325 h 1482547"/>
                      <a:gd name="connsiteX1" fmla="*/ 583657 w 1195536"/>
                      <a:gd name="connsiteY1" fmla="*/ 1264421 h 1482547"/>
                      <a:gd name="connsiteX2" fmla="*/ 1140248 w 1195536"/>
                      <a:gd name="connsiteY2" fmla="*/ 1463203 h 1482547"/>
                      <a:gd name="connsiteX3" fmla="*/ 1060735 w 1195536"/>
                      <a:gd name="connsiteY3" fmla="*/ 936429 h 1482547"/>
                      <a:gd name="connsiteX4" fmla="*/ 126457 w 1195536"/>
                      <a:gd name="connsiteY4" fmla="*/ 31969 h 1482547"/>
                      <a:gd name="connsiteX5" fmla="*/ 56883 w 1195536"/>
                      <a:gd name="connsiteY5" fmla="*/ 300325 h 14825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95536" h="1482547">
                        <a:moveTo>
                          <a:pt x="56883" y="300325"/>
                        </a:moveTo>
                        <a:cubicBezTo>
                          <a:pt x="133083" y="505734"/>
                          <a:pt x="403096" y="1070608"/>
                          <a:pt x="583657" y="1264421"/>
                        </a:cubicBezTo>
                        <a:cubicBezTo>
                          <a:pt x="764218" y="1458234"/>
                          <a:pt x="1060735" y="1517868"/>
                          <a:pt x="1140248" y="1463203"/>
                        </a:cubicBezTo>
                        <a:cubicBezTo>
                          <a:pt x="1219761" y="1408538"/>
                          <a:pt x="1229700" y="1174968"/>
                          <a:pt x="1060735" y="936429"/>
                        </a:cubicBezTo>
                        <a:cubicBezTo>
                          <a:pt x="891770" y="697890"/>
                          <a:pt x="292109" y="136330"/>
                          <a:pt x="126457" y="31969"/>
                        </a:cubicBezTo>
                        <a:cubicBezTo>
                          <a:pt x="-39195" y="-72392"/>
                          <a:pt x="-19317" y="94916"/>
                          <a:pt x="56883" y="300325"/>
                        </a:cubicBezTo>
                        <a:close/>
                      </a:path>
                    </a:pathLst>
                  </a:custGeom>
                  <a:gradFill>
                    <a:gsLst>
                      <a:gs pos="1000">
                        <a:srgbClr val="FF9900"/>
                      </a:gs>
                      <a:gs pos="37000">
                        <a:srgbClr val="FFC000"/>
                      </a:gs>
                      <a:gs pos="66000">
                        <a:srgbClr val="FF9900"/>
                      </a:gs>
                      <a:gs pos="90000">
                        <a:srgbClr val="FFC000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200" dirty="0" err="1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54" name="任意多边形: 形状 53">
                    <a:extLst>
                      <a:ext uri="{FF2B5EF4-FFF2-40B4-BE49-F238E27FC236}">
                        <a16:creationId xmlns:a16="http://schemas.microsoft.com/office/drawing/2014/main" id="{AFFD3EC3-A243-98F9-167D-C69B8361EE12}"/>
                      </a:ext>
                    </a:extLst>
                  </p:cNvPr>
                  <p:cNvSpPr/>
                  <p:nvPr/>
                </p:nvSpPr>
                <p:spPr>
                  <a:xfrm rot="20100465">
                    <a:off x="3150906" y="3013352"/>
                    <a:ext cx="680879" cy="1543757"/>
                  </a:xfrm>
                  <a:custGeom>
                    <a:avLst/>
                    <a:gdLst>
                      <a:gd name="connsiteX0" fmla="*/ 56883 w 1195536"/>
                      <a:gd name="connsiteY0" fmla="*/ 300325 h 1482547"/>
                      <a:gd name="connsiteX1" fmla="*/ 583657 w 1195536"/>
                      <a:gd name="connsiteY1" fmla="*/ 1264421 h 1482547"/>
                      <a:gd name="connsiteX2" fmla="*/ 1140248 w 1195536"/>
                      <a:gd name="connsiteY2" fmla="*/ 1463203 h 1482547"/>
                      <a:gd name="connsiteX3" fmla="*/ 1060735 w 1195536"/>
                      <a:gd name="connsiteY3" fmla="*/ 936429 h 1482547"/>
                      <a:gd name="connsiteX4" fmla="*/ 126457 w 1195536"/>
                      <a:gd name="connsiteY4" fmla="*/ 31969 h 1482547"/>
                      <a:gd name="connsiteX5" fmla="*/ 56883 w 1195536"/>
                      <a:gd name="connsiteY5" fmla="*/ 300325 h 14825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95536" h="1482547">
                        <a:moveTo>
                          <a:pt x="56883" y="300325"/>
                        </a:moveTo>
                        <a:cubicBezTo>
                          <a:pt x="133083" y="505734"/>
                          <a:pt x="403096" y="1070608"/>
                          <a:pt x="583657" y="1264421"/>
                        </a:cubicBezTo>
                        <a:cubicBezTo>
                          <a:pt x="764218" y="1458234"/>
                          <a:pt x="1060735" y="1517868"/>
                          <a:pt x="1140248" y="1463203"/>
                        </a:cubicBezTo>
                        <a:cubicBezTo>
                          <a:pt x="1219761" y="1408538"/>
                          <a:pt x="1229700" y="1174968"/>
                          <a:pt x="1060735" y="936429"/>
                        </a:cubicBezTo>
                        <a:cubicBezTo>
                          <a:pt x="891770" y="697890"/>
                          <a:pt x="292109" y="136330"/>
                          <a:pt x="126457" y="31969"/>
                        </a:cubicBezTo>
                        <a:cubicBezTo>
                          <a:pt x="-39195" y="-72392"/>
                          <a:pt x="-19317" y="94916"/>
                          <a:pt x="56883" y="300325"/>
                        </a:cubicBezTo>
                        <a:close/>
                      </a:path>
                    </a:pathLst>
                  </a:custGeom>
                  <a:gradFill>
                    <a:gsLst>
                      <a:gs pos="1000">
                        <a:srgbClr val="FF9900"/>
                      </a:gs>
                      <a:gs pos="37000">
                        <a:srgbClr val="FFC000"/>
                      </a:gs>
                      <a:gs pos="66000">
                        <a:srgbClr val="FF9900"/>
                      </a:gs>
                      <a:gs pos="90000">
                        <a:srgbClr val="FFC000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82880" tIns="182880" rIns="182880" bIns="182880" rtlCol="0" anchor="t"/>
                  <a:lstStyle/>
                  <a:p>
                    <a:pPr algn="l"/>
                    <a:endParaRPr lang="zh-CN" altLang="en-US" sz="1200" dirty="0" err="1">
                      <a:solidFill>
                        <a:prstClr val="white"/>
                      </a:solidFill>
                    </a:endParaRPr>
                  </a:p>
                </p:txBody>
              </p:sp>
            </p:grpSp>
            <p:sp>
              <p:nvSpPr>
                <p:cNvPr id="43" name="流程图: 接点 42">
                  <a:extLst>
                    <a:ext uri="{FF2B5EF4-FFF2-40B4-BE49-F238E27FC236}">
                      <a16:creationId xmlns:a16="http://schemas.microsoft.com/office/drawing/2014/main" id="{68D808CD-4E4F-55F5-1D33-B647C1057E56}"/>
                    </a:ext>
                  </a:extLst>
                </p:cNvPr>
                <p:cNvSpPr/>
                <p:nvPr/>
              </p:nvSpPr>
              <p:spPr>
                <a:xfrm>
                  <a:off x="2465022" y="3231111"/>
                  <a:ext cx="145958" cy="135408"/>
                </a:xfrm>
                <a:prstGeom prst="flowChartConnector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82880" tIns="182880" rIns="182880" bIns="182880" rtlCol="0" anchor="t"/>
                <a:lstStyle/>
                <a:p>
                  <a:pPr algn="l"/>
                  <a:endParaRPr lang="zh-CN" altLang="en-US" sz="1200" dirty="0" err="1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4" name="文本框 43">
                  <a:extLst>
                    <a:ext uri="{FF2B5EF4-FFF2-40B4-BE49-F238E27FC236}">
                      <a16:creationId xmlns:a16="http://schemas.microsoft.com/office/drawing/2014/main" id="{153F8CB7-6061-B676-A978-D7C469547AFB}"/>
                    </a:ext>
                  </a:extLst>
                </p:cNvPr>
                <p:cNvSpPr txBox="1"/>
                <p:nvPr/>
              </p:nvSpPr>
              <p:spPr>
                <a:xfrm>
                  <a:off x="2150427" y="3327148"/>
                  <a:ext cx="1219611" cy="5789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en-US" altLang="zh-CN" sz="1100" dirty="0">
                      <a:latin typeface="Arial" pitchFamily="34" charset="0"/>
                      <a:cs typeface="Arial" pitchFamily="34" charset="0"/>
                    </a:rPr>
                    <a:t>Target</a:t>
                  </a:r>
                  <a:endParaRPr lang="zh-CN" altLang="en-US" sz="1100" dirty="0" err="1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62EDD39A-729D-2E6B-A6F4-8260430687B1}"/>
                    </a:ext>
                  </a:extLst>
                </p:cNvPr>
                <p:cNvSpPr/>
                <p:nvPr/>
              </p:nvSpPr>
              <p:spPr>
                <a:xfrm rot="1894033">
                  <a:off x="2602869" y="2089316"/>
                  <a:ext cx="314730" cy="1126973"/>
                </a:xfrm>
                <a:custGeom>
                  <a:avLst/>
                  <a:gdLst>
                    <a:gd name="connsiteX0" fmla="*/ 56883 w 1195536"/>
                    <a:gd name="connsiteY0" fmla="*/ 300325 h 1482547"/>
                    <a:gd name="connsiteX1" fmla="*/ 583657 w 1195536"/>
                    <a:gd name="connsiteY1" fmla="*/ 1264421 h 1482547"/>
                    <a:gd name="connsiteX2" fmla="*/ 1140248 w 1195536"/>
                    <a:gd name="connsiteY2" fmla="*/ 1463203 h 1482547"/>
                    <a:gd name="connsiteX3" fmla="*/ 1060735 w 1195536"/>
                    <a:gd name="connsiteY3" fmla="*/ 936429 h 1482547"/>
                    <a:gd name="connsiteX4" fmla="*/ 126457 w 1195536"/>
                    <a:gd name="connsiteY4" fmla="*/ 31969 h 1482547"/>
                    <a:gd name="connsiteX5" fmla="*/ 56883 w 1195536"/>
                    <a:gd name="connsiteY5" fmla="*/ 300325 h 1482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95536" h="1482547">
                      <a:moveTo>
                        <a:pt x="56883" y="300325"/>
                      </a:moveTo>
                      <a:cubicBezTo>
                        <a:pt x="133083" y="505734"/>
                        <a:pt x="403096" y="1070608"/>
                        <a:pt x="583657" y="1264421"/>
                      </a:cubicBezTo>
                      <a:cubicBezTo>
                        <a:pt x="764218" y="1458234"/>
                        <a:pt x="1060735" y="1517868"/>
                        <a:pt x="1140248" y="1463203"/>
                      </a:cubicBezTo>
                      <a:cubicBezTo>
                        <a:pt x="1219761" y="1408538"/>
                        <a:pt x="1229700" y="1174968"/>
                        <a:pt x="1060735" y="936429"/>
                      </a:cubicBezTo>
                      <a:cubicBezTo>
                        <a:pt x="891770" y="697890"/>
                        <a:pt x="292109" y="136330"/>
                        <a:pt x="126457" y="31969"/>
                      </a:cubicBezTo>
                      <a:cubicBezTo>
                        <a:pt x="-39195" y="-72392"/>
                        <a:pt x="-19317" y="94916"/>
                        <a:pt x="56883" y="300325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82880" tIns="182880" rIns="182880" bIns="182880" rtlCol="0" anchor="t"/>
                <a:lstStyle/>
                <a:p>
                  <a:pPr algn="l"/>
                  <a:endParaRPr lang="zh-CN" altLang="en-US" sz="1200" dirty="0" err="1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DC39B36B-DDD9-AAD4-6D5E-030B2FA64B29}"/>
                    </a:ext>
                  </a:extLst>
                </p:cNvPr>
                <p:cNvSpPr/>
                <p:nvPr/>
              </p:nvSpPr>
              <p:spPr>
                <a:xfrm rot="14726500">
                  <a:off x="2120152" y="1853491"/>
                  <a:ext cx="314730" cy="1268341"/>
                </a:xfrm>
                <a:custGeom>
                  <a:avLst/>
                  <a:gdLst>
                    <a:gd name="connsiteX0" fmla="*/ 56883 w 1195536"/>
                    <a:gd name="connsiteY0" fmla="*/ 300325 h 1482547"/>
                    <a:gd name="connsiteX1" fmla="*/ 583657 w 1195536"/>
                    <a:gd name="connsiteY1" fmla="*/ 1264421 h 1482547"/>
                    <a:gd name="connsiteX2" fmla="*/ 1140248 w 1195536"/>
                    <a:gd name="connsiteY2" fmla="*/ 1463203 h 1482547"/>
                    <a:gd name="connsiteX3" fmla="*/ 1060735 w 1195536"/>
                    <a:gd name="connsiteY3" fmla="*/ 936429 h 1482547"/>
                    <a:gd name="connsiteX4" fmla="*/ 126457 w 1195536"/>
                    <a:gd name="connsiteY4" fmla="*/ 31969 h 1482547"/>
                    <a:gd name="connsiteX5" fmla="*/ 56883 w 1195536"/>
                    <a:gd name="connsiteY5" fmla="*/ 300325 h 1482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95536" h="1482547">
                      <a:moveTo>
                        <a:pt x="56883" y="300325"/>
                      </a:moveTo>
                      <a:cubicBezTo>
                        <a:pt x="133083" y="505734"/>
                        <a:pt x="403096" y="1070608"/>
                        <a:pt x="583657" y="1264421"/>
                      </a:cubicBezTo>
                      <a:cubicBezTo>
                        <a:pt x="764218" y="1458234"/>
                        <a:pt x="1060735" y="1517868"/>
                        <a:pt x="1140248" y="1463203"/>
                      </a:cubicBezTo>
                      <a:cubicBezTo>
                        <a:pt x="1219761" y="1408538"/>
                        <a:pt x="1229700" y="1174968"/>
                        <a:pt x="1060735" y="936429"/>
                      </a:cubicBezTo>
                      <a:cubicBezTo>
                        <a:pt x="891770" y="697890"/>
                        <a:pt x="292109" y="136330"/>
                        <a:pt x="126457" y="31969"/>
                      </a:cubicBezTo>
                      <a:cubicBezTo>
                        <a:pt x="-39195" y="-72392"/>
                        <a:pt x="-19317" y="94916"/>
                        <a:pt x="56883" y="300325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82880" tIns="182880" rIns="182880" bIns="182880" rtlCol="0" anchor="t"/>
                <a:lstStyle/>
                <a:p>
                  <a:pPr algn="l"/>
                  <a:endParaRPr lang="zh-CN" altLang="en-US" sz="1200" dirty="0" err="1">
                    <a:solidFill>
                      <a:prstClr val="white"/>
                    </a:solidFill>
                  </a:endParaRPr>
                </a:p>
              </p:txBody>
            </p:sp>
            <p:pic>
              <p:nvPicPr>
                <p:cNvPr id="47" name="图片 46" descr="形状&#10;&#10;低可信度描述已自动生成">
                  <a:extLst>
                    <a:ext uri="{FF2B5EF4-FFF2-40B4-BE49-F238E27FC236}">
                      <a16:creationId xmlns:a16="http://schemas.microsoft.com/office/drawing/2014/main" id="{6CBA2828-52A0-4F22-F9DA-482C0F5242B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1638091" y="2909040"/>
                  <a:ext cx="828146" cy="763827"/>
                </a:xfrm>
                <a:prstGeom prst="rect">
                  <a:avLst/>
                </a:prstGeom>
              </p:spPr>
            </p:pic>
          </p:grpSp>
        </p:grp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57139639-E3DD-8827-6767-BE224258DAFF}"/>
                </a:ext>
              </a:extLst>
            </p:cNvPr>
            <p:cNvSpPr txBox="1"/>
            <p:nvPr/>
          </p:nvSpPr>
          <p:spPr>
            <a:xfrm>
              <a:off x="6728175" y="3463437"/>
              <a:ext cx="209384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Arial" pitchFamily="34" charset="0"/>
                  <a:cs typeface="Arial" pitchFamily="34" charset="0"/>
                </a:rPr>
                <a:t>Coverage enhancement</a:t>
              </a:r>
              <a:endParaRPr lang="zh-CN" altLang="en-US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9801258F-82AF-1D44-9564-E052793F05AB}"/>
                </a:ext>
              </a:extLst>
            </p:cNvPr>
            <p:cNvSpPr txBox="1"/>
            <p:nvPr/>
          </p:nvSpPr>
          <p:spPr>
            <a:xfrm>
              <a:off x="7309968" y="5393952"/>
              <a:ext cx="189987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Arial" pitchFamily="34" charset="0"/>
                  <a:cs typeface="Arial" pitchFamily="34" charset="0"/>
                </a:rPr>
                <a:t>Associated with ISAC</a:t>
              </a:r>
              <a:endParaRPr lang="zh-CN" altLang="en-US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5109B9BD-00DD-2B94-AD40-749A25A29D96}"/>
                </a:ext>
              </a:extLst>
            </p:cNvPr>
            <p:cNvSpPr txBox="1"/>
            <p:nvPr/>
          </p:nvSpPr>
          <p:spPr>
            <a:xfrm>
              <a:off x="9613982" y="4237632"/>
              <a:ext cx="174599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Arial" pitchFamily="34" charset="0"/>
                  <a:cs typeface="Arial" pitchFamily="34" charset="0"/>
                </a:rPr>
                <a:t>Beam management</a:t>
              </a:r>
              <a:endParaRPr lang="zh-CN" altLang="en-US" sz="1400" dirty="0"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38811870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753A28D5-A849-FA62-26BA-204B553BB9A7}"/>
              </a:ext>
            </a:extLst>
          </p:cNvPr>
          <p:cNvSpPr/>
          <p:nvPr/>
        </p:nvSpPr>
        <p:spPr>
          <a:xfrm>
            <a:off x="870852" y="3918619"/>
            <a:ext cx="10656917" cy="23907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36000" rIns="182880" bIns="182880" rtlCol="0" anchor="t"/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tx1"/>
                </a:solidFill>
              </a:rPr>
              <a:t>A free-space path loss considering far-/near-field can be derived as</a:t>
            </a:r>
          </a:p>
          <a:p>
            <a:pPr algn="l"/>
            <a:endParaRPr lang="en-US" altLang="zh-CN" sz="1600" dirty="0">
              <a:solidFill>
                <a:schemeClr val="tx1"/>
              </a:solidFill>
            </a:endParaRPr>
          </a:p>
          <a:p>
            <a:pPr algn="l"/>
            <a:endParaRPr lang="en-US" altLang="zh-CN" sz="1600" dirty="0">
              <a:solidFill>
                <a:schemeClr val="tx1"/>
              </a:solidFill>
            </a:endParaRPr>
          </a:p>
          <a:p>
            <a:pPr algn="l"/>
            <a:endParaRPr lang="en-US" altLang="zh-CN" sz="1600" dirty="0">
              <a:solidFill>
                <a:schemeClr val="tx1"/>
              </a:solidFill>
            </a:endParaRPr>
          </a:p>
          <a:p>
            <a:pPr algn="l"/>
            <a:endParaRPr lang="en-US" altLang="zh-CN" sz="1600" dirty="0">
              <a:solidFill>
                <a:schemeClr val="tx1"/>
              </a:solidFill>
            </a:endParaRPr>
          </a:p>
          <a:p>
            <a:pPr algn="l"/>
            <a:endParaRPr lang="en-US" altLang="zh-CN" sz="1600" dirty="0">
              <a:solidFill>
                <a:schemeClr val="tx1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altLang="zh-CN" sz="1600" dirty="0">
              <a:solidFill>
                <a:schemeClr val="tx1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tx1"/>
                </a:solidFill>
              </a:rPr>
              <a:t>The cascaded channel of </a:t>
            </a:r>
            <a:r>
              <a:rPr lang="en-US" altLang="zh-CN" sz="1600" dirty="0" err="1">
                <a:solidFill>
                  <a:schemeClr val="tx1"/>
                </a:solidFill>
              </a:rPr>
              <a:t>gNB</a:t>
            </a:r>
            <a:r>
              <a:rPr lang="en-US" altLang="zh-CN" sz="1600" dirty="0">
                <a:solidFill>
                  <a:schemeClr val="tx1"/>
                </a:solidFill>
              </a:rPr>
              <a:t>-RIS-UE is modeled as the product of </a:t>
            </a:r>
            <a:br>
              <a:rPr lang="en-US" altLang="zh-CN" sz="1600" dirty="0">
                <a:solidFill>
                  <a:schemeClr val="tx1"/>
                </a:solidFill>
              </a:rPr>
            </a:br>
            <a:r>
              <a:rPr lang="en-US" altLang="zh-CN" sz="1600" dirty="0">
                <a:solidFill>
                  <a:schemeClr val="tx1"/>
                </a:solidFill>
              </a:rPr>
              <a:t>Rician fading</a:t>
            </a:r>
            <a:endParaRPr lang="zh-CN" altLang="en-US" sz="1600" dirty="0" err="1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683CE8-C76D-45C6-9003-828C0780C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Channel modelling considerations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51B995-568A-4428-8A20-40FEB86075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56239" y="1430866"/>
            <a:ext cx="11193674" cy="2487753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dirty="0"/>
              <a:t>Near-field vs. Far-field: different path-loss models due to differences in EM fields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altLang="zh-CN" dirty="0"/>
              <a:t>Far-field model</a:t>
            </a:r>
          </a:p>
          <a:p>
            <a:pPr lvl="2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en-US" altLang="zh-CN" sz="1600" dirty="0">
                <a:latin typeface="+mj-lt"/>
              </a:rPr>
              <a:t>Transmitter's spherical wave approximated as a plane </a:t>
            </a:r>
            <a:br>
              <a:rPr lang="en-US" altLang="zh-CN" sz="1600" dirty="0">
                <a:latin typeface="+mj-lt"/>
              </a:rPr>
            </a:br>
            <a:r>
              <a:rPr lang="en-US" altLang="zh-CN" sz="1600" dirty="0">
                <a:latin typeface="+mj-lt"/>
              </a:rPr>
              <a:t>wave at receiver side</a:t>
            </a:r>
          </a:p>
          <a:p>
            <a:pPr lvl="2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en-US" altLang="zh-CN" sz="1600" dirty="0">
                <a:latin typeface="+mj-lt"/>
              </a:rPr>
              <a:t>Distances can be modeled as a single entity</a:t>
            </a:r>
          </a:p>
          <a:p>
            <a:pPr lvl="2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Char char="-"/>
            </a:pPr>
            <a:r>
              <a:rPr lang="en-US" altLang="zh-CN" sz="1600" dirty="0">
                <a:latin typeface="+mj-lt"/>
              </a:rPr>
              <a:t>Phases need to be modeled separately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altLang="zh-CN" dirty="0"/>
              <a:t>Near-field case:</a:t>
            </a:r>
          </a:p>
          <a:p>
            <a:pPr lvl="2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Char char="-"/>
            </a:pPr>
            <a:r>
              <a:rPr lang="en-US" altLang="zh-CN" sz="1600" dirty="0">
                <a:latin typeface="+mj-lt"/>
              </a:rPr>
              <a:t>Different phased array elements need to be modeled </a:t>
            </a:r>
            <a:br>
              <a:rPr lang="en-US" altLang="zh-CN" sz="1600" dirty="0">
                <a:latin typeface="+mj-lt"/>
              </a:rPr>
            </a:br>
            <a:r>
              <a:rPr lang="en-US" altLang="zh-CN" sz="1600" dirty="0">
                <a:latin typeface="+mj-lt"/>
              </a:rPr>
              <a:t>separately in terms of short distances and phase shifts.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5E01876-21B4-4D0C-A67B-3000B7427D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746C609F-7FBB-3C30-E168-46F4A1E06D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2831" y="2043365"/>
            <a:ext cx="5084938" cy="1639173"/>
          </a:xfrm>
          <a:prstGeom prst="rect">
            <a:avLst/>
          </a:prstGeom>
        </p:spPr>
      </p:pic>
      <p:pic>
        <p:nvPicPr>
          <p:cNvPr id="9" name="图片 5">
            <a:extLst>
              <a:ext uri="{FF2B5EF4-FFF2-40B4-BE49-F238E27FC236}">
                <a16:creationId xmlns:a16="http://schemas.microsoft.com/office/drawing/2014/main" id="{F7A72C28-8BCB-5B2E-A2EE-4CED60758C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8487" y="4227979"/>
            <a:ext cx="4100823" cy="849733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313F468B-3CEC-AC65-3A3E-18E1325C3E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2200" y="5095267"/>
            <a:ext cx="999512" cy="212018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BEC9DB32-A670-661C-00EA-FA7700988C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52808" y="5100445"/>
            <a:ext cx="1016862" cy="212073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10355FA4-2287-9285-833B-1C82AAC9FBA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00766" y="5095267"/>
            <a:ext cx="1948325" cy="200399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1E8BE676-EA73-D74A-BB9E-A3B220C0591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73230" y="5124476"/>
            <a:ext cx="2280689" cy="19399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A5DFD656-7029-6A4F-8371-A8994C29C70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56291" y="5331348"/>
            <a:ext cx="1740717" cy="184951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0266DE3A-F177-F525-AA29-FBFD25D02B2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97008" y="5341727"/>
            <a:ext cx="3013095" cy="187648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50A4DF89-C27B-F766-6467-FFDC004DF89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44923" y="5327996"/>
            <a:ext cx="1072342" cy="201379"/>
          </a:xfrm>
          <a:prstGeom prst="rect">
            <a:avLst/>
          </a:prstGeom>
        </p:spPr>
      </p:pic>
      <p:pic>
        <p:nvPicPr>
          <p:cNvPr id="27" name="图片 5" descr="图表&#10;&#10;已自动生成说明">
            <a:extLst>
              <a:ext uri="{FF2B5EF4-FFF2-40B4-BE49-F238E27FC236}">
                <a16:creationId xmlns:a16="http://schemas.microsoft.com/office/drawing/2014/main" id="{92F19AC6-5CA4-0EDB-B8DA-18CE03093E3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249007" y="3919010"/>
            <a:ext cx="2761455" cy="2091361"/>
          </a:xfrm>
          <a:prstGeom prst="rect">
            <a:avLst/>
          </a:prstGeom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id="{7B9786C1-6592-1995-CF0C-29932BE148BB}"/>
              </a:ext>
            </a:extLst>
          </p:cNvPr>
          <p:cNvSpPr txBox="1"/>
          <p:nvPr/>
        </p:nvSpPr>
        <p:spPr>
          <a:xfrm>
            <a:off x="7827314" y="5878472"/>
            <a:ext cx="36048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i="1" dirty="0">
                <a:latin typeface="Arial" pitchFamily="34" charset="0"/>
                <a:cs typeface="Arial" pitchFamily="34" charset="0"/>
              </a:rPr>
              <a:t>Outage performance of a link with RIS via numerical calculation and simulation.</a:t>
            </a:r>
            <a:endParaRPr lang="zh-CN" altLang="en-US" sz="1100" i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3890072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5BDAC4E0-4FE5-ECF6-7D33-7F01EC82D9EA}"/>
              </a:ext>
            </a:extLst>
          </p:cNvPr>
          <p:cNvSpPr txBox="1">
            <a:spLocks/>
          </p:cNvSpPr>
          <p:nvPr/>
        </p:nvSpPr>
        <p:spPr bwMode="gray">
          <a:xfrm>
            <a:off x="6200806" y="1430865"/>
            <a:ext cx="5711557" cy="4878493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1218987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-228560" algn="l" defTabSz="1218987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835938" indent="-150258" algn="l" defTabSz="1218987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147033" indent="-156606" algn="l" defTabSz="1218987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445431" indent="-150258" algn="l" defTabSz="1218987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dirty="0"/>
              <a:t>Relevant procedures to support RIS deployment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dirty="0"/>
              <a:t>Codebook design for reflection coefficients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dirty="0"/>
              <a:t>Side control information delivery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dirty="0"/>
              <a:t>CSI feedback enhancement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endParaRPr lang="en-US" altLang="zh-CN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altLang="zh-CN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altLang="zh-CN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altLang="zh-CN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683CE8-C76D-45C6-9003-828C0780C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sz="3200" dirty="0"/>
              <a:t>Potential air interface enhancement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51B995-568A-4428-8A20-40FEB86075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56239" y="1430866"/>
            <a:ext cx="5711557" cy="4878493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dirty="0"/>
              <a:t>Potential air interface enhancement with RIS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dirty="0"/>
              <a:t>Initial access procedure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dirty="0"/>
              <a:t>Beam management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dirty="0"/>
              <a:t>Positioning accuracy improvement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dirty="0"/>
              <a:t>Interference management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endParaRPr lang="en-US" altLang="zh-CN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altLang="zh-CN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altLang="zh-CN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altLang="zh-CN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5E01876-21B4-4D0C-A67B-3000B7427D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4" name="图片 10" descr="图示&#10;&#10;已自动生成说明">
            <a:extLst>
              <a:ext uri="{FF2B5EF4-FFF2-40B4-BE49-F238E27FC236}">
                <a16:creationId xmlns:a16="http://schemas.microsoft.com/office/drawing/2014/main" id="{FA1C71FF-67A8-F835-070A-C2417C8B33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3332" y="3182826"/>
            <a:ext cx="2042336" cy="1191111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6" name="图片 21" descr="图示&#10;&#10;已自动生成说明">
            <a:extLst>
              <a:ext uri="{FF2B5EF4-FFF2-40B4-BE49-F238E27FC236}">
                <a16:creationId xmlns:a16="http://schemas.microsoft.com/office/drawing/2014/main" id="{B034DBD3-05BF-1F2E-96CD-D08EB312E8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1699" y="3177964"/>
            <a:ext cx="1880366" cy="1195973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8" name="图片 8" descr="图示&#10;&#10;已自动生成说明">
            <a:extLst>
              <a:ext uri="{FF2B5EF4-FFF2-40B4-BE49-F238E27FC236}">
                <a16:creationId xmlns:a16="http://schemas.microsoft.com/office/drawing/2014/main" id="{ACDEBC28-C71A-B916-73E7-E764F1E515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862" y="4467259"/>
            <a:ext cx="3981203" cy="1842099"/>
          </a:xfrm>
          <a:prstGeom prst="rect">
            <a:avLst/>
          </a:prstGeom>
          <a:effectLst>
            <a:softEdge rad="31750"/>
          </a:effectLst>
        </p:spPr>
      </p:pic>
      <p:grpSp>
        <p:nvGrpSpPr>
          <p:cNvPr id="38" name="组合 37">
            <a:extLst>
              <a:ext uri="{FF2B5EF4-FFF2-40B4-BE49-F238E27FC236}">
                <a16:creationId xmlns:a16="http://schemas.microsoft.com/office/drawing/2014/main" id="{6B7B40EB-73B0-2BDC-BA63-7D4805E856CE}"/>
              </a:ext>
            </a:extLst>
          </p:cNvPr>
          <p:cNvGrpSpPr/>
          <p:nvPr/>
        </p:nvGrpSpPr>
        <p:grpSpPr>
          <a:xfrm>
            <a:off x="6200805" y="3182826"/>
            <a:ext cx="5644061" cy="3126532"/>
            <a:chOff x="6200805" y="3182826"/>
            <a:chExt cx="5644061" cy="3126532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FE166D53-E00D-EBC6-AECC-FFCF0CFFE4C9}"/>
                </a:ext>
              </a:extLst>
            </p:cNvPr>
            <p:cNvSpPr/>
            <p:nvPr/>
          </p:nvSpPr>
          <p:spPr>
            <a:xfrm>
              <a:off x="6200805" y="3182826"/>
              <a:ext cx="5644061" cy="31265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80" tIns="182880" rIns="182880" bIns="182880" rtlCol="0" anchor="t"/>
            <a:lstStyle/>
            <a:p>
              <a:pPr algn="l"/>
              <a:endParaRPr lang="zh-CN" altLang="en-US" sz="1600" dirty="0" err="1">
                <a:solidFill>
                  <a:prstClr val="white"/>
                </a:solidFill>
              </a:endParaRPr>
            </a:p>
          </p:txBody>
        </p:sp>
        <p:pic>
          <p:nvPicPr>
            <p:cNvPr id="14" name="图形 13" descr="信号塔">
              <a:extLst>
                <a:ext uri="{FF2B5EF4-FFF2-40B4-BE49-F238E27FC236}">
                  <a16:creationId xmlns:a16="http://schemas.microsoft.com/office/drawing/2014/main" id="{86B07D54-A520-0217-6A17-3F1F5B9A500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404659" y="4210317"/>
              <a:ext cx="894776" cy="894776"/>
            </a:xfrm>
            <a:prstGeom prst="rect">
              <a:avLst/>
            </a:prstGeom>
          </p:spPr>
        </p:pic>
        <p:pic>
          <p:nvPicPr>
            <p:cNvPr id="15" name="图形 14" descr="智能手机">
              <a:extLst>
                <a:ext uri="{FF2B5EF4-FFF2-40B4-BE49-F238E27FC236}">
                  <a16:creationId xmlns:a16="http://schemas.microsoft.com/office/drawing/2014/main" id="{15E08C2A-6E0F-81D5-B8DC-4B8D4053E8B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1206656" y="4531833"/>
              <a:ext cx="478628" cy="478628"/>
            </a:xfrm>
            <a:prstGeom prst="rect">
              <a:avLst/>
            </a:prstGeom>
          </p:spPr>
        </p:pic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51CC4372-7BCB-E0CE-B0CD-3E0ADBCB517E}"/>
                </a:ext>
              </a:extLst>
            </p:cNvPr>
            <p:cNvSpPr/>
            <p:nvPr/>
          </p:nvSpPr>
          <p:spPr>
            <a:xfrm>
              <a:off x="7994956" y="4066392"/>
              <a:ext cx="2576104" cy="107287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80" tIns="182880" rIns="182880" bIns="182880" rtlCol="0" anchor="t"/>
            <a:lstStyle/>
            <a:p>
              <a:pPr algn="l"/>
              <a:endParaRPr lang="zh-CN" altLang="en-US" sz="1600" dirty="0" err="1">
                <a:solidFill>
                  <a:prstClr val="white"/>
                </a:solidFill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1F35E83F-3575-D3AD-344D-32A482E8F387}"/>
                </a:ext>
              </a:extLst>
            </p:cNvPr>
            <p:cNvSpPr txBox="1"/>
            <p:nvPr/>
          </p:nvSpPr>
          <p:spPr>
            <a:xfrm>
              <a:off x="8579207" y="4184883"/>
              <a:ext cx="1269899" cy="307777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prstDash val="dash"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Arial" pitchFamily="34" charset="0"/>
                  <a:cs typeface="Arial" pitchFamily="34" charset="0"/>
                </a:rPr>
                <a:t>RIS controller</a:t>
              </a:r>
              <a:endParaRPr lang="zh-CN" altLang="en-US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7F9E607-DDFF-D2B6-50E4-F2938D133393}"/>
                </a:ext>
              </a:extLst>
            </p:cNvPr>
            <p:cNvSpPr txBox="1"/>
            <p:nvPr/>
          </p:nvSpPr>
          <p:spPr>
            <a:xfrm>
              <a:off x="8579207" y="4702684"/>
              <a:ext cx="1269899" cy="307777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prstDash val="dash"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latin typeface="Arial" pitchFamily="34" charset="0"/>
                  <a:cs typeface="Arial" pitchFamily="34" charset="0"/>
                </a:rPr>
                <a:t>RIS reflector</a:t>
              </a:r>
              <a:endParaRPr lang="zh-CN" altLang="en-US" sz="1400" dirty="0"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20" name="直接箭头连接符 19">
              <a:extLst>
                <a:ext uri="{FF2B5EF4-FFF2-40B4-BE49-F238E27FC236}">
                  <a16:creationId xmlns:a16="http://schemas.microsoft.com/office/drawing/2014/main" id="{71D37F55-9C97-173B-25BD-33DFA98B85EF}"/>
                </a:ext>
              </a:extLst>
            </p:cNvPr>
            <p:cNvCxnSpPr/>
            <p:nvPr/>
          </p:nvCxnSpPr>
          <p:spPr>
            <a:xfrm>
              <a:off x="7299435" y="4766730"/>
              <a:ext cx="1768365" cy="0"/>
            </a:xfrm>
            <a:prstGeom prst="straightConnector1">
              <a:avLst/>
            </a:prstGeom>
            <a:ln w="127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>
              <a:extLst>
                <a:ext uri="{FF2B5EF4-FFF2-40B4-BE49-F238E27FC236}">
                  <a16:creationId xmlns:a16="http://schemas.microsoft.com/office/drawing/2014/main" id="{2DE3E895-C7AF-2E5D-A0C9-E3FAD4DCF2E7}"/>
                </a:ext>
              </a:extLst>
            </p:cNvPr>
            <p:cNvCxnSpPr/>
            <p:nvPr/>
          </p:nvCxnSpPr>
          <p:spPr>
            <a:xfrm>
              <a:off x="9438291" y="4766727"/>
              <a:ext cx="1768365" cy="0"/>
            </a:xfrm>
            <a:prstGeom prst="straightConnector1">
              <a:avLst/>
            </a:prstGeom>
            <a:ln w="127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箭头连接符 21">
              <a:extLst>
                <a:ext uri="{FF2B5EF4-FFF2-40B4-BE49-F238E27FC236}">
                  <a16:creationId xmlns:a16="http://schemas.microsoft.com/office/drawing/2014/main" id="{E4A17651-69A1-D8BA-9DE9-C4B4E5C2F54A}"/>
                </a:ext>
              </a:extLst>
            </p:cNvPr>
            <p:cNvCxnSpPr/>
            <p:nvPr/>
          </p:nvCxnSpPr>
          <p:spPr>
            <a:xfrm>
              <a:off x="9421357" y="4927594"/>
              <a:ext cx="1768365" cy="0"/>
            </a:xfrm>
            <a:prstGeom prst="straightConnector1">
              <a:avLst/>
            </a:prstGeom>
            <a:ln w="12700">
              <a:solidFill>
                <a:srgbClr val="FF000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箭头连接符 22">
              <a:extLst>
                <a:ext uri="{FF2B5EF4-FFF2-40B4-BE49-F238E27FC236}">
                  <a16:creationId xmlns:a16="http://schemas.microsoft.com/office/drawing/2014/main" id="{A4DB43A0-118E-B874-56B0-617A39E8E6B1}"/>
                </a:ext>
              </a:extLst>
            </p:cNvPr>
            <p:cNvCxnSpPr/>
            <p:nvPr/>
          </p:nvCxnSpPr>
          <p:spPr>
            <a:xfrm>
              <a:off x="7299435" y="4927594"/>
              <a:ext cx="1768365" cy="0"/>
            </a:xfrm>
            <a:prstGeom prst="straightConnector1">
              <a:avLst/>
            </a:prstGeom>
            <a:ln w="12700">
              <a:solidFill>
                <a:srgbClr val="FF000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F32CB168-9A8B-4657-74A2-F0895F72D754}"/>
                </a:ext>
              </a:extLst>
            </p:cNvPr>
            <p:cNvSpPr txBox="1"/>
            <p:nvPr/>
          </p:nvSpPr>
          <p:spPr>
            <a:xfrm>
              <a:off x="6535293" y="5018976"/>
              <a:ext cx="58221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err="1">
                  <a:latin typeface="Arial" pitchFamily="34" charset="0"/>
                  <a:cs typeface="Arial" pitchFamily="34" charset="0"/>
                </a:rPr>
                <a:t>gNB</a:t>
              </a:r>
              <a:endParaRPr lang="zh-CN" altLang="en-US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94C3C2B-2207-DF68-A992-1021A2544EC5}"/>
                </a:ext>
              </a:extLst>
            </p:cNvPr>
            <p:cNvSpPr txBox="1"/>
            <p:nvPr/>
          </p:nvSpPr>
          <p:spPr>
            <a:xfrm>
              <a:off x="11206656" y="5001622"/>
              <a:ext cx="46839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latin typeface="Arial" pitchFamily="34" charset="0"/>
                  <a:cs typeface="Arial" pitchFamily="34" charset="0"/>
                </a:rPr>
                <a:t>UE</a:t>
              </a:r>
              <a:endParaRPr lang="zh-CN" altLang="en-US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B7997837-35D7-EE6B-4C3D-49ADEC22B919}"/>
                </a:ext>
              </a:extLst>
            </p:cNvPr>
            <p:cNvSpPr txBox="1"/>
            <p:nvPr/>
          </p:nvSpPr>
          <p:spPr>
            <a:xfrm>
              <a:off x="8244980" y="3705531"/>
              <a:ext cx="193835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err="1">
                  <a:latin typeface="Arial" pitchFamily="34" charset="0"/>
                  <a:cs typeface="Arial" pitchFamily="34" charset="0"/>
                </a:rPr>
                <a:t>gNB</a:t>
              </a:r>
              <a:r>
                <a:rPr lang="en-US" altLang="zh-CN" sz="1600" dirty="0">
                  <a:latin typeface="Arial" pitchFamily="34" charset="0"/>
                  <a:cs typeface="Arial" pitchFamily="34" charset="0"/>
                </a:rPr>
                <a:t>-controlled RIS</a:t>
              </a:r>
              <a:endParaRPr lang="zh-CN" altLang="en-US" sz="1600" dirty="0"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27" name="直接箭头连接符 26">
              <a:extLst>
                <a:ext uri="{FF2B5EF4-FFF2-40B4-BE49-F238E27FC236}">
                  <a16:creationId xmlns:a16="http://schemas.microsoft.com/office/drawing/2014/main" id="{3374D378-068A-03CA-138E-68D74E3B9657}"/>
                </a:ext>
              </a:extLst>
            </p:cNvPr>
            <p:cNvCxnSpPr>
              <a:cxnSpLocks/>
              <a:endCxn id="17" idx="1"/>
            </p:cNvCxnSpPr>
            <p:nvPr/>
          </p:nvCxnSpPr>
          <p:spPr>
            <a:xfrm>
              <a:off x="7302000" y="4338772"/>
              <a:ext cx="1277207" cy="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CF1B279B-02CB-4FD8-6068-6E09A2E725B3}"/>
                </a:ext>
              </a:extLst>
            </p:cNvPr>
            <p:cNvSpPr txBox="1"/>
            <p:nvPr/>
          </p:nvSpPr>
          <p:spPr>
            <a:xfrm>
              <a:off x="7084802" y="4104500"/>
              <a:ext cx="147989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latin typeface="Arial" pitchFamily="34" charset="0"/>
                  <a:cs typeface="Arial" pitchFamily="34" charset="0"/>
                </a:rPr>
                <a:t>Control information</a:t>
              </a:r>
              <a:endParaRPr lang="zh-CN" altLang="en-US" sz="12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8807C0C9-D562-955B-1A7B-E9F8759F2B34}"/>
                </a:ext>
              </a:extLst>
            </p:cNvPr>
            <p:cNvSpPr txBox="1"/>
            <p:nvPr/>
          </p:nvSpPr>
          <p:spPr>
            <a:xfrm>
              <a:off x="7582013" y="4529963"/>
              <a:ext cx="38023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latin typeface="Arial" pitchFamily="34" charset="0"/>
                  <a:cs typeface="Arial" pitchFamily="34" charset="0"/>
                </a:rPr>
                <a:t>DL</a:t>
              </a:r>
              <a:endParaRPr lang="zh-CN" altLang="en-US" sz="12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271054AE-7D99-5B4E-6FDD-829BC96BE193}"/>
                </a:ext>
              </a:extLst>
            </p:cNvPr>
            <p:cNvSpPr txBox="1"/>
            <p:nvPr/>
          </p:nvSpPr>
          <p:spPr>
            <a:xfrm>
              <a:off x="10590577" y="4529963"/>
              <a:ext cx="38023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latin typeface="Arial" pitchFamily="34" charset="0"/>
                  <a:cs typeface="Arial" pitchFamily="34" charset="0"/>
                </a:rPr>
                <a:t>DL</a:t>
              </a:r>
              <a:endParaRPr lang="zh-CN" altLang="en-US" sz="12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B4201246-73D8-9E0E-5D43-B68B1FD2982A}"/>
                </a:ext>
              </a:extLst>
            </p:cNvPr>
            <p:cNvSpPr txBox="1"/>
            <p:nvPr/>
          </p:nvSpPr>
          <p:spPr>
            <a:xfrm>
              <a:off x="7575311" y="4936365"/>
              <a:ext cx="38023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latin typeface="Arial" pitchFamily="34" charset="0"/>
                  <a:cs typeface="Arial" pitchFamily="34" charset="0"/>
                </a:rPr>
                <a:t>UL</a:t>
              </a:r>
              <a:endParaRPr lang="zh-CN" altLang="en-US" sz="12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ECD9702E-F3BF-1161-9DBC-B5B93FC9D73E}"/>
                </a:ext>
              </a:extLst>
            </p:cNvPr>
            <p:cNvSpPr txBox="1"/>
            <p:nvPr/>
          </p:nvSpPr>
          <p:spPr>
            <a:xfrm>
              <a:off x="10583875" y="4936365"/>
              <a:ext cx="38023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latin typeface="Arial" pitchFamily="34" charset="0"/>
                  <a:cs typeface="Arial" pitchFamily="34" charset="0"/>
                </a:rPr>
                <a:t>UL</a:t>
              </a:r>
              <a:endParaRPr lang="zh-CN" altLang="en-US" sz="1200" dirty="0"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91694425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83CE8-C76D-45C6-9003-828C0780C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Summary &amp; Proposals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51B995-568A-4428-8A20-40FEB86075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56238" y="1430866"/>
            <a:ext cx="10965201" cy="4878493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/>
              <a:t>Motivation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dirty="0"/>
              <a:t>Study the feasibility of RIS deployment in RAN to efficiently improve the communication performance, e.g., coverage enhancement, energy saving.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endParaRPr lang="en-US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/>
              <a:t>Objectives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dirty="0"/>
              <a:t>Discussion on use cases and RIS operation modes</a:t>
            </a:r>
          </a:p>
          <a:p>
            <a:pPr lvl="2">
              <a:lnSpc>
                <a:spcPct val="100000"/>
              </a:lnSpc>
              <a:spcBef>
                <a:spcPts val="0"/>
              </a:spcBef>
            </a:pPr>
            <a:r>
              <a:rPr lang="en-US" sz="1600" dirty="0"/>
              <a:t>E.g., </a:t>
            </a:r>
            <a:r>
              <a:rPr lang="en-US" sz="1600" dirty="0" err="1"/>
              <a:t>gNB</a:t>
            </a:r>
            <a:r>
              <a:rPr lang="en-US" sz="1600" dirty="0"/>
              <a:t>-controlled or UE-controlled to improve coverage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dirty="0"/>
              <a:t>Propagation channel modeling with RIS involved</a:t>
            </a:r>
          </a:p>
          <a:p>
            <a:pPr lvl="2">
              <a:lnSpc>
                <a:spcPct val="100000"/>
              </a:lnSpc>
              <a:spcBef>
                <a:spcPts val="0"/>
              </a:spcBef>
            </a:pPr>
            <a:r>
              <a:rPr lang="en-US" sz="1600" dirty="0"/>
              <a:t>Extend the channel model in TR 38.901 to support the reflection/refraction and near/far field 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dirty="0"/>
              <a:t>Potential air interface enhancement with RIS-assisted communication</a:t>
            </a:r>
          </a:p>
          <a:p>
            <a:pPr lvl="2">
              <a:lnSpc>
                <a:spcPct val="100000"/>
              </a:lnSpc>
              <a:spcBef>
                <a:spcPts val="0"/>
              </a:spcBef>
            </a:pPr>
            <a:r>
              <a:rPr lang="en-US" sz="1600" dirty="0"/>
              <a:t>E.g., initial access, beam management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dirty="0"/>
              <a:t>KPI and evaluation methodology</a:t>
            </a:r>
          </a:p>
          <a:p>
            <a:pPr lvl="2">
              <a:lnSpc>
                <a:spcPct val="100000"/>
              </a:lnSpc>
              <a:spcBef>
                <a:spcPts val="0"/>
              </a:spcBef>
            </a:pPr>
            <a:r>
              <a:rPr lang="en-US" sz="1600" dirty="0"/>
              <a:t>E.g., cell throughput, coverage and energy efficiency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dirty="0"/>
              <a:t>Side control information</a:t>
            </a:r>
          </a:p>
          <a:p>
            <a:pPr lvl="2">
              <a:lnSpc>
                <a:spcPct val="100000"/>
              </a:lnSpc>
              <a:spcBef>
                <a:spcPts val="0"/>
              </a:spcBef>
            </a:pPr>
            <a:r>
              <a:rPr lang="en-US" sz="1600" dirty="0"/>
              <a:t>E.g., content and transmission scheme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5E01876-21B4-4D0C-A67B-3000B7427D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7864113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6CE72A-B114-421D-8BDF-20821F2D816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750675" y="6473825"/>
            <a:ext cx="438150" cy="15557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613872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Lenovo Master">
  <a:themeElements>
    <a:clrScheme name="Lenovo Colors">
      <a:dk1>
        <a:srgbClr val="000000"/>
      </a:dk1>
      <a:lt1>
        <a:sysClr val="window" lastClr="FFFFFF"/>
      </a:lt1>
      <a:dk2>
        <a:srgbClr val="8246AF"/>
      </a:dk2>
      <a:lt2>
        <a:srgbClr val="333F48"/>
      </a:lt2>
      <a:accent1>
        <a:srgbClr val="E1140A"/>
      </a:accent1>
      <a:accent2>
        <a:srgbClr val="FF6A00"/>
      </a:accent2>
      <a:accent3>
        <a:srgbClr val="F04187"/>
      </a:accent3>
      <a:accent4>
        <a:srgbClr val="3E8DDD"/>
      </a:accent4>
      <a:accent5>
        <a:srgbClr val="46C8E1"/>
      </a:accent5>
      <a:accent6>
        <a:srgbClr val="6AC346"/>
      </a:accent6>
      <a:hlink>
        <a:srgbClr val="4AC0E0"/>
      </a:hlink>
      <a:folHlink>
        <a:srgbClr val="4AC0E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6F7170"/>
        </a:solidFill>
        <a:ln>
          <a:noFill/>
        </a:ln>
      </a:spPr>
      <a:bodyPr lIns="182880" tIns="182880" rIns="182880" bIns="182880" rtlCol="0" anchor="t"/>
      <a:lstStyle>
        <a:defPPr algn="l">
          <a:defRPr sz="1600" dirty="0" err="1" smtClean="0">
            <a:solidFill>
              <a:prstClr val="white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 smtClean="0"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9EFDFD9491C1B4EB5AD1C1F0DD77AEF" ma:contentTypeVersion="8" ma:contentTypeDescription="Create a new document." ma:contentTypeScope="" ma:versionID="92947332ef03447f574ff4b9d4fddcc4">
  <xsd:schema xmlns:xsd="http://www.w3.org/2001/XMLSchema" xmlns:xs="http://www.w3.org/2001/XMLSchema" xmlns:p="http://schemas.microsoft.com/office/2006/metadata/properties" xmlns:ns2="3cf6f596-7900-42dc-afdd-a636648ef1bd" targetNamespace="http://schemas.microsoft.com/office/2006/metadata/properties" ma:root="true" ma:fieldsID="3a9c05a953a4aea5b56dbd205067280d" ns2:_="">
    <xsd:import namespace="3cf6f596-7900-42dc-afdd-a636648ef1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cf6f596-7900-42dc-afdd-a636648ef1b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27F5D40-AAA7-42F4-B168-F8A4D8AB096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D343E24-E407-41CD-B499-ECBA4C49DBD7}">
  <ds:schemaRefs>
    <ds:schemaRef ds:uri="http://purl.org/dc/dcmitype/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3cf6f596-7900-42dc-afdd-a636648ef1bd"/>
    <ds:schemaRef ds:uri="http://schemas.microsoft.com/office/2006/metadata/properties"/>
    <ds:schemaRef ds:uri="http://www.w3.org/XML/1998/namespac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2B0AE619-12E3-4ADF-8595-E3011517B6F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cf6f596-7900-42dc-afdd-a636648ef1b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1036</TotalTime>
  <Words>793</Words>
  <Application>Microsoft Office PowerPoint</Application>
  <PresentationFormat>自定义</PresentationFormat>
  <Paragraphs>142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Arial</vt:lpstr>
      <vt:lpstr>Calibri</vt:lpstr>
      <vt:lpstr>Wingdings</vt:lpstr>
      <vt:lpstr>Lenovo Master</vt:lpstr>
      <vt:lpstr>Discussion on Reconfigurable Intelligent Surface (RIS) in RAN Rel-19</vt:lpstr>
      <vt:lpstr>Motivation</vt:lpstr>
      <vt:lpstr>Network-Controled Repeater (NCR) in Rel-18</vt:lpstr>
      <vt:lpstr>Controlling type of RIS</vt:lpstr>
      <vt:lpstr>Typical use cases of RIS</vt:lpstr>
      <vt:lpstr>Channel modelling considerations</vt:lpstr>
      <vt:lpstr>Potential air interface enhancement</vt:lpstr>
      <vt:lpstr>Summary &amp; Proposals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R18 Presentations</dc:title>
  <dc:creator>Ravi.Kuchibhotla@motorola.com</dc:creator>
  <cp:lastModifiedBy>Jianfeng Wang</cp:lastModifiedBy>
  <cp:revision>607</cp:revision>
  <dcterms:created xsi:type="dcterms:W3CDTF">2020-11-11T10:47:48Z</dcterms:created>
  <dcterms:modified xsi:type="dcterms:W3CDTF">2023-05-31T05:30:33Z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0x01010049EFDFD9491C1B4EB5AD1C1F0DD77AEF</vt:lpwstr>
  </property>
  <property fmtid="{D5CDD505-2E9C-101B-9397-08002B2CF9AE}" pid="3" name="MSIP_Label_9d258917-277f-42cd-a3cd-14c4e9ee58bc_Enabled">
    <vt:lpwstr>true</vt:lpwstr>
  </property>
  <property fmtid="{D5CDD505-2E9C-101B-9397-08002B2CF9AE}" pid="4" name="MSIP_Label_9d258917-277f-42cd-a3cd-14c4e9ee58bc_SetDate">
    <vt:lpwstr>2023-03-08T20:03:43Z</vt:lpwstr>
  </property>
  <property fmtid="{D5CDD505-2E9C-101B-9397-08002B2CF9AE}" pid="5" name="MSIP_Label_9d258917-277f-42cd-a3cd-14c4e9ee58bc_Method">
    <vt:lpwstr>Standard</vt:lpwstr>
  </property>
  <property fmtid="{D5CDD505-2E9C-101B-9397-08002B2CF9AE}" pid="6" name="MSIP_Label_9d258917-277f-42cd-a3cd-14c4e9ee58bc_Name">
    <vt:lpwstr>restricted</vt:lpwstr>
  </property>
  <property fmtid="{D5CDD505-2E9C-101B-9397-08002B2CF9AE}" pid="7" name="MSIP_Label_9d258917-277f-42cd-a3cd-14c4e9ee58bc_SiteId">
    <vt:lpwstr>38ae3bcd-9579-4fd4-adda-b42e1495d55a</vt:lpwstr>
  </property>
  <property fmtid="{D5CDD505-2E9C-101B-9397-08002B2CF9AE}" pid="8" name="MSIP_Label_9d258917-277f-42cd-a3cd-14c4e9ee58bc_ActionId">
    <vt:lpwstr>17e111c4-ee1b-447e-be0d-07dfb02fa50a</vt:lpwstr>
  </property>
  <property fmtid="{D5CDD505-2E9C-101B-9397-08002B2CF9AE}" pid="9" name="MSIP_Label_9d258917-277f-42cd-a3cd-14c4e9ee58bc_ContentBits">
    <vt:lpwstr>0</vt:lpwstr>
  </property>
  <property fmtid="{D5CDD505-2E9C-101B-9397-08002B2CF9AE}" pid="10" name="Document_Confidentiality">
    <vt:lpwstr>Restricted</vt:lpwstr>
  </property>
</Properties>
</file>