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3" r:id="rId4"/>
  </p:sldMasterIdLst>
  <p:notesMasterIdLst>
    <p:notesMasterId r:id="rId13"/>
  </p:notesMasterIdLst>
  <p:handoutMasterIdLst>
    <p:handoutMasterId r:id="rId14"/>
  </p:handoutMasterIdLst>
  <p:sldIdLst>
    <p:sldId id="314" r:id="rId5"/>
    <p:sldId id="364" r:id="rId6"/>
    <p:sldId id="369" r:id="rId7"/>
    <p:sldId id="366" r:id="rId8"/>
    <p:sldId id="363" r:id="rId9"/>
    <p:sldId id="365" r:id="rId10"/>
    <p:sldId id="350" r:id="rId11"/>
    <p:sldId id="346" r:id="rId12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0B9A733-DFF9-AA18-4891-EA3FDBEC5B36}" name="Congchi" initials="Congchi" userId="Congchi" providerId="None"/>
  <p188:author id="{CB112FBC-2AD0-DDF4-F9E8-E34E2EA23956}" name="Lenovo (Robin)" initials="RT" userId="Lenovo (Robin)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B" initials="BH" lastIdx="6" clrIdx="0">
    <p:extLst>
      <p:ext uri="{19B8F6BF-5375-455C-9EA6-DF929625EA0E}">
        <p15:presenceInfo xmlns:p15="http://schemas.microsoft.com/office/powerpoint/2012/main" userId="HB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2562"/>
    <a:srgbClr val="E14B92"/>
    <a:srgbClr val="64B951"/>
    <a:srgbClr val="47B98E"/>
    <a:srgbClr val="4C8AC8"/>
    <a:srgbClr val="7C55A3"/>
    <a:srgbClr val="6360A8"/>
    <a:srgbClr val="6378BA"/>
    <a:srgbClr val="89529C"/>
    <a:srgbClr val="ABAF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22" autoAdjust="0"/>
    <p:restoredTop sz="95291" autoAdjust="0"/>
  </p:normalViewPr>
  <p:slideViewPr>
    <p:cSldViewPr snapToGrid="0" snapToObjects="1">
      <p:cViewPr varScale="1">
        <p:scale>
          <a:sx n="77" d="100"/>
          <a:sy n="77" d="100"/>
        </p:scale>
        <p:origin x="568" y="68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7" d="100"/>
          <a:sy n="87" d="100"/>
        </p:scale>
        <p:origin x="3840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5/31/2023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E31638-53F0-7AC5-01AA-7FB9CF3F8CB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5/31/2023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>
                <a:solidFill>
                  <a:srgbClr val="939598"/>
                </a:solidFill>
              </a:rPr>
              <a:t>2023 LENOVO CONFIDENTIAL. All rights reserved.</a:t>
            </a:r>
            <a:endParaRPr lang="en-US" sz="800" cap="all" dirty="0">
              <a:solidFill>
                <a:srgbClr val="939598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5684"/>
            <a:ext cx="9960236" cy="2894768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5116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4B5B53C-9814-4319-B2AA-2C21FFC03C6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86DAFFA-DD2C-4B45-869C-80A8537FFB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26F6C622-0F1C-400B-80F7-27499D487B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8">
              <a:extLst>
                <a:ext uri="{FF2B5EF4-FFF2-40B4-BE49-F238E27FC236}">
                  <a16:creationId xmlns:a16="http://schemas.microsoft.com/office/drawing/2014/main" id="{3843D85E-D61D-49D2-8C0B-2814AA2761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9">
              <a:extLst>
                <a:ext uri="{FF2B5EF4-FFF2-40B4-BE49-F238E27FC236}">
                  <a16:creationId xmlns:a16="http://schemas.microsoft.com/office/drawing/2014/main" id="{3230BEAE-88C1-454A-9CCC-1D4B1775E5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0">
              <a:extLst>
                <a:ext uri="{FF2B5EF4-FFF2-40B4-BE49-F238E27FC236}">
                  <a16:creationId xmlns:a16="http://schemas.microsoft.com/office/drawing/2014/main" id="{051B78A0-6BF0-417B-86F2-F30C15214E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DC72F71B-EE86-4EF7-B865-447B4ED71B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1">
              <a:extLst>
                <a:ext uri="{FF2B5EF4-FFF2-40B4-BE49-F238E27FC236}">
                  <a16:creationId xmlns:a16="http://schemas.microsoft.com/office/drawing/2014/main" id="{A3EC0C04-B0DD-4A32-813E-011A695342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3" name="Freeform 5">
            <a:extLst>
              <a:ext uri="{FF2B5EF4-FFF2-40B4-BE49-F238E27FC236}">
                <a16:creationId xmlns:a16="http://schemas.microsoft.com/office/drawing/2014/main" id="{433BBA68-D2F6-45DA-B6D3-4CBDACC1E270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11073384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5767"/>
            <a:ext cx="11073384" cy="4651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899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6945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2767"/>
            <a:ext cx="11073384" cy="4654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2616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21" name="Rectangle 2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08426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2496"/>
            <a:ext cx="9960236" cy="289864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8304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E4354B5-047A-475C-B07D-46E2DFF45FA8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3F3F616-0187-486C-92AE-8E9BB4F5D8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7">
              <a:extLst>
                <a:ext uri="{FF2B5EF4-FFF2-40B4-BE49-F238E27FC236}">
                  <a16:creationId xmlns:a16="http://schemas.microsoft.com/office/drawing/2014/main" id="{39D476EA-97BB-4757-AE8D-46ABA28B57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">
              <a:extLst>
                <a:ext uri="{FF2B5EF4-FFF2-40B4-BE49-F238E27FC236}">
                  <a16:creationId xmlns:a16="http://schemas.microsoft.com/office/drawing/2014/main" id="{83FC1BD3-A3C2-46E0-8E09-0F43D0DB3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">
              <a:extLst>
                <a:ext uri="{FF2B5EF4-FFF2-40B4-BE49-F238E27FC236}">
                  <a16:creationId xmlns:a16="http://schemas.microsoft.com/office/drawing/2014/main" id="{B07C1556-FAA5-423D-9C3E-BFD6B99A6B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0">
              <a:extLst>
                <a:ext uri="{FF2B5EF4-FFF2-40B4-BE49-F238E27FC236}">
                  <a16:creationId xmlns:a16="http://schemas.microsoft.com/office/drawing/2014/main" id="{1DB9EF8A-92AF-4FB6-9EB8-BBB43909F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id="{07C51CC9-E5B8-4E20-A914-408659940AB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1">
              <a:extLst>
                <a:ext uri="{FF2B5EF4-FFF2-40B4-BE49-F238E27FC236}">
                  <a16:creationId xmlns:a16="http://schemas.microsoft.com/office/drawing/2014/main" id="{B5BD15B5-4CE4-4224-95C9-541647C53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" name="Freeform 5">
            <a:extLst>
              <a:ext uri="{FF2B5EF4-FFF2-40B4-BE49-F238E27FC236}">
                <a16:creationId xmlns:a16="http://schemas.microsoft.com/office/drawing/2014/main" id="{8B5168CF-498E-4EAB-8120-11D6F6835047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B7CE8F-4E74-69E7-52A4-323E65297F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763602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9371872-34E0-4E87-A880-855C986DEFEB}"/>
              </a:ext>
            </a:extLst>
          </p:cNvPr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CA59E31A-C52B-4474-A5A0-530DF770A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123B3F17-34EE-4FBA-8852-7ED07762D8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502376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6" name="Rectangle 1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/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tx1"/>
          </a:solidFill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/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11"/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217900D-5033-4638-8DF2-07DE57B5B97E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2A022AC-236A-4C47-9960-6BBBDE197CD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28F2614-0FCC-4D8C-BC98-D03E162B4F33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4BE4413F-C77A-40BA-9643-97A55AFCF5A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3CA96921-0134-4138-B35F-24FF94928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294835C9-5930-4B1D-B981-5AC310AA602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C78C8B28-A3DD-4458-8A59-EE68D1ACDDF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0">
                <a:extLst>
                  <a:ext uri="{FF2B5EF4-FFF2-40B4-BE49-F238E27FC236}">
                    <a16:creationId xmlns:a16="http://schemas.microsoft.com/office/drawing/2014/main" id="{C8D26C51-B040-4FC2-B37F-5972C012FEE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1">
                <a:extLst>
                  <a:ext uri="{FF2B5EF4-FFF2-40B4-BE49-F238E27FC236}">
                    <a16:creationId xmlns:a16="http://schemas.microsoft.com/office/drawing/2014/main" id="{37678D62-51AF-470A-BDE3-8ED3FCCDE0F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977132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80CD9248-0A2C-4050-B347-2980229F11A8}"/>
              </a:ext>
            </a:extLst>
          </p:cNvPr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54" name="Freeform 5">
              <a:extLst>
                <a:ext uri="{FF2B5EF4-FFF2-40B4-BE49-F238E27FC236}">
                  <a16:creationId xmlns:a16="http://schemas.microsoft.com/office/drawing/2014/main" id="{99FEE917-CD84-4C97-B4F9-73DFE2A473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78C9364A-BFFF-4F94-9D90-8A71731D63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id="{E572E624-9DE1-4F42-A7F5-36B7B8A2F63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8">
              <a:extLst>
                <a:ext uri="{FF2B5EF4-FFF2-40B4-BE49-F238E27FC236}">
                  <a16:creationId xmlns:a16="http://schemas.microsoft.com/office/drawing/2014/main" id="{DD8A238C-0295-48D1-8872-FE51165DDE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9">
              <a:extLst>
                <a:ext uri="{FF2B5EF4-FFF2-40B4-BE49-F238E27FC236}">
                  <a16:creationId xmlns:a16="http://schemas.microsoft.com/office/drawing/2014/main" id="{6849E95A-0C53-4220-85E0-6DFCEA7D1C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0">
              <a:extLst>
                <a:ext uri="{FF2B5EF4-FFF2-40B4-BE49-F238E27FC236}">
                  <a16:creationId xmlns:a16="http://schemas.microsoft.com/office/drawing/2014/main" id="{056EAF60-5381-416A-895C-D1FAED9FDF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Oval 11">
              <a:extLst>
                <a:ext uri="{FF2B5EF4-FFF2-40B4-BE49-F238E27FC236}">
                  <a16:creationId xmlns:a16="http://schemas.microsoft.com/office/drawing/2014/main" id="{0154DA0C-208D-4580-AFAD-81B221FB1E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1F1F6355-08A9-4C09-B618-1C445A02E219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06" name="Freeform 5">
              <a:extLst>
                <a:ext uri="{FF2B5EF4-FFF2-40B4-BE49-F238E27FC236}">
                  <a16:creationId xmlns:a16="http://schemas.microsoft.com/office/drawing/2014/main" id="{B42EB7FA-FF17-4B14-9DA1-B0E656D461A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A6EECAC4-C77C-49AB-B254-48D8B0737DBE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08" name="Freeform 6">
                <a:extLst>
                  <a:ext uri="{FF2B5EF4-FFF2-40B4-BE49-F238E27FC236}">
                    <a16:creationId xmlns:a16="http://schemas.microsoft.com/office/drawing/2014/main" id="{D00C9BBA-FC7E-4243-8134-0B959E4BB2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7">
                <a:extLst>
                  <a:ext uri="{FF2B5EF4-FFF2-40B4-BE49-F238E27FC236}">
                    <a16:creationId xmlns:a16="http://schemas.microsoft.com/office/drawing/2014/main" id="{F71F105A-138E-453C-A355-31EA2B0C8B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8">
                <a:extLst>
                  <a:ext uri="{FF2B5EF4-FFF2-40B4-BE49-F238E27FC236}">
                    <a16:creationId xmlns:a16="http://schemas.microsoft.com/office/drawing/2014/main" id="{49854997-23FD-4E3C-82E8-D973E90ABF3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9">
                <a:extLst>
                  <a:ext uri="{FF2B5EF4-FFF2-40B4-BE49-F238E27FC236}">
                    <a16:creationId xmlns:a16="http://schemas.microsoft.com/office/drawing/2014/main" id="{DFC48EA1-BF0E-478F-9540-C906E2ADBE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10">
                <a:extLst>
                  <a:ext uri="{FF2B5EF4-FFF2-40B4-BE49-F238E27FC236}">
                    <a16:creationId xmlns:a16="http://schemas.microsoft.com/office/drawing/2014/main" id="{66D58043-225E-4AF1-86C5-EAC10AA263B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11">
                <a:extLst>
                  <a:ext uri="{FF2B5EF4-FFF2-40B4-BE49-F238E27FC236}">
                    <a16:creationId xmlns:a16="http://schemas.microsoft.com/office/drawing/2014/main" id="{3EDD390D-BF7B-4689-9B90-0E8DC4C75E1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672361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2C42-C503-4377-BB33-3F712184FDC8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AA24-5731-44D5-B484-69A48E0AD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83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7" name="Rectangle 6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56789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992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3624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8880"/>
            <a:ext cx="11073384" cy="4906726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23" r:id="rId2"/>
    <p:sldLayoutId id="2147483670" r:id="rId3"/>
    <p:sldLayoutId id="2147483740" r:id="rId4"/>
    <p:sldLayoutId id="2147483654" r:id="rId5"/>
    <p:sldLayoutId id="2147483725" r:id="rId6"/>
    <p:sldLayoutId id="2147483738" r:id="rId7"/>
    <p:sldLayoutId id="2147483739" r:id="rId8"/>
    <p:sldLayoutId id="2147483661" r:id="rId9"/>
    <p:sldLayoutId id="2147483726" r:id="rId10"/>
    <p:sldLayoutId id="2147483673" r:id="rId11"/>
    <p:sldLayoutId id="2147483727" r:id="rId12"/>
    <p:sldLayoutId id="2147483662" r:id="rId13"/>
    <p:sldLayoutId id="2147483728" r:id="rId14"/>
    <p:sldLayoutId id="2147483736" r:id="rId15"/>
    <p:sldLayoutId id="2147483737" r:id="rId16"/>
    <p:sldLayoutId id="2147483691" r:id="rId17"/>
    <p:sldLayoutId id="2147483729" r:id="rId18"/>
    <p:sldLayoutId id="2147483692" r:id="rId19"/>
    <p:sldLayoutId id="2147483730" r:id="rId20"/>
    <p:sldLayoutId id="2147483711" r:id="rId21"/>
    <p:sldLayoutId id="2147483731" r:id="rId22"/>
    <p:sldLayoutId id="2147483722" r:id="rId23"/>
    <p:sldLayoutId id="2147483732" r:id="rId24"/>
    <p:sldLayoutId id="2147483657" r:id="rId25"/>
    <p:sldLayoutId id="2147483733" r:id="rId26"/>
    <p:sldLayoutId id="2147483659" r:id="rId27"/>
    <p:sldLayoutId id="2147483734" r:id="rId28"/>
    <p:sldLayoutId id="2147483668" r:id="rId29"/>
    <p:sldLayoutId id="2147483735" r:id="rId30"/>
    <p:sldLayoutId id="2147483742" r:id="rId31"/>
  </p:sldLayoutIdLst>
  <p:transition spd="med"/>
  <p:hf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6167B04-4C09-4C10-905C-11562482F815}"/>
              </a:ext>
            </a:extLst>
          </p:cNvPr>
          <p:cNvSpPr txBox="1">
            <a:spLocks/>
          </p:cNvSpPr>
          <p:nvPr/>
        </p:nvSpPr>
        <p:spPr bwMode="black">
          <a:xfrm>
            <a:off x="477245" y="1378541"/>
            <a:ext cx="10436832" cy="70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chemeClr val="bg1"/>
                </a:solidFill>
                <a:latin typeface="Qualcomm Office Regular" panose="020B0503030202060203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3GPP TSG </a:t>
            </a:r>
            <a:r>
              <a:rPr lang="en-US" sz="1999" b="1" dirty="0">
                <a:latin typeface="Arial" panose="020B0604020202020204" pitchFamily="34" charset="0"/>
                <a:cs typeface="Arial" panose="020B0604020202020204" pitchFamily="34" charset="0"/>
              </a:rPr>
              <a:t>RAN Release 19 workshop                                                           </a:t>
            </a:r>
            <a:r>
              <a:rPr lang="en-US" sz="1999" b="1" dirty="0">
                <a:solidFill>
                  <a:srgbClr val="FFFF00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RWS-230395 </a:t>
            </a:r>
            <a:r>
              <a:rPr lang="en-US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                          </a:t>
            </a:r>
          </a:p>
          <a:p>
            <a:pPr>
              <a:lnSpc>
                <a:spcPct val="100000"/>
              </a:lnSpc>
            </a:pPr>
            <a:r>
              <a:rPr lang="en-US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Taipei, June 15 –16, 2023</a:t>
            </a:r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E3255132-8948-4AF5-AFC0-FBA62579B7D8}"/>
              </a:ext>
            </a:extLst>
          </p:cNvPr>
          <p:cNvSpPr txBox="1">
            <a:spLocks/>
          </p:cNvSpPr>
          <p:nvPr/>
        </p:nvSpPr>
        <p:spPr bwMode="gray">
          <a:xfrm>
            <a:off x="605874" y="2419023"/>
            <a:ext cx="9544498" cy="914613"/>
          </a:xfrm>
          <a:prstGeom prst="rect">
            <a:avLst/>
          </a:prstGeom>
        </p:spPr>
        <p:txBody>
          <a:bodyPr wrap="square" lIns="0" tIns="0" rIns="121867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Agenda Item:		5</a:t>
            </a:r>
            <a:endParaRPr lang="en-US" sz="1999" b="0" dirty="0">
              <a:solidFill>
                <a:srgbClr val="FFFF00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Source:			Lenovo</a:t>
            </a: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Document  for:		Discussion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4FC5CF32-1FAB-45E5-AD8E-215C5F40C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875" y="3815653"/>
            <a:ext cx="10436832" cy="9146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200" dirty="0"/>
              <a:t>Views on Further Study on AI/ML for NR Air Interface Enhancement in Rel-19</a:t>
            </a:r>
            <a:endParaRPr lang="de-DE" sz="3200" spc="0" dirty="0"/>
          </a:p>
        </p:txBody>
      </p:sp>
    </p:spTree>
    <p:extLst>
      <p:ext uri="{BB962C8B-B14F-4D97-AF65-F5344CB8AC3E}">
        <p14:creationId xmlns:p14="http://schemas.microsoft.com/office/powerpoint/2010/main" val="251639344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8B53C-0350-4465-9BB0-299A92A19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950" y="242855"/>
            <a:ext cx="11073384" cy="521208"/>
          </a:xfrm>
        </p:spPr>
        <p:txBody>
          <a:bodyPr/>
          <a:lstStyle/>
          <a:p>
            <a:r>
              <a:rPr lang="de-DE" dirty="0"/>
              <a:t>Current status in Rel-18 SI: general aspects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9E870F-0748-4E8E-B0F7-3A2C540F0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683DC55-BD8B-9730-1DE5-53FAF9F03A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239" y="1171482"/>
            <a:ext cx="6346672" cy="5186985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 general AI/ML framework</a:t>
            </a:r>
          </a:p>
          <a:p>
            <a:pPr lvl="1">
              <a:spcBef>
                <a:spcPts val="0"/>
              </a:spcBef>
            </a:pP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Include model training, model management, data collection, model inference and model storage</a:t>
            </a:r>
          </a:p>
          <a:p>
            <a:pPr lvl="1"/>
            <a:endParaRPr lang="en-US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Network-UE collaboration levels</a:t>
            </a:r>
          </a:p>
          <a:p>
            <a:pPr lvl="1">
              <a:spcBef>
                <a:spcPts val="0"/>
              </a:spcBef>
            </a:pPr>
            <a:r>
              <a:rPr lang="en-US" altLang="zh-CN" i="1" dirty="0">
                <a:latin typeface="Calibri" panose="020F0502020204030204" pitchFamily="34" charset="0"/>
                <a:cs typeface="Calibri" panose="020F0502020204030204" pitchFamily="34" charset="0"/>
              </a:rPr>
              <a:t>Level x: No collaboration</a:t>
            </a:r>
          </a:p>
          <a:p>
            <a:pPr lvl="1">
              <a:spcBef>
                <a:spcPts val="0"/>
              </a:spcBef>
            </a:pPr>
            <a:r>
              <a:rPr lang="en-US" altLang="zh-CN" i="1" dirty="0">
                <a:latin typeface="Calibri" panose="020F0502020204030204" pitchFamily="34" charset="0"/>
                <a:cs typeface="Calibri" panose="020F0502020204030204" pitchFamily="34" charset="0"/>
              </a:rPr>
              <a:t>Level y: Signaling-based collaboration without model transfer</a:t>
            </a:r>
          </a:p>
          <a:p>
            <a:pPr lvl="1">
              <a:spcBef>
                <a:spcPts val="0"/>
              </a:spcBef>
            </a:pPr>
            <a:r>
              <a:rPr lang="en-US" altLang="zh-CN" i="1" dirty="0">
                <a:latin typeface="Calibri" panose="020F0502020204030204" pitchFamily="34" charset="0"/>
                <a:cs typeface="Calibri" panose="020F0502020204030204" pitchFamily="34" charset="0"/>
              </a:rPr>
              <a:t>Level z: Signaling-based collaboration with model transfer</a:t>
            </a:r>
          </a:p>
          <a:p>
            <a:pPr lvl="1"/>
            <a:endParaRPr lang="en-US" altLang="zh-CN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Life-cycle management (LCM) principles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i="1" dirty="0">
                <a:latin typeface="Calibri" panose="020F0502020204030204" pitchFamily="34" charset="0"/>
                <a:cs typeface="Calibri" panose="020F0502020204030204" pitchFamily="34" charset="0"/>
              </a:rPr>
              <a:t>Functionality-based and Model-ID-based LCM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sz="1600" i="1" dirty="0">
                <a:latin typeface="Calibri" panose="020F0502020204030204" pitchFamily="34" charset="0"/>
                <a:cs typeface="Calibri" panose="020F0502020204030204" pitchFamily="34" charset="0"/>
              </a:rPr>
              <a:t>Different manageable granularity for UE-side or UE-part </a:t>
            </a:r>
            <a:br>
              <a:rPr lang="en-US" sz="1600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600" i="1" dirty="0">
                <a:latin typeface="Calibri" panose="020F0502020204030204" pitchFamily="34" charset="0"/>
                <a:cs typeface="Calibri" panose="020F0502020204030204" pitchFamily="34" charset="0"/>
              </a:rPr>
              <a:t>of two-sided models, based on identified configurations.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Relevant operations and functions 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sz="1600" i="1" dirty="0">
                <a:latin typeface="Calibri" panose="020F0502020204030204" pitchFamily="34" charset="0"/>
                <a:cs typeface="Calibri" panose="020F0502020204030204" pitchFamily="34" charset="0"/>
              </a:rPr>
              <a:t>Performance monitoring, activation/deactivation, selection, switching, updating and fallback.</a:t>
            </a:r>
          </a:p>
          <a:p>
            <a:endParaRPr lang="en-US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40191647-8005-DC8B-F467-2789CFF8CACB}"/>
              </a:ext>
            </a:extLst>
          </p:cNvPr>
          <p:cNvGrpSpPr/>
          <p:nvPr/>
        </p:nvGrpSpPr>
        <p:grpSpPr>
          <a:xfrm>
            <a:off x="6341058" y="3840341"/>
            <a:ext cx="5710624" cy="1089701"/>
            <a:chOff x="208038" y="3124852"/>
            <a:chExt cx="5710624" cy="1089701"/>
          </a:xfrm>
        </p:grpSpPr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9CD3EF26-27D5-904E-9B4C-A7B2AA0BAB2A}"/>
                </a:ext>
              </a:extLst>
            </p:cNvPr>
            <p:cNvSpPr/>
            <p:nvPr/>
          </p:nvSpPr>
          <p:spPr>
            <a:xfrm>
              <a:off x="208038" y="3289812"/>
              <a:ext cx="5710624" cy="924741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t"/>
            <a:lstStyle/>
            <a:p>
              <a:pPr algn="ctr"/>
              <a:endParaRPr lang="zh-CN" altLang="en-US" sz="1100" dirty="0" err="1">
                <a:solidFill>
                  <a:schemeClr val="bg1"/>
                </a:solidFill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A6B36BFE-8073-201B-7375-A1273244E70D}"/>
                </a:ext>
              </a:extLst>
            </p:cNvPr>
            <p:cNvSpPr/>
            <p:nvPr/>
          </p:nvSpPr>
          <p:spPr>
            <a:xfrm>
              <a:off x="269324" y="3554797"/>
              <a:ext cx="2703475" cy="588239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t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bg1"/>
                  </a:solidFill>
                </a:rPr>
                <a:t>Configuration parameters set A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bg1"/>
                  </a:solidFill>
                </a:rPr>
                <a:t>Application conditions set A</a:t>
              </a:r>
              <a:endParaRPr lang="zh-CN" altLang="en-US" sz="1100" dirty="0" err="1">
                <a:solidFill>
                  <a:schemeClr val="bg1"/>
                </a:solidFill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A0D216B8-52BA-40D6-7591-EF2AE09ACCDE}"/>
                </a:ext>
              </a:extLst>
            </p:cNvPr>
            <p:cNvSpPr txBox="1"/>
            <p:nvPr/>
          </p:nvSpPr>
          <p:spPr>
            <a:xfrm>
              <a:off x="915111" y="3417609"/>
              <a:ext cx="1360729" cy="27699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Functionality A</a:t>
              </a:r>
              <a:endParaRPr lang="zh-CN" alt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E954636-7D15-2353-6024-425ACCD45D73}"/>
                </a:ext>
              </a:extLst>
            </p:cNvPr>
            <p:cNvSpPr/>
            <p:nvPr/>
          </p:nvSpPr>
          <p:spPr>
            <a:xfrm>
              <a:off x="3150959" y="3554797"/>
              <a:ext cx="2703475" cy="588239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t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bg1"/>
                  </a:solidFill>
                </a:rPr>
                <a:t>Configuration parameters set B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chemeClr val="bg1"/>
                  </a:solidFill>
                </a:rPr>
                <a:t>Application conditions set B</a:t>
              </a:r>
              <a:endParaRPr lang="zh-CN" altLang="en-US" sz="1100" dirty="0">
                <a:solidFill>
                  <a:schemeClr val="bg1"/>
                </a:solidFill>
              </a:endParaRPr>
            </a:p>
            <a:p>
              <a:endParaRPr lang="zh-CN" altLang="en-US" sz="1100" dirty="0" err="1">
                <a:solidFill>
                  <a:schemeClr val="bg1"/>
                </a:solidFill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3F855C6C-53A0-80B0-E9B8-E58B76BCC852}"/>
                </a:ext>
              </a:extLst>
            </p:cNvPr>
            <p:cNvSpPr txBox="1"/>
            <p:nvPr/>
          </p:nvSpPr>
          <p:spPr>
            <a:xfrm>
              <a:off x="3850624" y="3417609"/>
              <a:ext cx="1288666" cy="27699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Functionality B</a:t>
              </a:r>
              <a:endParaRPr lang="zh-CN" alt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D0DBCFDB-385F-C398-918F-5F8107CC47C8}"/>
                </a:ext>
              </a:extLst>
            </p:cNvPr>
            <p:cNvSpPr txBox="1"/>
            <p:nvPr/>
          </p:nvSpPr>
          <p:spPr>
            <a:xfrm>
              <a:off x="2003637" y="3124852"/>
              <a:ext cx="2125133" cy="27699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AI/ML-enabled UE Feature</a:t>
              </a:r>
              <a:endParaRPr lang="zh-CN" alt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7DE5290C-C203-2CA9-190C-B4E5E17270B1}"/>
                </a:ext>
              </a:extLst>
            </p:cNvPr>
            <p:cNvGrpSpPr/>
            <p:nvPr/>
          </p:nvGrpSpPr>
          <p:grpSpPr>
            <a:xfrm>
              <a:off x="940511" y="3513916"/>
              <a:ext cx="1306493" cy="72000"/>
              <a:chOff x="2747298" y="829412"/>
              <a:chExt cx="1904798" cy="100906"/>
            </a:xfrm>
          </p:grpSpPr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E376B003-E965-125E-95AD-88CE976A7801}"/>
                  </a:ext>
                </a:extLst>
              </p:cNvPr>
              <p:cNvSpPr/>
              <p:nvPr/>
            </p:nvSpPr>
            <p:spPr>
              <a:xfrm>
                <a:off x="2747298" y="829412"/>
                <a:ext cx="104972" cy="10090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80" tIns="182880" rIns="182880" bIns="182880" rtlCol="0" anchor="t"/>
              <a:lstStyle/>
              <a:p>
                <a:pPr algn="l"/>
                <a:endParaRPr lang="zh-CN" altLang="en-US" sz="1100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BD2D3A55-8842-18DF-ADCD-10267639300A}"/>
                  </a:ext>
                </a:extLst>
              </p:cNvPr>
              <p:cNvSpPr/>
              <p:nvPr/>
            </p:nvSpPr>
            <p:spPr>
              <a:xfrm>
                <a:off x="4547124" y="829412"/>
                <a:ext cx="104972" cy="10090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80" tIns="182880" rIns="182880" bIns="182880" rtlCol="0" anchor="t"/>
              <a:lstStyle/>
              <a:p>
                <a:pPr algn="l"/>
                <a:endParaRPr lang="zh-CN" altLang="en-US" sz="1100" dirty="0" err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DCAB9939-EEB0-89BB-8F32-12A0326BBED1}"/>
                </a:ext>
              </a:extLst>
            </p:cNvPr>
            <p:cNvGrpSpPr/>
            <p:nvPr/>
          </p:nvGrpSpPr>
          <p:grpSpPr>
            <a:xfrm>
              <a:off x="3817186" y="3516266"/>
              <a:ext cx="1321008" cy="72000"/>
              <a:chOff x="6941340" y="829412"/>
              <a:chExt cx="1925961" cy="100906"/>
            </a:xfrm>
          </p:grpSpPr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0941A128-5293-1FB9-2DDA-B49F2ED968F1}"/>
                  </a:ext>
                </a:extLst>
              </p:cNvPr>
              <p:cNvSpPr/>
              <p:nvPr/>
            </p:nvSpPr>
            <p:spPr>
              <a:xfrm>
                <a:off x="6941340" y="829412"/>
                <a:ext cx="104972" cy="10090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80" tIns="182880" rIns="182880" bIns="182880" rtlCol="0" anchor="t"/>
              <a:lstStyle/>
              <a:p>
                <a:pPr algn="l"/>
                <a:endParaRPr lang="zh-CN" altLang="en-US" sz="1100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A7E2C7BC-824B-48BB-14DF-B4BB0F90AA2A}"/>
                  </a:ext>
                </a:extLst>
              </p:cNvPr>
              <p:cNvSpPr/>
              <p:nvPr/>
            </p:nvSpPr>
            <p:spPr>
              <a:xfrm>
                <a:off x="8762329" y="829412"/>
                <a:ext cx="104972" cy="10090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80" tIns="182880" rIns="182880" bIns="182880" rtlCol="0" anchor="t"/>
              <a:lstStyle/>
              <a:p>
                <a:pPr algn="l"/>
                <a:endParaRPr lang="zh-CN" altLang="en-US" sz="1100" dirty="0" err="1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46C657FB-3D8E-9B0E-229C-0A0E8B3E1101}"/>
              </a:ext>
            </a:extLst>
          </p:cNvPr>
          <p:cNvGrpSpPr/>
          <p:nvPr/>
        </p:nvGrpSpPr>
        <p:grpSpPr>
          <a:xfrm>
            <a:off x="6342082" y="5082988"/>
            <a:ext cx="5709600" cy="1060345"/>
            <a:chOff x="1679391" y="2724833"/>
            <a:chExt cx="6782899" cy="1351925"/>
          </a:xfrm>
        </p:grpSpPr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B9A04C2-8837-A8B5-040F-4808BDFF1053}"/>
                </a:ext>
              </a:extLst>
            </p:cNvPr>
            <p:cNvSpPr/>
            <p:nvPr/>
          </p:nvSpPr>
          <p:spPr>
            <a:xfrm>
              <a:off x="1679391" y="2897141"/>
              <a:ext cx="6782899" cy="1179617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t"/>
            <a:lstStyle/>
            <a:p>
              <a:pPr algn="ctr"/>
              <a:endParaRPr lang="zh-CN" altLang="en-US" sz="1100" dirty="0" err="1">
                <a:solidFill>
                  <a:schemeClr val="bg1"/>
                </a:solidFill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F27E20B-EB75-66F7-A95D-A16D4B346889}"/>
                </a:ext>
              </a:extLst>
            </p:cNvPr>
            <p:cNvSpPr/>
            <p:nvPr/>
          </p:nvSpPr>
          <p:spPr>
            <a:xfrm>
              <a:off x="4121030" y="3246874"/>
              <a:ext cx="1888342" cy="722477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82880" rIns="144000" bIns="182880" rtlCol="0" anchor="ctr"/>
            <a:lstStyle/>
            <a:p>
              <a:pPr marL="144000" indent="-285750">
                <a:buFont typeface="Arial" panose="020B0604020202020204" pitchFamily="34" charset="0"/>
                <a:buChar char="•"/>
              </a:pPr>
              <a:r>
                <a:rPr lang="en-US" altLang="zh-CN" sz="1050" dirty="0">
                  <a:solidFill>
                    <a:schemeClr val="bg1"/>
                  </a:solidFill>
                </a:rPr>
                <a:t>Description</a:t>
              </a:r>
            </a:p>
            <a:p>
              <a:pPr marL="144000" indent="-285750">
                <a:buFont typeface="Arial" panose="020B0604020202020204" pitchFamily="34" charset="0"/>
                <a:buChar char="•"/>
              </a:pPr>
              <a:r>
                <a:rPr lang="en-US" altLang="zh-CN" sz="1050" dirty="0">
                  <a:solidFill>
                    <a:schemeClr val="bg1"/>
                  </a:solidFill>
                </a:rPr>
                <a:t>Configuration</a:t>
              </a:r>
            </a:p>
            <a:p>
              <a:pPr marL="144000" indent="-285750">
                <a:buFont typeface="Arial" panose="020B0604020202020204" pitchFamily="34" charset="0"/>
                <a:buChar char="•"/>
              </a:pPr>
              <a:r>
                <a:rPr lang="en-US" altLang="zh-CN" sz="1050" dirty="0">
                  <a:solidFill>
                    <a:schemeClr val="bg1"/>
                  </a:solidFill>
                </a:rPr>
                <a:t>Conditions</a:t>
              </a:r>
              <a:endParaRPr lang="zh-CN" altLang="en-US" sz="1050" b="1" dirty="0" err="1">
                <a:solidFill>
                  <a:schemeClr val="bg1"/>
                </a:solidFill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5390F796-9F65-F016-FE5A-8D524268C1BA}"/>
                </a:ext>
              </a:extLst>
            </p:cNvPr>
            <p:cNvSpPr/>
            <p:nvPr/>
          </p:nvSpPr>
          <p:spPr>
            <a:xfrm>
              <a:off x="1816103" y="3246874"/>
              <a:ext cx="1893081" cy="722477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82880" rIns="144000" bIns="182880" rtlCol="0" anchor="ctr"/>
            <a:lstStyle/>
            <a:p>
              <a:pPr marL="144000" indent="-285750">
                <a:buFont typeface="Arial" panose="020B0604020202020204" pitchFamily="34" charset="0"/>
                <a:buChar char="•"/>
              </a:pPr>
              <a:r>
                <a:rPr lang="en-US" altLang="zh-CN" sz="1050" dirty="0">
                  <a:solidFill>
                    <a:schemeClr val="bg1"/>
                  </a:solidFill>
                </a:rPr>
                <a:t>Description</a:t>
              </a:r>
            </a:p>
            <a:p>
              <a:pPr marL="144000" indent="-285750">
                <a:buFont typeface="Arial" panose="020B0604020202020204" pitchFamily="34" charset="0"/>
                <a:buChar char="•"/>
              </a:pPr>
              <a:r>
                <a:rPr lang="en-US" altLang="zh-CN" sz="1050" dirty="0">
                  <a:solidFill>
                    <a:schemeClr val="bg1"/>
                  </a:solidFill>
                </a:rPr>
                <a:t>Configuration</a:t>
              </a:r>
            </a:p>
            <a:p>
              <a:pPr marL="144000" indent="-285750">
                <a:buFont typeface="Arial" panose="020B0604020202020204" pitchFamily="34" charset="0"/>
                <a:buChar char="•"/>
              </a:pPr>
              <a:r>
                <a:rPr lang="en-US" altLang="zh-CN" sz="1050" dirty="0">
                  <a:solidFill>
                    <a:schemeClr val="bg1"/>
                  </a:solidFill>
                </a:rPr>
                <a:t>Conditions</a:t>
              </a:r>
              <a:endParaRPr lang="zh-CN" altLang="en-US" sz="1050" dirty="0" err="1">
                <a:solidFill>
                  <a:schemeClr val="bg1"/>
                </a:solidFill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E7C33472-910F-24E7-CA52-AD89E42D9E61}"/>
                </a:ext>
              </a:extLst>
            </p:cNvPr>
            <p:cNvSpPr txBox="1"/>
            <p:nvPr/>
          </p:nvSpPr>
          <p:spPr>
            <a:xfrm>
              <a:off x="3822385" y="2724833"/>
              <a:ext cx="2502583" cy="35317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AI/ML-enabled UE Feature</a:t>
              </a:r>
              <a:endParaRPr lang="zh-CN" alt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BF416567-C936-962B-6D59-B9BAF8E8243A}"/>
                </a:ext>
              </a:extLst>
            </p:cNvPr>
            <p:cNvSpPr txBox="1"/>
            <p:nvPr/>
          </p:nvSpPr>
          <p:spPr>
            <a:xfrm>
              <a:off x="2408219" y="3021896"/>
              <a:ext cx="708847" cy="26161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Model 1</a:t>
              </a:r>
              <a:endParaRPr lang="zh-CN" altLang="en-US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E9B0F965-C1D3-8A4E-9E1A-C608212CA1A2}"/>
                </a:ext>
              </a:extLst>
            </p:cNvPr>
            <p:cNvSpPr txBox="1"/>
            <p:nvPr/>
          </p:nvSpPr>
          <p:spPr>
            <a:xfrm>
              <a:off x="4709592" y="3021896"/>
              <a:ext cx="708847" cy="26161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Model 2</a:t>
              </a:r>
              <a:endParaRPr lang="zh-CN" altLang="en-US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BF65C1B8-E2DE-952D-9FDF-EAB3E8420D28}"/>
                </a:ext>
              </a:extLst>
            </p:cNvPr>
            <p:cNvSpPr/>
            <p:nvPr/>
          </p:nvSpPr>
          <p:spPr>
            <a:xfrm>
              <a:off x="6421218" y="3246874"/>
              <a:ext cx="1888342" cy="722477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82880" rIns="144000" bIns="182880" rtlCol="0" anchor="ctr"/>
            <a:lstStyle/>
            <a:p>
              <a:pPr marL="144000" indent="-285750">
                <a:buFont typeface="Arial" panose="020B0604020202020204" pitchFamily="34" charset="0"/>
                <a:buChar char="•"/>
              </a:pPr>
              <a:r>
                <a:rPr lang="en-US" altLang="zh-CN" sz="1050" dirty="0">
                  <a:solidFill>
                    <a:schemeClr val="bg1"/>
                  </a:solidFill>
                </a:rPr>
                <a:t>Description</a:t>
              </a:r>
            </a:p>
            <a:p>
              <a:pPr marL="144000" indent="-285750">
                <a:buFont typeface="Arial" panose="020B0604020202020204" pitchFamily="34" charset="0"/>
                <a:buChar char="•"/>
              </a:pPr>
              <a:r>
                <a:rPr lang="en-US" altLang="zh-CN" sz="1050" dirty="0">
                  <a:solidFill>
                    <a:schemeClr val="bg1"/>
                  </a:solidFill>
                </a:rPr>
                <a:t>Configuration</a:t>
              </a:r>
            </a:p>
            <a:p>
              <a:pPr marL="144000" indent="-285750">
                <a:buFont typeface="Arial" panose="020B0604020202020204" pitchFamily="34" charset="0"/>
                <a:buChar char="•"/>
              </a:pPr>
              <a:r>
                <a:rPr lang="en-US" altLang="zh-CN" sz="1050" dirty="0">
                  <a:solidFill>
                    <a:schemeClr val="bg1"/>
                  </a:solidFill>
                </a:rPr>
                <a:t>Conditions</a:t>
              </a:r>
              <a:endParaRPr lang="zh-CN" altLang="en-US" sz="1050" b="1" dirty="0" err="1">
                <a:solidFill>
                  <a:schemeClr val="bg1"/>
                </a:solidFill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E83228BD-CB83-8C1F-172A-6B688F4B7E3C}"/>
                </a:ext>
              </a:extLst>
            </p:cNvPr>
            <p:cNvSpPr txBox="1"/>
            <p:nvPr/>
          </p:nvSpPr>
          <p:spPr>
            <a:xfrm>
              <a:off x="7010965" y="3021896"/>
              <a:ext cx="708847" cy="26161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Model 3</a:t>
              </a:r>
              <a:endParaRPr lang="zh-CN" altLang="en-US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9" name="组合 49">
            <a:extLst>
              <a:ext uri="{FF2B5EF4-FFF2-40B4-BE49-F238E27FC236}">
                <a16:creationId xmlns:a16="http://schemas.microsoft.com/office/drawing/2014/main" id="{2F49DB5F-FAFE-0767-7286-F651BC6ADCE1}"/>
              </a:ext>
            </a:extLst>
          </p:cNvPr>
          <p:cNvGrpSpPr/>
          <p:nvPr/>
        </p:nvGrpSpPr>
        <p:grpSpPr>
          <a:xfrm>
            <a:off x="6984432" y="1227129"/>
            <a:ext cx="5067250" cy="2436068"/>
            <a:chOff x="1008326" y="222985"/>
            <a:chExt cx="10580728" cy="5086661"/>
          </a:xfrm>
        </p:grpSpPr>
        <p:sp>
          <p:nvSpPr>
            <p:cNvPr id="30" name="矩形 3">
              <a:extLst>
                <a:ext uri="{FF2B5EF4-FFF2-40B4-BE49-F238E27FC236}">
                  <a16:creationId xmlns:a16="http://schemas.microsoft.com/office/drawing/2014/main" id="{57846893-1363-BC03-E101-EC0D376B2592}"/>
                </a:ext>
              </a:extLst>
            </p:cNvPr>
            <p:cNvSpPr/>
            <p:nvPr/>
          </p:nvSpPr>
          <p:spPr>
            <a:xfrm>
              <a:off x="1008326" y="222985"/>
              <a:ext cx="1548174" cy="50866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900" b="1" dirty="0">
                  <a:solidFill>
                    <a:schemeClr val="tx1"/>
                  </a:solidFill>
                </a:rPr>
                <a:t>Data collection</a:t>
              </a:r>
            </a:p>
          </p:txBody>
        </p:sp>
        <p:sp>
          <p:nvSpPr>
            <p:cNvPr id="31" name="矩形 52">
              <a:extLst>
                <a:ext uri="{FF2B5EF4-FFF2-40B4-BE49-F238E27FC236}">
                  <a16:creationId xmlns:a16="http://schemas.microsoft.com/office/drawing/2014/main" id="{A863DA7A-10B7-41CB-1516-BB19E949DA0C}"/>
                </a:ext>
              </a:extLst>
            </p:cNvPr>
            <p:cNvSpPr/>
            <p:nvPr/>
          </p:nvSpPr>
          <p:spPr>
            <a:xfrm>
              <a:off x="4480680" y="4331307"/>
              <a:ext cx="3101418" cy="972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US" altLang="zh-CN" sz="900" b="1" dirty="0">
                  <a:solidFill>
                    <a:schemeClr val="tx1"/>
                  </a:solidFill>
                </a:rPr>
                <a:t>Inference</a:t>
              </a:r>
              <a:endParaRPr lang="zh-CN" altLang="en-US" sz="900" b="1" dirty="0">
                <a:solidFill>
                  <a:schemeClr val="tx1"/>
                </a:solidFill>
              </a:endParaRPr>
            </a:p>
          </p:txBody>
        </p:sp>
        <p:sp>
          <p:nvSpPr>
            <p:cNvPr id="32" name="矩形 53">
              <a:extLst>
                <a:ext uri="{FF2B5EF4-FFF2-40B4-BE49-F238E27FC236}">
                  <a16:creationId xmlns:a16="http://schemas.microsoft.com/office/drawing/2014/main" id="{7C412670-AF55-A5E2-5712-E969B9520055}"/>
                </a:ext>
              </a:extLst>
            </p:cNvPr>
            <p:cNvSpPr/>
            <p:nvPr/>
          </p:nvSpPr>
          <p:spPr>
            <a:xfrm>
              <a:off x="4480680" y="2190315"/>
              <a:ext cx="3101418" cy="1152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US" altLang="zh-CN" sz="900" b="1" dirty="0">
                  <a:solidFill>
                    <a:schemeClr val="tx1"/>
                  </a:solidFill>
                </a:rPr>
                <a:t>Management</a:t>
              </a:r>
            </a:p>
          </p:txBody>
        </p:sp>
        <p:cxnSp>
          <p:nvCxnSpPr>
            <p:cNvPr id="33" name="直接箭头连接符 59">
              <a:extLst>
                <a:ext uri="{FF2B5EF4-FFF2-40B4-BE49-F238E27FC236}">
                  <a16:creationId xmlns:a16="http://schemas.microsoft.com/office/drawing/2014/main" id="{2260A25A-BAB6-FE4E-70DC-4406E35AB8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39046" y="3342315"/>
              <a:ext cx="0" cy="1005710"/>
            </a:xfrm>
            <a:prstGeom prst="straightConnector1">
              <a:avLst/>
            </a:prstGeom>
            <a:ln w="12700">
              <a:solidFill>
                <a:schemeClr val="bg1"/>
              </a:solidFill>
              <a:headEnd type="triangle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箭头连接符 62">
              <a:extLst>
                <a:ext uri="{FF2B5EF4-FFF2-40B4-BE49-F238E27FC236}">
                  <a16:creationId xmlns:a16="http://schemas.microsoft.com/office/drawing/2014/main" id="{A4D3F41F-F8DB-3453-DC18-EE76E04BA6AD}"/>
                </a:ext>
              </a:extLst>
            </p:cNvPr>
            <p:cNvCxnSpPr>
              <a:cxnSpLocks/>
              <a:endCxn id="31" idx="1"/>
            </p:cNvCxnSpPr>
            <p:nvPr/>
          </p:nvCxnSpPr>
          <p:spPr>
            <a:xfrm>
              <a:off x="2308368" y="4817307"/>
              <a:ext cx="2172312" cy="0"/>
            </a:xfrm>
            <a:prstGeom prst="straightConnector1">
              <a:avLst/>
            </a:prstGeom>
            <a:ln w="12700">
              <a:solidFill>
                <a:schemeClr val="bg1"/>
              </a:solidFill>
              <a:prstDash val="solid"/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65">
              <a:extLst>
                <a:ext uri="{FF2B5EF4-FFF2-40B4-BE49-F238E27FC236}">
                  <a16:creationId xmlns:a16="http://schemas.microsoft.com/office/drawing/2014/main" id="{289A900C-6CD3-30C9-954E-25B615CF9C88}"/>
                </a:ext>
              </a:extLst>
            </p:cNvPr>
            <p:cNvCxnSpPr>
              <a:cxnSpLocks/>
              <a:stCxn id="30" idx="3"/>
              <a:endCxn id="32" idx="1"/>
            </p:cNvCxnSpPr>
            <p:nvPr/>
          </p:nvCxnSpPr>
          <p:spPr>
            <a:xfrm>
              <a:off x="2556500" y="2766316"/>
              <a:ext cx="192418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9">
              <a:extLst>
                <a:ext uri="{FF2B5EF4-FFF2-40B4-BE49-F238E27FC236}">
                  <a16:creationId xmlns:a16="http://schemas.microsoft.com/office/drawing/2014/main" id="{081EAF88-ECB0-2C93-2F3D-32C39E493FC8}"/>
                </a:ext>
              </a:extLst>
            </p:cNvPr>
            <p:cNvSpPr txBox="1"/>
            <p:nvPr/>
          </p:nvSpPr>
          <p:spPr>
            <a:xfrm>
              <a:off x="2601994" y="372575"/>
              <a:ext cx="1496893" cy="43414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Training data</a:t>
              </a:r>
              <a:endParaRPr lang="zh-CN" altLang="en-US" sz="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文本框 45">
              <a:extLst>
                <a:ext uri="{FF2B5EF4-FFF2-40B4-BE49-F238E27FC236}">
                  <a16:creationId xmlns:a16="http://schemas.microsoft.com/office/drawing/2014/main" id="{E570548E-082E-8336-B036-FA787A313451}"/>
                </a:ext>
              </a:extLst>
            </p:cNvPr>
            <p:cNvSpPr txBox="1"/>
            <p:nvPr/>
          </p:nvSpPr>
          <p:spPr>
            <a:xfrm>
              <a:off x="4004848" y="3546581"/>
              <a:ext cx="1285851" cy="6512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Output for </a:t>
              </a:r>
              <a:br>
                <a:rPr lang="en-US" altLang="zh-CN" sz="6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altLang="zh-CN" sz="6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Monitoring</a:t>
              </a:r>
              <a:endParaRPr lang="zh-CN" altLang="en-US" sz="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文本框 48">
              <a:extLst>
                <a:ext uri="{FF2B5EF4-FFF2-40B4-BE49-F238E27FC236}">
                  <a16:creationId xmlns:a16="http://schemas.microsoft.com/office/drawing/2014/main" id="{7D5F20DC-6B1A-6735-DEA3-06CD22CE282A}"/>
                </a:ext>
              </a:extLst>
            </p:cNvPr>
            <p:cNvSpPr txBox="1"/>
            <p:nvPr/>
          </p:nvSpPr>
          <p:spPr>
            <a:xfrm>
              <a:off x="6739046" y="3429808"/>
              <a:ext cx="2325986" cy="6512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Selection/(de)activation</a:t>
              </a:r>
            </a:p>
            <a:p>
              <a:r>
                <a:rPr lang="en-US" altLang="zh-CN" sz="6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/switching/fallback</a:t>
              </a:r>
              <a:endParaRPr lang="zh-CN" altLang="en-US" sz="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矩形 1">
              <a:extLst>
                <a:ext uri="{FF2B5EF4-FFF2-40B4-BE49-F238E27FC236}">
                  <a16:creationId xmlns:a16="http://schemas.microsoft.com/office/drawing/2014/main" id="{2C5DA6B3-EB62-89BD-321F-6CE55080E239}"/>
                </a:ext>
              </a:extLst>
            </p:cNvPr>
            <p:cNvSpPr/>
            <p:nvPr/>
          </p:nvSpPr>
          <p:spPr>
            <a:xfrm>
              <a:off x="4480680" y="222985"/>
              <a:ext cx="3101418" cy="972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US" altLang="zh-CN" sz="900" b="1" dirty="0">
                  <a:solidFill>
                    <a:schemeClr val="tx1"/>
                  </a:solidFill>
                </a:rPr>
                <a:t>Model Training</a:t>
              </a:r>
            </a:p>
          </p:txBody>
        </p:sp>
        <p:cxnSp>
          <p:nvCxnSpPr>
            <p:cNvPr id="40" name="直接箭头连接符 6">
              <a:extLst>
                <a:ext uri="{FF2B5EF4-FFF2-40B4-BE49-F238E27FC236}">
                  <a16:creationId xmlns:a16="http://schemas.microsoft.com/office/drawing/2014/main" id="{CAC086FA-4F84-A575-F97A-4834BD648C7D}"/>
                </a:ext>
              </a:extLst>
            </p:cNvPr>
            <p:cNvCxnSpPr>
              <a:cxnSpLocks/>
              <a:endCxn id="39" idx="1"/>
            </p:cNvCxnSpPr>
            <p:nvPr/>
          </p:nvCxnSpPr>
          <p:spPr>
            <a:xfrm flipV="1">
              <a:off x="2308368" y="708985"/>
              <a:ext cx="2172312" cy="2144"/>
            </a:xfrm>
            <a:prstGeom prst="straightConnector1">
              <a:avLst/>
            </a:prstGeom>
            <a:ln w="12700">
              <a:solidFill>
                <a:schemeClr val="bg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箭头连接符 23">
              <a:extLst>
                <a:ext uri="{FF2B5EF4-FFF2-40B4-BE49-F238E27FC236}">
                  <a16:creationId xmlns:a16="http://schemas.microsoft.com/office/drawing/2014/main" id="{4C7617E0-550F-0AA9-08CE-767E28242CE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15703" y="3342315"/>
              <a:ext cx="0" cy="1005710"/>
            </a:xfrm>
            <a:prstGeom prst="straightConnector1">
              <a:avLst/>
            </a:prstGeom>
            <a:ln w="12700">
              <a:solidFill>
                <a:schemeClr val="bg1"/>
              </a:solidFill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箭头连接符 24">
              <a:extLst>
                <a:ext uri="{FF2B5EF4-FFF2-40B4-BE49-F238E27FC236}">
                  <a16:creationId xmlns:a16="http://schemas.microsoft.com/office/drawing/2014/main" id="{254CF3E4-D17A-6444-F817-8BCADFA573CD}"/>
                </a:ext>
              </a:extLst>
            </p:cNvPr>
            <p:cNvCxnSpPr>
              <a:cxnSpLocks/>
              <a:stCxn id="32" idx="0"/>
              <a:endCxn id="39" idx="2"/>
            </p:cNvCxnSpPr>
            <p:nvPr/>
          </p:nvCxnSpPr>
          <p:spPr>
            <a:xfrm flipV="1">
              <a:off x="6031389" y="1194985"/>
              <a:ext cx="0" cy="995330"/>
            </a:xfrm>
            <a:prstGeom prst="straightConnector1">
              <a:avLst/>
            </a:prstGeom>
            <a:ln w="12700">
              <a:solidFill>
                <a:schemeClr val="bg1"/>
              </a:solidFill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25">
              <a:extLst>
                <a:ext uri="{FF2B5EF4-FFF2-40B4-BE49-F238E27FC236}">
                  <a16:creationId xmlns:a16="http://schemas.microsoft.com/office/drawing/2014/main" id="{4F2EB645-9A94-6FE6-5740-74E6A6AFBAE8}"/>
                </a:ext>
              </a:extLst>
            </p:cNvPr>
            <p:cNvSpPr txBox="1"/>
            <p:nvPr/>
          </p:nvSpPr>
          <p:spPr>
            <a:xfrm>
              <a:off x="6024632" y="1404883"/>
              <a:ext cx="2310911" cy="65121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Performance feedback/</a:t>
              </a:r>
            </a:p>
            <a:p>
              <a:r>
                <a:rPr lang="en-US" altLang="zh-CN" sz="6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Retraining Request</a:t>
              </a:r>
              <a:endParaRPr lang="zh-CN" altLang="en-US" sz="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文本框 26">
              <a:extLst>
                <a:ext uri="{FF2B5EF4-FFF2-40B4-BE49-F238E27FC236}">
                  <a16:creationId xmlns:a16="http://schemas.microsoft.com/office/drawing/2014/main" id="{FC2BA77F-82F6-213F-8275-95B71628F990}"/>
                </a:ext>
              </a:extLst>
            </p:cNvPr>
            <p:cNvSpPr txBox="1"/>
            <p:nvPr/>
          </p:nvSpPr>
          <p:spPr>
            <a:xfrm>
              <a:off x="8020186" y="382534"/>
              <a:ext cx="2307145" cy="43414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Trained/updated model</a:t>
              </a:r>
              <a:endParaRPr lang="zh-CN" altLang="en-US" sz="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文本框 27">
              <a:extLst>
                <a:ext uri="{FF2B5EF4-FFF2-40B4-BE49-F238E27FC236}">
                  <a16:creationId xmlns:a16="http://schemas.microsoft.com/office/drawing/2014/main" id="{7615B922-7B1F-B798-DE9E-DFE467FBC859}"/>
                </a:ext>
              </a:extLst>
            </p:cNvPr>
            <p:cNvSpPr txBox="1"/>
            <p:nvPr/>
          </p:nvSpPr>
          <p:spPr>
            <a:xfrm>
              <a:off x="2503314" y="2351809"/>
              <a:ext cx="1719240" cy="434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Monitoring Data</a:t>
              </a:r>
              <a:endParaRPr lang="zh-CN" altLang="en-US" sz="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文本框 28">
              <a:extLst>
                <a:ext uri="{FF2B5EF4-FFF2-40B4-BE49-F238E27FC236}">
                  <a16:creationId xmlns:a16="http://schemas.microsoft.com/office/drawing/2014/main" id="{BFDB94EE-1AB5-DFA1-93DF-39F40CDA1925}"/>
                </a:ext>
              </a:extLst>
            </p:cNvPr>
            <p:cNvSpPr txBox="1"/>
            <p:nvPr/>
          </p:nvSpPr>
          <p:spPr>
            <a:xfrm>
              <a:off x="2558249" y="4478049"/>
              <a:ext cx="1594877" cy="434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Inference data</a:t>
              </a:r>
              <a:endParaRPr lang="zh-CN" altLang="en-US" sz="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矩形 7">
              <a:extLst>
                <a:ext uri="{FF2B5EF4-FFF2-40B4-BE49-F238E27FC236}">
                  <a16:creationId xmlns:a16="http://schemas.microsoft.com/office/drawing/2014/main" id="{E9DC2D0E-B53E-6282-BE53-083C91DA571C}"/>
                </a:ext>
              </a:extLst>
            </p:cNvPr>
            <p:cNvSpPr/>
            <p:nvPr/>
          </p:nvSpPr>
          <p:spPr>
            <a:xfrm>
              <a:off x="9538227" y="2190315"/>
              <a:ext cx="2050827" cy="115200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US" altLang="zh-CN" sz="900" b="1" dirty="0">
                  <a:solidFill>
                    <a:schemeClr val="tx1"/>
                  </a:solidFill>
                </a:rPr>
                <a:t>Model Storage</a:t>
              </a:r>
            </a:p>
          </p:txBody>
        </p:sp>
        <p:cxnSp>
          <p:nvCxnSpPr>
            <p:cNvPr id="48" name="连接符: 肘形 11">
              <a:extLst>
                <a:ext uri="{FF2B5EF4-FFF2-40B4-BE49-F238E27FC236}">
                  <a16:creationId xmlns:a16="http://schemas.microsoft.com/office/drawing/2014/main" id="{61DE8715-D1A0-30DC-7BC1-ECC167288DBA}"/>
                </a:ext>
              </a:extLst>
            </p:cNvPr>
            <p:cNvCxnSpPr>
              <a:stCxn id="39" idx="3"/>
              <a:endCxn id="47" idx="0"/>
            </p:cNvCxnSpPr>
            <p:nvPr/>
          </p:nvCxnSpPr>
          <p:spPr>
            <a:xfrm>
              <a:off x="7582098" y="708986"/>
              <a:ext cx="2981543" cy="1481330"/>
            </a:xfrm>
            <a:prstGeom prst="bentConnector2">
              <a:avLst/>
            </a:prstGeom>
            <a:ln w="12700">
              <a:solidFill>
                <a:schemeClr val="bg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连接符: 肘形 12">
              <a:extLst>
                <a:ext uri="{FF2B5EF4-FFF2-40B4-BE49-F238E27FC236}">
                  <a16:creationId xmlns:a16="http://schemas.microsoft.com/office/drawing/2014/main" id="{804719D7-7DBF-0D6D-F680-7464B38CA952}"/>
                </a:ext>
              </a:extLst>
            </p:cNvPr>
            <p:cNvCxnSpPr>
              <a:cxnSpLocks/>
              <a:stCxn id="47" idx="2"/>
              <a:endCxn id="31" idx="3"/>
            </p:cNvCxnSpPr>
            <p:nvPr/>
          </p:nvCxnSpPr>
          <p:spPr>
            <a:xfrm rot="5400000">
              <a:off x="8335374" y="2589040"/>
              <a:ext cx="1474992" cy="2981543"/>
            </a:xfrm>
            <a:prstGeom prst="bentConnector2">
              <a:avLst/>
            </a:prstGeom>
            <a:ln w="12700">
              <a:solidFill>
                <a:schemeClr val="bg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箭头连接符 15">
              <a:extLst>
                <a:ext uri="{FF2B5EF4-FFF2-40B4-BE49-F238E27FC236}">
                  <a16:creationId xmlns:a16="http://schemas.microsoft.com/office/drawing/2014/main" id="{BE6E9F4A-B8E8-CCF5-2EEF-60EE872F4867}"/>
                </a:ext>
              </a:extLst>
            </p:cNvPr>
            <p:cNvCxnSpPr>
              <a:cxnSpLocks/>
              <a:stCxn id="47" idx="1"/>
              <a:endCxn id="32" idx="3"/>
            </p:cNvCxnSpPr>
            <p:nvPr/>
          </p:nvCxnSpPr>
          <p:spPr>
            <a:xfrm flipH="1">
              <a:off x="7582098" y="2766316"/>
              <a:ext cx="1956129" cy="0"/>
            </a:xfrm>
            <a:prstGeom prst="straightConnector1">
              <a:avLst/>
            </a:prstGeom>
            <a:ln w="12700">
              <a:solidFill>
                <a:schemeClr val="bg1"/>
              </a:solidFill>
              <a:headEnd type="triangle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18">
              <a:extLst>
                <a:ext uri="{FF2B5EF4-FFF2-40B4-BE49-F238E27FC236}">
                  <a16:creationId xmlns:a16="http://schemas.microsoft.com/office/drawing/2014/main" id="{76814E14-AC16-03B1-20AE-28E37144220E}"/>
                </a:ext>
              </a:extLst>
            </p:cNvPr>
            <p:cNvSpPr txBox="1"/>
            <p:nvPr/>
          </p:nvSpPr>
          <p:spPr>
            <a:xfrm>
              <a:off x="7694257" y="2193953"/>
              <a:ext cx="2050826" cy="868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Model transfer/delivery request</a:t>
              </a:r>
              <a:endParaRPr lang="zh-CN" altLang="en-US" sz="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文本框 38">
              <a:extLst>
                <a:ext uri="{FF2B5EF4-FFF2-40B4-BE49-F238E27FC236}">
                  <a16:creationId xmlns:a16="http://schemas.microsoft.com/office/drawing/2014/main" id="{D9869B89-CF4F-5C15-75A3-147D9FC7BACF}"/>
                </a:ext>
              </a:extLst>
            </p:cNvPr>
            <p:cNvSpPr txBox="1"/>
            <p:nvPr/>
          </p:nvSpPr>
          <p:spPr>
            <a:xfrm>
              <a:off x="8287578" y="4524906"/>
              <a:ext cx="2019011" cy="38559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6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Model transfer/delivery</a:t>
              </a:r>
              <a:endParaRPr lang="zh-CN" altLang="en-US" sz="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161391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8B53C-0350-4465-9BB0-299A92A19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950" y="242855"/>
            <a:ext cx="11073384" cy="521208"/>
          </a:xfrm>
        </p:spPr>
        <p:txBody>
          <a:bodyPr/>
          <a:lstStyle/>
          <a:p>
            <a:r>
              <a:rPr lang="de-DE" dirty="0"/>
              <a:t>Current status in Rel-18 SI: sub use cases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9E870F-0748-4E8E-B0F7-3A2C540F0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683DC55-BD8B-9730-1DE5-53FAF9F03A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239" y="1295400"/>
            <a:ext cx="5221106" cy="3334789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CSI feedback enhancement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Spatial-frequency domain CSI compression using two-sided AI model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CSI prediction using one-sided model</a:t>
            </a:r>
          </a:p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Beam management (BM)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i="1" dirty="0">
                <a:latin typeface="Calibri" panose="020F0502020204030204" pitchFamily="34" charset="0"/>
                <a:cs typeface="Calibri" panose="020F0502020204030204" pitchFamily="34" charset="0"/>
              </a:rPr>
              <a:t>BM-Case1: Spatial-domain DL Tx beam or beam pair prediction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i="1" dirty="0">
                <a:latin typeface="Calibri" panose="020F0502020204030204" pitchFamily="34" charset="0"/>
                <a:cs typeface="Calibri" panose="020F0502020204030204" pitchFamily="34" charset="0"/>
              </a:rPr>
              <a:t>BM-Case2: Temporal DL Tx beam or beam pair prediction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Positioning accuracy enhancement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i="1" dirty="0">
                <a:latin typeface="Calibri" panose="020F0502020204030204" pitchFamily="34" charset="0"/>
                <a:cs typeface="Calibri" panose="020F0502020204030204" pitchFamily="34" charset="0"/>
              </a:rPr>
              <a:t>Direct AI/ML positioning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i="1" dirty="0">
                <a:latin typeface="Calibri" panose="020F0502020204030204" pitchFamily="34" charset="0"/>
                <a:cs typeface="Calibri" panose="020F0502020204030204" pitchFamily="34" charset="0"/>
              </a:rPr>
              <a:t>AI/ML assisted positioning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A40637-FE37-4998-8956-D1B60D0F681A}"/>
              </a:ext>
            </a:extLst>
          </p:cNvPr>
          <p:cNvSpPr txBox="1">
            <a:spLocks/>
          </p:cNvSpPr>
          <p:nvPr/>
        </p:nvSpPr>
        <p:spPr bwMode="gray">
          <a:xfrm>
            <a:off x="6245225" y="1295400"/>
            <a:ext cx="5387362" cy="3562858"/>
          </a:xfrm>
          <a:prstGeom prst="rect">
            <a:avLst/>
          </a:prstGeom>
          <a:ln>
            <a:noFill/>
          </a:ln>
        </p:spPr>
        <p:txBody>
          <a:bodyPr lIns="0" tIns="0" rIns="0" bIns="0"/>
          <a:lstStyle>
            <a:lvl1pPr marL="171450" indent="-171450" algn="l" defTabSz="1218987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Evaluations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The RS and CSI feedback overhead reduction can be observed with some configurations and simulation assumptions.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sz="1600" i="1" dirty="0">
                <a:latin typeface="Calibri" panose="020F0502020204030204" pitchFamily="34" charset="0"/>
                <a:cs typeface="Calibri" panose="020F0502020204030204" pitchFamily="34" charset="0"/>
              </a:rPr>
              <a:t>CSI feedback compression, BM-Case1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The estimation accuracy can be improved </a:t>
            </a:r>
            <a:r>
              <a:rPr lang="en-US" altLang="zh-CN" i="1" dirty="0">
                <a:latin typeface="Calibri" panose="020F0502020204030204" pitchFamily="34" charset="0"/>
                <a:cs typeface="Calibri" panose="020F0502020204030204" pitchFamily="34" charset="0"/>
              </a:rPr>
              <a:t>with some configurations and simulation assumption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sz="1600" i="1" dirty="0">
                <a:latin typeface="Calibri" panose="020F0502020204030204" pitchFamily="34" charset="0"/>
                <a:cs typeface="Calibri" panose="020F0502020204030204" pitchFamily="34" charset="0"/>
              </a:rPr>
              <a:t>Positioning and CSI prediction</a:t>
            </a:r>
          </a:p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Potential specification impact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i="1" dirty="0">
                <a:latin typeface="Calibri" panose="020F0502020204030204" pitchFamily="34" charset="0"/>
                <a:cs typeface="Calibri" panose="020F0502020204030204" pitchFamily="34" charset="0"/>
              </a:rPr>
              <a:t>Model inference</a:t>
            </a: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i="1" dirty="0">
                <a:latin typeface="Calibri" panose="020F0502020204030204" pitchFamily="34" charset="0"/>
                <a:cs typeface="Calibri" panose="020F0502020204030204" pitchFamily="34" charset="0"/>
              </a:rPr>
              <a:t>Data collection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altLang="zh-CN" sz="1600" i="1" dirty="0">
                <a:latin typeface="Calibri" panose="020F0502020204030204" pitchFamily="34" charset="0"/>
                <a:cs typeface="Calibri" panose="020F0502020204030204" pitchFamily="34" charset="0"/>
              </a:rPr>
              <a:t>E.g., label data for training and monitoring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i="1" dirty="0">
                <a:latin typeface="Calibri" panose="020F0502020204030204" pitchFamily="34" charset="0"/>
                <a:cs typeface="Calibri" panose="020F0502020204030204" pitchFamily="34" charset="0"/>
              </a:rPr>
              <a:t>Performance monitoring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0AF9D9-AA84-F5A5-B356-995DCF8E89AD}"/>
              </a:ext>
            </a:extLst>
          </p:cNvPr>
          <p:cNvSpPr txBox="1"/>
          <p:nvPr/>
        </p:nvSpPr>
        <p:spPr>
          <a:xfrm>
            <a:off x="323734" y="5055682"/>
            <a:ext cx="104166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Observation 1</a:t>
            </a:r>
            <a:r>
              <a:rPr lang="en-US" altLang="zh-CN" sz="20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The number of sub use cases could be too large for the normative stage.  </a:t>
            </a:r>
            <a:endParaRPr lang="zh-CN" altLang="en-US" sz="2000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B9F93CC-6788-03FA-759C-5AB606B905D8}"/>
              </a:ext>
            </a:extLst>
          </p:cNvPr>
          <p:cNvSpPr txBox="1"/>
          <p:nvPr/>
        </p:nvSpPr>
        <p:spPr>
          <a:xfrm>
            <a:off x="323734" y="5502198"/>
            <a:ext cx="11132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Observation 2</a:t>
            </a:r>
            <a:r>
              <a:rPr lang="en-US" altLang="zh-CN" sz="20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Some features in AI/ML are deprioritized, such as model transfer, online training.</a:t>
            </a:r>
            <a:endParaRPr lang="zh-CN" altLang="en-US" sz="2000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右大括号 7">
            <a:extLst>
              <a:ext uri="{FF2B5EF4-FFF2-40B4-BE49-F238E27FC236}">
                <a16:creationId xmlns:a16="http://schemas.microsoft.com/office/drawing/2014/main" id="{8416A69D-EB9B-4085-1370-BEF08FD67F80}"/>
              </a:ext>
            </a:extLst>
          </p:cNvPr>
          <p:cNvSpPr/>
          <p:nvPr/>
        </p:nvSpPr>
        <p:spPr>
          <a:xfrm>
            <a:off x="5860473" y="1295400"/>
            <a:ext cx="218497" cy="3429000"/>
          </a:xfrm>
          <a:prstGeom prst="rightBrace">
            <a:avLst>
              <a:gd name="adj1" fmla="val 118663"/>
              <a:gd name="adj2" fmla="val 50000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80033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8B53C-0350-4465-9BB0-299A92A19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950" y="242855"/>
            <a:ext cx="11073384" cy="521208"/>
          </a:xfrm>
        </p:spPr>
        <p:txBody>
          <a:bodyPr/>
          <a:lstStyle/>
          <a:p>
            <a:r>
              <a:rPr lang="de-DE" dirty="0"/>
              <a:t>General views on AI/ML for air interface enhancement in Rel-19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9E870F-0748-4E8E-B0F7-3A2C540F0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683DC55-BD8B-9730-1DE5-53FAF9F03A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238" y="1052944"/>
            <a:ext cx="10782321" cy="4919589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next stage of Rel-18 SI on AI/ML for NR air interface enhancement can include two items: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Rel-19 WI: AI/ML for NR air interface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b="1" i="1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Rel-19 SI: S</a:t>
            </a:r>
            <a:r>
              <a:rPr lang="en-US" altLang="zh-CN" b="1" i="1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tudy on AI/ML for NR air interface – Phase 2</a:t>
            </a:r>
            <a:endParaRPr lang="en-US" sz="1600" b="1" i="1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表格 4">
            <a:extLst>
              <a:ext uri="{FF2B5EF4-FFF2-40B4-BE49-F238E27FC236}">
                <a16:creationId xmlns:a16="http://schemas.microsoft.com/office/drawing/2014/main" id="{9B624656-55C6-9492-D5DD-D89E85ACC0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087487"/>
              </p:ext>
            </p:extLst>
          </p:nvPr>
        </p:nvGraphicFramePr>
        <p:xfrm>
          <a:off x="850266" y="2067550"/>
          <a:ext cx="3336393" cy="294554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336393">
                  <a:extLst>
                    <a:ext uri="{9D8B030D-6E8A-4147-A177-3AD203B41FA5}">
                      <a16:colId xmlns:a16="http://schemas.microsoft.com/office/drawing/2014/main" val="376184422"/>
                    </a:ext>
                  </a:extLst>
                </a:gridCol>
              </a:tblGrid>
              <a:tr h="526021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Rel-18 SI: Study on AI/ML for NR air interface enhancement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9794719"/>
                  </a:ext>
                </a:extLst>
              </a:tr>
              <a:tr h="2366425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/>
                        <a:t>General aspects</a:t>
                      </a:r>
                    </a:p>
                    <a:p>
                      <a:pPr marL="540000" lvl="1" indent="-285750" algn="l" defTabSz="1218987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LCM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/>
                        <a:t>Sub use cases</a:t>
                      </a:r>
                    </a:p>
                    <a:p>
                      <a:pPr marL="54000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CSI feedback enhancement</a:t>
                      </a:r>
                    </a:p>
                    <a:p>
                      <a:pPr marL="54000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Beam management</a:t>
                      </a:r>
                    </a:p>
                    <a:p>
                      <a:pPr marL="54000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Positioning accuracy </a:t>
                      </a:r>
                      <a:r>
                        <a:rPr lang="en-US" altLang="zh-CN" sz="1400" dirty="0" err="1"/>
                        <a:t>enh</a:t>
                      </a:r>
                      <a:r>
                        <a:rPr lang="en-US" altLang="zh-CN" sz="1400" dirty="0"/>
                        <a:t>.</a:t>
                      </a:r>
                    </a:p>
                    <a:p>
                      <a:pPr marL="285750" lvl="1" indent="-285750" algn="l" defTabSz="1218987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Performance evaluation</a:t>
                      </a:r>
                    </a:p>
                    <a:p>
                      <a:pPr marL="285750" lvl="1" indent="-285750" algn="l" defTabSz="1218987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Specification impact</a:t>
                      </a:r>
                    </a:p>
                    <a:p>
                      <a:pPr marL="285750" lvl="0" indent="-285750" algn="l" defTabSz="1218987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9924306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DE850D65-5275-913E-722C-19A36A8896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397328"/>
              </p:ext>
            </p:extLst>
          </p:nvPr>
        </p:nvGraphicFramePr>
        <p:xfrm>
          <a:off x="6341005" y="2067549"/>
          <a:ext cx="5122860" cy="19839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22860">
                  <a:extLst>
                    <a:ext uri="{9D8B030D-6E8A-4147-A177-3AD203B41FA5}">
                      <a16:colId xmlns:a16="http://schemas.microsoft.com/office/drawing/2014/main" val="376184422"/>
                    </a:ext>
                  </a:extLst>
                </a:gridCol>
              </a:tblGrid>
              <a:tr h="514784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Rel-19 WI: AI/ML for NR air interface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9794719"/>
                  </a:ext>
                </a:extLst>
              </a:tr>
              <a:tr h="1469152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/>
                        <a:t>Specify signaling and procedures to support LCM, e.g., identification, activation/deactivation.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/>
                        <a:t>Specify relevant AI/ML operations on selected sub use cases, e.g., data collection, model inference, performance monitoring and fallback schemes</a:t>
                      </a:r>
                      <a:endParaRPr lang="zh-CN" altLang="en-US" sz="1600" dirty="0">
                        <a:highlight>
                          <a:srgbClr val="0080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9924306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42EFB161-8CD5-DE18-0520-77D5A6A627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57061"/>
              </p:ext>
            </p:extLst>
          </p:nvPr>
        </p:nvGraphicFramePr>
        <p:xfrm>
          <a:off x="6341003" y="4346517"/>
          <a:ext cx="5122861" cy="207488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122861">
                  <a:extLst>
                    <a:ext uri="{9D8B030D-6E8A-4147-A177-3AD203B41FA5}">
                      <a16:colId xmlns:a16="http://schemas.microsoft.com/office/drawing/2014/main" val="376184422"/>
                    </a:ext>
                  </a:extLst>
                </a:gridCol>
              </a:tblGrid>
              <a:tr h="547216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Rel-19 SI: Study on AI/ML for NR air interface – Phase 2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9794719"/>
                  </a:ext>
                </a:extLst>
              </a:tr>
              <a:tr h="1495764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/>
                        <a:t>Remaining issues deprioritized in Rel-18, e.g., model transfer, online training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/>
                        <a:t>Further study on some sub use cases in Rel-18, e.g., CSI prediction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dirty="0"/>
                        <a:t>Study on some new use cases, e.g., mobility 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9924306"/>
                  </a:ext>
                </a:extLst>
              </a:tr>
            </a:tbl>
          </a:graphicData>
        </a:graphic>
      </p:graphicFrame>
      <p:grpSp>
        <p:nvGrpSpPr>
          <p:cNvPr id="10" name="组合 9">
            <a:extLst>
              <a:ext uri="{FF2B5EF4-FFF2-40B4-BE49-F238E27FC236}">
                <a16:creationId xmlns:a16="http://schemas.microsoft.com/office/drawing/2014/main" id="{5FCACA5B-EE6B-B2C1-4566-28D69C780AF9}"/>
              </a:ext>
            </a:extLst>
          </p:cNvPr>
          <p:cNvGrpSpPr/>
          <p:nvPr/>
        </p:nvGrpSpPr>
        <p:grpSpPr>
          <a:xfrm>
            <a:off x="4688203" y="2826348"/>
            <a:ext cx="1259195" cy="2817998"/>
            <a:chOff x="4688203" y="2826348"/>
            <a:chExt cx="1259195" cy="2817998"/>
          </a:xfrm>
        </p:grpSpPr>
        <p:sp>
          <p:nvSpPr>
            <p:cNvPr id="8" name="箭头: 虚尾 7">
              <a:extLst>
                <a:ext uri="{FF2B5EF4-FFF2-40B4-BE49-F238E27FC236}">
                  <a16:creationId xmlns:a16="http://schemas.microsoft.com/office/drawing/2014/main" id="{1028A993-4E11-F2E4-7218-CD92C39690AB}"/>
                </a:ext>
              </a:extLst>
            </p:cNvPr>
            <p:cNvSpPr/>
            <p:nvPr/>
          </p:nvSpPr>
          <p:spPr>
            <a:xfrm>
              <a:off x="4688203" y="2826348"/>
              <a:ext cx="1259195" cy="647721"/>
            </a:xfrm>
            <a:prstGeom prst="striped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t"/>
            <a:lstStyle/>
            <a:p>
              <a:pPr algn="l"/>
              <a:endParaRPr lang="zh-CN" altLang="en-US" sz="1600" dirty="0" err="1">
                <a:solidFill>
                  <a:prstClr val="white"/>
                </a:solidFill>
              </a:endParaRPr>
            </a:p>
          </p:txBody>
        </p:sp>
        <p:sp>
          <p:nvSpPr>
            <p:cNvPr id="9" name="箭头: 直角上 8">
              <a:extLst>
                <a:ext uri="{FF2B5EF4-FFF2-40B4-BE49-F238E27FC236}">
                  <a16:creationId xmlns:a16="http://schemas.microsoft.com/office/drawing/2014/main" id="{4D8D441F-4FAE-67A8-91AA-8F10FB033D48}"/>
                </a:ext>
              </a:extLst>
            </p:cNvPr>
            <p:cNvSpPr/>
            <p:nvPr/>
          </p:nvSpPr>
          <p:spPr>
            <a:xfrm rot="5400000">
              <a:off x="4303736" y="4000684"/>
              <a:ext cx="2369126" cy="918198"/>
            </a:xfrm>
            <a:prstGeom prst="bentUpArrow">
              <a:avLst>
                <a:gd name="adj1" fmla="val 25000"/>
                <a:gd name="adj2" fmla="val 34958"/>
                <a:gd name="adj3" fmla="val 39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t"/>
            <a:lstStyle/>
            <a:p>
              <a:pPr algn="l"/>
              <a:endParaRPr lang="zh-CN" altLang="en-US" sz="1600" dirty="0" err="1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327700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83CE8-C76D-45C6-9003-828C0780C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Rel-19 WI: AI/ML for NR Air Interface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1B995-568A-4428-8A20-40FEB86075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238" y="1363133"/>
            <a:ext cx="11264459" cy="4609400"/>
          </a:xfrm>
        </p:spPr>
        <p:txBody>
          <a:bodyPr/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</a:p>
          <a:p>
            <a:pPr lvl="1"/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Specify the relevant procedures to </a:t>
            </a:r>
            <a:r>
              <a:rPr lang="en-US" b="1" i="1" u="sng" dirty="0">
                <a:latin typeface="Calibri" panose="020F0502020204030204" pitchFamily="34" charset="0"/>
                <a:cs typeface="Calibri" panose="020F0502020204030204" pitchFamily="34" charset="0"/>
              </a:rPr>
              <a:t>support AI/ML functionality/models </a:t>
            </a:r>
          </a:p>
          <a:p>
            <a:pPr lvl="1"/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Specify the </a:t>
            </a:r>
            <a:r>
              <a:rPr lang="en-US" b="1" i="1" u="sng" dirty="0">
                <a:latin typeface="Calibri" panose="020F0502020204030204" pitchFamily="34" charset="0"/>
                <a:cs typeface="Calibri" panose="020F0502020204030204" pitchFamily="34" charset="0"/>
              </a:rPr>
              <a:t>AI/ML-related operations on the selected sub use cases 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with representative model deployment and observed enough gains from Rel-18 study.</a:t>
            </a:r>
          </a:p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Objectives</a:t>
            </a:r>
          </a:p>
          <a:p>
            <a:pPr lvl="1"/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Specify signaling and procedures to support AI/ML functionality-based/model-ID-based LCM</a:t>
            </a:r>
          </a:p>
          <a:p>
            <a:pPr lvl="2"/>
            <a:r>
              <a:rPr lang="en-US" altLang="zh-CN" sz="1600" i="1" dirty="0">
                <a:latin typeface="Calibri" panose="020F0502020204030204" pitchFamily="34" charset="0"/>
                <a:cs typeface="Calibri" panose="020F0502020204030204" pitchFamily="34" charset="0"/>
              </a:rPr>
              <a:t>LCM operations, e.g., functionality/model identification, switching, activation/deactivation, selection, etc.</a:t>
            </a:r>
          </a:p>
          <a:p>
            <a:pPr lvl="1"/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Specify the below representative sub use cases:</a:t>
            </a:r>
          </a:p>
          <a:p>
            <a:pPr lvl="2"/>
            <a:r>
              <a:rPr lang="en-US" altLang="zh-CN" sz="1600" i="1" dirty="0">
                <a:latin typeface="Calibri" panose="020F0502020204030204" pitchFamily="34" charset="0"/>
                <a:cs typeface="Calibri" panose="020F0502020204030204" pitchFamily="34" charset="0"/>
              </a:rPr>
              <a:t>Spatial-Frequency domain CSI compression with two-sided model</a:t>
            </a:r>
          </a:p>
          <a:p>
            <a:pPr lvl="2"/>
            <a:r>
              <a:rPr lang="en-US" altLang="zh-CN" sz="1600" i="1" dirty="0">
                <a:latin typeface="Calibri" panose="020F0502020204030204" pitchFamily="34" charset="0"/>
                <a:cs typeface="Calibri" panose="020F0502020204030204" pitchFamily="34" charset="0"/>
              </a:rPr>
              <a:t>Spatial domain beam prediction with single-sided model</a:t>
            </a:r>
          </a:p>
          <a:p>
            <a:pPr lvl="2"/>
            <a:r>
              <a:rPr lang="en-US" altLang="zh-CN" sz="1600" i="1" dirty="0">
                <a:latin typeface="Calibri" panose="020F0502020204030204" pitchFamily="34" charset="0"/>
                <a:cs typeface="Calibri" panose="020F0502020204030204" pitchFamily="34" charset="0"/>
              </a:rPr>
              <a:t>Both Cases 2 and Case 3, including direct AI/ML and AI/ML-assisted Positioning</a:t>
            </a:r>
            <a:endParaRPr lang="en-US" altLang="zh-CN" sz="1600" i="1" dirty="0">
              <a:highlight>
                <a:srgbClr val="00808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Specify the support on relevant AI/ML operations, at least including</a:t>
            </a:r>
          </a:p>
          <a:p>
            <a:pPr lvl="2"/>
            <a:r>
              <a:rPr lang="en-US" altLang="zh-CN" sz="1600" i="1" dirty="0">
                <a:latin typeface="Calibri" panose="020F0502020204030204" pitchFamily="34" charset="0"/>
                <a:cs typeface="Calibri" panose="020F0502020204030204" pitchFamily="34" charset="0"/>
              </a:rPr>
              <a:t>Efficient methods for data collection, e.g., training and monitoring data</a:t>
            </a:r>
          </a:p>
          <a:p>
            <a:pPr lvl="2"/>
            <a:r>
              <a:rPr lang="en-US" sz="1600" i="1" dirty="0">
                <a:latin typeface="Calibri" panose="020F0502020204030204" pitchFamily="34" charset="0"/>
                <a:cs typeface="Calibri" panose="020F0502020204030204" pitchFamily="34" charset="0"/>
              </a:rPr>
              <a:t>Performance monitoring procedure, e.g., configuration, trigger and report and potential fallback.  </a:t>
            </a:r>
          </a:p>
          <a:p>
            <a:pPr lvl="2"/>
            <a:r>
              <a:rPr lang="en-US" sz="1600" i="1" dirty="0">
                <a:latin typeface="Calibri" panose="020F0502020204030204" pitchFamily="34" charset="0"/>
                <a:cs typeface="Calibri" panose="020F0502020204030204" pitchFamily="34" charset="0"/>
              </a:rPr>
              <a:t>Model inference, e.g., configuration of model input  for different conditions</a:t>
            </a:r>
          </a:p>
          <a:p>
            <a:pPr lvl="1"/>
            <a:endParaRPr lang="en-US" sz="16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E01876-21B4-4D0C-A67B-3000B7427D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3441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83CE8-C76D-45C6-9003-828C0780C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Rel-19 SI: Study on AI/ML for NR Air Interface – Phase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1B995-568A-4428-8A20-40FEB86075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238" y="1430867"/>
            <a:ext cx="11330961" cy="4541666"/>
          </a:xfrm>
        </p:spPr>
        <p:txBody>
          <a:bodyPr/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</a:p>
          <a:p>
            <a:pPr lvl="1"/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Remaining issues from Rel-18 SI, e.g., model transfer, online training and two-side training.</a:t>
            </a:r>
          </a:p>
          <a:p>
            <a:pPr lvl="1"/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More potential use cases can be further studied to explore more potential benefits from AI/ML, e.g., CSI feedback compression with multi-TRP, mobility enhancement and interference management.</a:t>
            </a:r>
          </a:p>
          <a:p>
            <a:pPr lvl="1"/>
            <a:endParaRPr lang="en-US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Objectives</a:t>
            </a:r>
          </a:p>
          <a:p>
            <a:pPr lvl="1"/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Study the specification impacts to support more potential AI/ML functions </a:t>
            </a:r>
          </a:p>
          <a:p>
            <a:pPr lvl="2"/>
            <a:r>
              <a:rPr lang="en-US" sz="1600" i="1" dirty="0">
                <a:latin typeface="Calibri" panose="020F0502020204030204" pitchFamily="34" charset="0"/>
                <a:cs typeface="Calibri" panose="020F0502020204030204" pitchFamily="34" charset="0"/>
              </a:rPr>
              <a:t>Enhancement to support model transfer, online training, two-side training  and tuning</a:t>
            </a:r>
          </a:p>
          <a:p>
            <a:pPr lvl="2"/>
            <a:r>
              <a:rPr lang="en-US" sz="1600" i="1" dirty="0">
                <a:latin typeface="Calibri" panose="020F0502020204030204" pitchFamily="34" charset="0"/>
                <a:cs typeface="Calibri" panose="020F0502020204030204" pitchFamily="34" charset="0"/>
              </a:rPr>
              <a:t>Collaborative/distributed model training and inference</a:t>
            </a:r>
          </a:p>
          <a:p>
            <a:pPr lvl="1"/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Further study the performance and specification impact of new use cases in Rel-19</a:t>
            </a:r>
          </a:p>
          <a:p>
            <a:pPr lvl="2"/>
            <a:r>
              <a:rPr lang="en-US" sz="1600" i="1" dirty="0">
                <a:latin typeface="Calibri" panose="020F0502020204030204" pitchFamily="34" charset="0"/>
                <a:cs typeface="Calibri" panose="020F0502020204030204" pitchFamily="34" charset="0"/>
              </a:rPr>
              <a:t>CSI feedback compression for multi-TRP scenario</a:t>
            </a:r>
          </a:p>
          <a:p>
            <a:pPr lvl="2"/>
            <a:r>
              <a:rPr lang="en-US" sz="1600" i="1" dirty="0">
                <a:latin typeface="Calibri" panose="020F0502020204030204" pitchFamily="34" charset="0"/>
                <a:cs typeface="Calibri" panose="020F0502020204030204" pitchFamily="34" charset="0"/>
              </a:rPr>
              <a:t>Mobility enhancement, e.g., assist parameter adjustment, reduce RLF/HO failure, target cell prediction</a:t>
            </a:r>
          </a:p>
          <a:p>
            <a:pPr lvl="2"/>
            <a:r>
              <a:rPr lang="en-US" sz="1600" i="1" dirty="0">
                <a:latin typeface="Calibri" panose="020F0502020204030204" pitchFamily="34" charset="0"/>
                <a:cs typeface="Calibri" panose="020F0502020204030204" pitchFamily="34" charset="0"/>
              </a:rPr>
              <a:t>Interference management, e.g., interference prediction and interference avoidance through intelligent resource allocation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E01876-21B4-4D0C-A67B-3000B7427D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8219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1EDF8-008E-4C3F-9236-E0A998071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0059CE-AF12-4D3A-9AD0-5CADF39747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623B1AF-F322-DA61-D533-F05A8C0F7D76}"/>
              </a:ext>
            </a:extLst>
          </p:cNvPr>
          <p:cNvSpPr txBox="1">
            <a:spLocks/>
          </p:cNvSpPr>
          <p:nvPr/>
        </p:nvSpPr>
        <p:spPr bwMode="gray">
          <a:xfrm>
            <a:off x="556238" y="1307593"/>
            <a:ext cx="10782321" cy="466494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1218987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 Rel-19, the study on AI/ML for NR air interface enhancement can include two items, one is WI to specify relevant AI/ML operations, the other is SI to further study AI/ML for more use cases.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Rel-19 WI: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AI/ML for NR air interface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Specify the relevant procedures to support AI/ML functionality/models 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Specify relevant procedures on the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selected sub use cases with representative model deployment and observed enough gains from Rel-18 study.</a:t>
            </a:r>
          </a:p>
          <a:p>
            <a:pPr lvl="1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Rel-19 SI: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tudy on AI/ML for NR air interface – Phase 2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Study remaining issues from Rel-18 SI, e.g., model transfer, online training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Study more potential use cases can be further studied to explore more potential benefits from AI/ML, e.g., CSI feedback compression with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multi-TRP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, mobility enhancement and interference management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61403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6CE72A-B114-421D-8BDF-20821F2D816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50675" y="6473825"/>
            <a:ext cx="438150" cy="15557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1387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Lenovo Colors">
      <a:dk1>
        <a:srgbClr val="000000"/>
      </a:dk1>
      <a:lt1>
        <a:sysClr val="window" lastClr="FFFFFF"/>
      </a:lt1>
      <a:dk2>
        <a:srgbClr val="8246AF"/>
      </a:dk2>
      <a:lt2>
        <a:srgbClr val="333F48"/>
      </a:lt2>
      <a:accent1>
        <a:srgbClr val="E1140A"/>
      </a:accent1>
      <a:accent2>
        <a:srgbClr val="FF6A00"/>
      </a:accent2>
      <a:accent3>
        <a:srgbClr val="F04187"/>
      </a:accent3>
      <a:accent4>
        <a:srgbClr val="3E8DDD"/>
      </a:accent4>
      <a:accent5>
        <a:srgbClr val="46C8E1"/>
      </a:accent5>
      <a:accent6>
        <a:srgbClr val="6AC346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F7170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 smtClean="0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EFDFD9491C1B4EB5AD1C1F0DD77AEF" ma:contentTypeVersion="8" ma:contentTypeDescription="Create a new document." ma:contentTypeScope="" ma:versionID="92947332ef03447f574ff4b9d4fddcc4">
  <xsd:schema xmlns:xsd="http://www.w3.org/2001/XMLSchema" xmlns:xs="http://www.w3.org/2001/XMLSchema" xmlns:p="http://schemas.microsoft.com/office/2006/metadata/properties" xmlns:ns2="3cf6f596-7900-42dc-afdd-a636648ef1bd" targetNamespace="http://schemas.microsoft.com/office/2006/metadata/properties" ma:root="true" ma:fieldsID="3a9c05a953a4aea5b56dbd205067280d" ns2:_="">
    <xsd:import namespace="3cf6f596-7900-42dc-afdd-a636648ef1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f6f596-7900-42dc-afdd-a636648ef1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D343E24-E407-41CD-B499-ECBA4C49DBD7}">
  <ds:schemaRefs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3cf6f596-7900-42dc-afdd-a636648ef1bd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927F5D40-AAA7-42F4-B168-F8A4D8AB096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B0AE619-12E3-4ADF-8595-E3011517B6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f6f596-7900-42dc-afdd-a636648ef1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789</TotalTime>
  <Words>1098</Words>
  <Application>Microsoft Office PowerPoint</Application>
  <PresentationFormat>自定义</PresentationFormat>
  <Paragraphs>144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Arial</vt:lpstr>
      <vt:lpstr>Calibri</vt:lpstr>
      <vt:lpstr>Wingdings</vt:lpstr>
      <vt:lpstr>Lenovo Master</vt:lpstr>
      <vt:lpstr>Views on Further Study on AI/ML for NR Air Interface Enhancement in Rel-19</vt:lpstr>
      <vt:lpstr>Current status in Rel-18 SI: general aspects</vt:lpstr>
      <vt:lpstr>Current status in Rel-18 SI: sub use cases</vt:lpstr>
      <vt:lpstr>General views on AI/ML for air interface enhancement in Rel-19</vt:lpstr>
      <vt:lpstr>Rel-19 WI: AI/ML for NR Air Interface</vt:lpstr>
      <vt:lpstr>Rel-19 SI: Study on AI/ML for NR Air Interface – Phase 2</vt:lpstr>
      <vt:lpstr>Summary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R18 Presentations</dc:title>
  <dc:creator>Ravi.Kuchibhotla@motorola.com</dc:creator>
  <cp:lastModifiedBy>Jianfeng Wang</cp:lastModifiedBy>
  <cp:revision>540</cp:revision>
  <dcterms:created xsi:type="dcterms:W3CDTF">2020-11-11T10:47:48Z</dcterms:created>
  <dcterms:modified xsi:type="dcterms:W3CDTF">2023-05-31T05:48:40Z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0x01010049EFDFD9491C1B4EB5AD1C1F0DD77AEF</vt:lpwstr>
  </property>
  <property fmtid="{D5CDD505-2E9C-101B-9397-08002B2CF9AE}" pid="3" name="MSIP_Label_9d258917-277f-42cd-a3cd-14c4e9ee58bc_Enabled">
    <vt:lpwstr>true</vt:lpwstr>
  </property>
  <property fmtid="{D5CDD505-2E9C-101B-9397-08002B2CF9AE}" pid="4" name="MSIP_Label_9d258917-277f-42cd-a3cd-14c4e9ee58bc_SetDate">
    <vt:lpwstr>2023-03-08T20:03:43Z</vt:lpwstr>
  </property>
  <property fmtid="{D5CDD505-2E9C-101B-9397-08002B2CF9AE}" pid="5" name="MSIP_Label_9d258917-277f-42cd-a3cd-14c4e9ee58bc_Method">
    <vt:lpwstr>Standard</vt:lpwstr>
  </property>
  <property fmtid="{D5CDD505-2E9C-101B-9397-08002B2CF9AE}" pid="6" name="MSIP_Label_9d258917-277f-42cd-a3cd-14c4e9ee58bc_Name">
    <vt:lpwstr>restricted</vt:lpwstr>
  </property>
  <property fmtid="{D5CDD505-2E9C-101B-9397-08002B2CF9AE}" pid="7" name="MSIP_Label_9d258917-277f-42cd-a3cd-14c4e9ee58bc_SiteId">
    <vt:lpwstr>38ae3bcd-9579-4fd4-adda-b42e1495d55a</vt:lpwstr>
  </property>
  <property fmtid="{D5CDD505-2E9C-101B-9397-08002B2CF9AE}" pid="8" name="MSIP_Label_9d258917-277f-42cd-a3cd-14c4e9ee58bc_ActionId">
    <vt:lpwstr>17e111c4-ee1b-447e-be0d-07dfb02fa50a</vt:lpwstr>
  </property>
  <property fmtid="{D5CDD505-2E9C-101B-9397-08002B2CF9AE}" pid="9" name="MSIP_Label_9d258917-277f-42cd-a3cd-14c4e9ee58bc_ContentBits">
    <vt:lpwstr>0</vt:lpwstr>
  </property>
  <property fmtid="{D5CDD505-2E9C-101B-9397-08002B2CF9AE}" pid="10" name="Document_Confidentiality">
    <vt:lpwstr>Restricted</vt:lpwstr>
  </property>
</Properties>
</file>