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22"/>
  </p:notesMasterIdLst>
  <p:sldIdLst>
    <p:sldId id="256" r:id="rId3"/>
    <p:sldId id="452" r:id="rId4"/>
    <p:sldId id="444" r:id="rId5"/>
    <p:sldId id="445" r:id="rId6"/>
    <p:sldId id="451" r:id="rId7"/>
    <p:sldId id="453" r:id="rId8"/>
    <p:sldId id="447" r:id="rId9"/>
    <p:sldId id="460" r:id="rId10"/>
    <p:sldId id="448" r:id="rId11"/>
    <p:sldId id="454" r:id="rId12"/>
    <p:sldId id="449" r:id="rId13"/>
    <p:sldId id="466" r:id="rId14"/>
    <p:sldId id="461" r:id="rId15"/>
    <p:sldId id="456" r:id="rId16"/>
    <p:sldId id="464" r:id="rId17"/>
    <p:sldId id="465" r:id="rId18"/>
    <p:sldId id="457" r:id="rId19"/>
    <p:sldId id="450" r:id="rId20"/>
    <p:sldId id="269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</p14:sldIdLst>
        </p14:section>
        <p14:section name="默认节" id="{6F6840BA-64E5-4DA7-862A-6BEDB62FB8D1}">
          <p14:sldIdLst/>
        </p14:section>
        <p14:section name="Background" id="{E47FA9CF-2078-498B-B748-065D4DDB2884}">
          <p14:sldIdLst>
            <p14:sldId id="452"/>
            <p14:sldId id="444"/>
            <p14:sldId id="445"/>
            <p14:sldId id="451"/>
            <p14:sldId id="453"/>
            <p14:sldId id="447"/>
            <p14:sldId id="460"/>
            <p14:sldId id="448"/>
          </p14:sldIdLst>
        </p14:section>
        <p14:section name="R19" id="{00399AFB-CE1B-4CC6-B1DE-9E96D132000C}">
          <p14:sldIdLst>
            <p14:sldId id="454"/>
            <p14:sldId id="449"/>
            <p14:sldId id="466"/>
            <p14:sldId id="461"/>
            <p14:sldId id="456"/>
            <p14:sldId id="464"/>
            <p14:sldId id="465"/>
            <p14:sldId id="457"/>
            <p14:sldId id="45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2DC84D"/>
    <a:srgbClr val="FFFFFF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706" autoAdjust="0"/>
  </p:normalViewPr>
  <p:slideViewPr>
    <p:cSldViewPr snapToGrid="0" snapToObjects="1">
      <p:cViewPr varScale="1">
        <p:scale>
          <a:sx n="61" d="100"/>
          <a:sy n="61" d="100"/>
        </p:scale>
        <p:origin x="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Range vs. Hop</a:t>
            </a:r>
            <a:endParaRPr lang="zh-CN"/>
          </a:p>
        </c:rich>
      </c:tx>
      <c:layout>
        <c:manualLayout>
          <c:xMode val="edge"/>
          <c:yMode val="edge"/>
          <c:x val="0.44420822397200349"/>
          <c:y val="3.08285070233468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Sheet1!$D$12</c:f>
              <c:strCache>
                <c:ptCount val="1"/>
                <c:pt idx="0">
                  <c:v>2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Sheet1!$D$13:$D$22</c:f>
              <c:numCache>
                <c:formatCode>0.00_ </c:formatCode>
                <c:ptCount val="10"/>
                <c:pt idx="0">
                  <c:v>944.00000000000057</c:v>
                </c:pt>
                <c:pt idx="1">
                  <c:v>1888.0000000000011</c:v>
                </c:pt>
                <c:pt idx="2">
                  <c:v>2832.0000000000018</c:v>
                </c:pt>
                <c:pt idx="3">
                  <c:v>3776.0000000000023</c:v>
                </c:pt>
                <c:pt idx="4">
                  <c:v>4720.0000000000027</c:v>
                </c:pt>
                <c:pt idx="5">
                  <c:v>5664.0000000000036</c:v>
                </c:pt>
                <c:pt idx="6">
                  <c:v>6608.0000000000036</c:v>
                </c:pt>
                <c:pt idx="7">
                  <c:v>7552.0000000000045</c:v>
                </c:pt>
                <c:pt idx="8">
                  <c:v>8496.0000000000055</c:v>
                </c:pt>
                <c:pt idx="9">
                  <c:v>9440.0000000000055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D47-48D5-8045-9C1FFAF312B9}"/>
            </c:ext>
          </c:extLst>
        </c:ser>
        <c:ser>
          <c:idx val="1"/>
          <c:order val="1"/>
          <c:tx>
            <c:strRef>
              <c:f>Sheet1!$E$12</c:f>
              <c:strCache>
                <c:ptCount val="1"/>
                <c:pt idx="0">
                  <c:v>3.5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Sheet1!$E$13:$E$22</c:f>
              <c:numCache>
                <c:formatCode>0.00_ </c:formatCode>
                <c:ptCount val="10"/>
                <c:pt idx="0">
                  <c:v>539.42857142857179</c:v>
                </c:pt>
                <c:pt idx="1">
                  <c:v>1078.8571428571436</c:v>
                </c:pt>
                <c:pt idx="2">
                  <c:v>1618.2857142857154</c:v>
                </c:pt>
                <c:pt idx="3">
                  <c:v>2157.7142857142871</c:v>
                </c:pt>
                <c:pt idx="4">
                  <c:v>2697.1428571428587</c:v>
                </c:pt>
                <c:pt idx="5">
                  <c:v>3236.5714285714307</c:v>
                </c:pt>
                <c:pt idx="6">
                  <c:v>3776.0000000000027</c:v>
                </c:pt>
                <c:pt idx="7">
                  <c:v>4315.4285714285743</c:v>
                </c:pt>
                <c:pt idx="8">
                  <c:v>4854.8571428571458</c:v>
                </c:pt>
                <c:pt idx="9">
                  <c:v>5394.2857142857174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D47-48D5-8045-9C1FFAF312B9}"/>
            </c:ext>
          </c:extLst>
        </c:ser>
        <c:ser>
          <c:idx val="2"/>
          <c:order val="2"/>
          <c:tx>
            <c:strRef>
              <c:f>Sheet1!$F$12</c:f>
              <c:strCache>
                <c:ptCount val="1"/>
                <c:pt idx="0">
                  <c:v>5.9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Sheet1!$F$13:$F$22</c:f>
              <c:numCache>
                <c:formatCode>0.00_ </c:formatCode>
                <c:ptCount val="10"/>
                <c:pt idx="0">
                  <c:v>320</c:v>
                </c:pt>
                <c:pt idx="1">
                  <c:v>639.99999999999989</c:v>
                </c:pt>
                <c:pt idx="2">
                  <c:v>959.99999999999977</c:v>
                </c:pt>
                <c:pt idx="3">
                  <c:v>1279.9999999999998</c:v>
                </c:pt>
                <c:pt idx="4">
                  <c:v>1599.9999999999998</c:v>
                </c:pt>
                <c:pt idx="5">
                  <c:v>1919.9999999999995</c:v>
                </c:pt>
                <c:pt idx="6">
                  <c:v>2239.9999999999995</c:v>
                </c:pt>
                <c:pt idx="7">
                  <c:v>2559.9999999999995</c:v>
                </c:pt>
                <c:pt idx="8">
                  <c:v>2879.9999999999995</c:v>
                </c:pt>
                <c:pt idx="9">
                  <c:v>3199.9999999999995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D47-48D5-8045-9C1FFAF312B9}"/>
            </c:ext>
          </c:extLst>
        </c:ser>
        <c:ser>
          <c:idx val="3"/>
          <c:order val="3"/>
          <c:tx>
            <c:strRef>
              <c:f>Sheet1!$G$12</c:f>
              <c:strCache>
                <c:ptCount val="1"/>
                <c:pt idx="0">
                  <c:v>24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Sheet1!$G$13:$G$22</c:f>
              <c:numCache>
                <c:formatCode>0.00_ </c:formatCode>
                <c:ptCount val="10"/>
                <c:pt idx="0">
                  <c:v>78.666666666666671</c:v>
                </c:pt>
                <c:pt idx="1">
                  <c:v>157.33333333333334</c:v>
                </c:pt>
                <c:pt idx="2">
                  <c:v>236</c:v>
                </c:pt>
                <c:pt idx="3">
                  <c:v>314.66666666666669</c:v>
                </c:pt>
                <c:pt idx="4">
                  <c:v>393.33333333333337</c:v>
                </c:pt>
                <c:pt idx="5">
                  <c:v>472</c:v>
                </c:pt>
                <c:pt idx="6">
                  <c:v>550.66666666666674</c:v>
                </c:pt>
                <c:pt idx="7">
                  <c:v>629.33333333333337</c:v>
                </c:pt>
                <c:pt idx="8">
                  <c:v>708</c:v>
                </c:pt>
                <c:pt idx="9">
                  <c:v>786.66666666666674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D47-48D5-8045-9C1FFAF312B9}"/>
            </c:ext>
          </c:extLst>
        </c:ser>
        <c:ser>
          <c:idx val="4"/>
          <c:order val="4"/>
          <c:tx>
            <c:strRef>
              <c:f>Sheet1!$H$12</c:f>
              <c:strCache>
                <c:ptCount val="1"/>
                <c:pt idx="0">
                  <c:v>61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Sheet1!$H$13:$H$22</c:f>
              <c:numCache>
                <c:formatCode>0.00_ </c:formatCode>
                <c:ptCount val="10"/>
                <c:pt idx="0">
                  <c:v>30.950819672131139</c:v>
                </c:pt>
                <c:pt idx="1">
                  <c:v>61.901639344262279</c:v>
                </c:pt>
                <c:pt idx="2">
                  <c:v>92.852459016393425</c:v>
                </c:pt>
                <c:pt idx="3">
                  <c:v>123.80327868852456</c:v>
                </c:pt>
                <c:pt idx="4">
                  <c:v>154.75409836065569</c:v>
                </c:pt>
                <c:pt idx="5">
                  <c:v>185.70491803278685</c:v>
                </c:pt>
                <c:pt idx="6">
                  <c:v>216.65573770491798</c:v>
                </c:pt>
                <c:pt idx="7">
                  <c:v>247.60655737704911</c:v>
                </c:pt>
                <c:pt idx="8">
                  <c:v>278.55737704918027</c:v>
                </c:pt>
                <c:pt idx="9">
                  <c:v>309.50819672131138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D47-48D5-8045-9C1FFAF312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0499711"/>
        <c:axId val="230522591"/>
      </c:scatterChart>
      <c:valAx>
        <c:axId val="230499711"/>
        <c:scaling>
          <c:orientation val="minMax"/>
          <c:max val="10"/>
          <c:min val="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Hop</a:t>
                </a:r>
                <a:endParaRPr lang="zh-CN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22591"/>
        <c:crosses val="autoZero"/>
        <c:crossBetween val="midCat"/>
      </c:valAx>
      <c:valAx>
        <c:axId val="230522591"/>
        <c:scaling>
          <c:logBase val="10"/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Range (m)</a:t>
                </a:r>
                <a:endParaRPr lang="zh-CN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49971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379740640126111"/>
          <c:y val="0.88966389077065811"/>
          <c:w val="0.55193328958880139"/>
          <c:h val="6.50293371476530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0.22768</cdr:x>
      <cdr:y>0.49828</cdr:y>
    </cdr:from>
    <cdr:to>
      <cdr:x>0.93405</cdr:x>
      <cdr:y>0.49828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id="{17A4A2B2-678B-AAD4-6572-3CD9A4C819EF}"/>
            </a:ext>
          </a:extLst>
        </cdr:cNvPr>
        <cdr:cNvCxnSpPr/>
      </cdr:nvCxnSpPr>
      <cdr:spPr>
        <a:xfrm xmlns:a="http://schemas.openxmlformats.org/drawingml/2006/main">
          <a:off x="924447" y="1429588"/>
          <a:ext cx="2868062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0.54575</cdr:x>
      <cdr:y>0.37449</cdr:y>
    </cdr:from>
    <cdr:to>
      <cdr:x>0.67941</cdr:x>
      <cdr:y>0.43478</cdr:y>
    </cdr:to>
    <cdr:sp macro="" textlink="">
      <cdr:nvSpPr>
        <cdr:cNvPr id="6" name="箭头: 下 5">
          <a:extLst xmlns:a="http://schemas.openxmlformats.org/drawingml/2006/main">
            <a:ext uri="{FF2B5EF4-FFF2-40B4-BE49-F238E27FC236}">
              <a16:creationId xmlns:a16="http://schemas.microsoft.com/office/drawing/2014/main" id="{4BFEDF75-323E-118B-98D8-56301F6DECD5}"/>
            </a:ext>
          </a:extLst>
        </cdr:cNvPr>
        <cdr:cNvSpPr/>
      </cdr:nvSpPr>
      <cdr:spPr>
        <a:xfrm xmlns:a="http://schemas.openxmlformats.org/drawingml/2006/main" rot="16200000">
          <a:off x="2223081" y="930217"/>
          <a:ext cx="176169" cy="504301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513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2023/5/31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 hasCustomPrompt="1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r>
              <a:rPr kumimoji="1" lang="zh-CN" altLang="en-US"/>
              <a:t>单击图标添加表格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8BCC55-FD21-4989-BDF8-98DF4834F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4E1273-5374-43E0-8365-EF09F4DBBB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304061-FF95-40D8-9290-B2C8FDDA6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55EAD-AE56-47C6-A3BB-C954CE7DB678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4B3EF3-A3D0-4978-8FB0-5D944B628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405B7B-CEC4-4934-A565-692DD39C3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2787-9CC3-4D33-A937-08009089A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0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9AE71C-10F5-409A-8FEC-89DCF02E9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2C2E75-4891-4091-AA43-DB35F8F50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A89F08-09FF-4ED4-9A62-B41918320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55EAD-AE56-47C6-A3BB-C954CE7DB678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42F284-C136-4D35-BD9F-E82AD2769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4449DB-192C-4338-838A-51E2F99F6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2787-9CC3-4D33-A937-08009089A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81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2" r:id="rId8"/>
    <p:sldLayoutId id="2147483673" r:id="rId9"/>
    <p:sldLayoutId id="2147483674" r:id="rId10"/>
  </p:sldLayoutIdLst>
  <p:hf sldNum="0" hdr="0" ftr="0"/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56202" y="4013202"/>
            <a:ext cx="20288465" cy="3318932"/>
          </a:xfrm>
        </p:spPr>
        <p:txBody>
          <a:bodyPr/>
          <a:lstStyle/>
          <a:p>
            <a:pPr algn="ctr"/>
            <a:r>
              <a:rPr kumimoji="1" lang="en-US" altLang="zh-CN" sz="6000" dirty="0"/>
              <a:t>Motivation for R19 enhancement of NR SL Relay</a:t>
            </a:r>
            <a:endParaRPr kumimoji="1" lang="zh-CN" altLang="en-US" sz="6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A3DC-AAD5-447F-88A3-6E2A16DFD770}"/>
              </a:ext>
            </a:extLst>
          </p:cNvPr>
          <p:cNvSpPr txBox="1"/>
          <p:nvPr/>
        </p:nvSpPr>
        <p:spPr>
          <a:xfrm>
            <a:off x="1355833" y="1126489"/>
            <a:ext cx="6842235" cy="13952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3GPP RAN-Release 19 workshop</a:t>
            </a:r>
            <a:r>
              <a:rPr kumimoji="1" lang="sv-SE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	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Taipei, June 15 - June 16, 2023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DA98D-A7E8-494F-ADDA-211479C2928D}"/>
              </a:ext>
            </a:extLst>
          </p:cNvPr>
          <p:cNvSpPr txBox="1"/>
          <p:nvPr/>
        </p:nvSpPr>
        <p:spPr>
          <a:xfrm>
            <a:off x="16742978" y="1557375"/>
            <a:ext cx="6842235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RWS-230314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64ED22-CA0C-4DCD-8208-9E9F8DF7DB61}"/>
              </a:ext>
            </a:extLst>
          </p:cNvPr>
          <p:cNvSpPr/>
          <p:nvPr/>
        </p:nvSpPr>
        <p:spPr>
          <a:xfrm>
            <a:off x="1355833" y="9642347"/>
            <a:ext cx="53826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Agenda Item: 	RWS, 5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Source: 	OPPO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Document for: Discussion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F8892B-F852-4E0A-A2C4-986E9880D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altLang="zh-CN" sz="10800" dirty="0"/>
              <a:t>Part-2.2: UE-based Relay in R19 NR</a:t>
            </a:r>
            <a:endParaRPr lang="zh-CN" altLang="en-US" sz="10800" dirty="0"/>
          </a:p>
        </p:txBody>
      </p:sp>
    </p:spTree>
    <p:extLst>
      <p:ext uri="{BB962C8B-B14F-4D97-AF65-F5344CB8AC3E}">
        <p14:creationId xmlns:p14="http://schemas.microsoft.com/office/powerpoint/2010/main" val="34528143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4A95A9-118D-48A8-90F8-0A8C19035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R19 SL-Relay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AFE37D-419B-46A1-B789-26B1C6F6A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i="1" dirty="0">
                <a:solidFill>
                  <a:srgbClr val="00B0F0"/>
                </a:solidFill>
              </a:rPr>
              <a:t>Single-hop</a:t>
            </a:r>
            <a:r>
              <a:rPr lang="en-US" altLang="zh-CN" dirty="0"/>
              <a:t> Relay				=&gt; 		</a:t>
            </a:r>
            <a:r>
              <a:rPr lang="en-US" altLang="zh-CN" i="1" dirty="0">
                <a:solidFill>
                  <a:srgbClr val="FF0000"/>
                </a:solidFill>
              </a:rPr>
              <a:t>Multi-hop</a:t>
            </a:r>
            <a:r>
              <a:rPr lang="en-US" altLang="zh-CN" dirty="0"/>
              <a:t> Relay </a:t>
            </a:r>
          </a:p>
          <a:p>
            <a:r>
              <a:rPr lang="en-US" altLang="zh-CN" i="1" dirty="0">
                <a:solidFill>
                  <a:srgbClr val="00B0F0"/>
                </a:solidFill>
              </a:rPr>
              <a:t>Basic</a:t>
            </a:r>
            <a:r>
              <a:rPr lang="en-US" altLang="zh-CN" dirty="0"/>
              <a:t> Multi-Path				=&gt; 		</a:t>
            </a:r>
            <a:r>
              <a:rPr lang="en-US" altLang="zh-CN" i="1" dirty="0">
                <a:solidFill>
                  <a:srgbClr val="FF0000"/>
                </a:solidFill>
              </a:rPr>
              <a:t>Advanced</a:t>
            </a:r>
            <a:r>
              <a:rPr lang="en-US" altLang="zh-CN" dirty="0"/>
              <a:t> Multi-Path</a:t>
            </a:r>
          </a:p>
          <a:p>
            <a:r>
              <a:rPr lang="en-US" altLang="zh-CN" i="1" dirty="0">
                <a:solidFill>
                  <a:srgbClr val="00B0F0"/>
                </a:solidFill>
              </a:rPr>
              <a:t>Single-Carrier</a:t>
            </a:r>
            <a:r>
              <a:rPr lang="en-US" altLang="zh-CN" dirty="0"/>
              <a:t> relaying		=&gt; 		</a:t>
            </a:r>
            <a:r>
              <a:rPr lang="en-US" altLang="zh-CN" i="1" dirty="0">
                <a:solidFill>
                  <a:srgbClr val="FF0000"/>
                </a:solidFill>
              </a:rPr>
              <a:t>Multi-Carrier</a:t>
            </a:r>
            <a:r>
              <a:rPr lang="en-US" altLang="zh-CN" dirty="0"/>
              <a:t> relaying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3542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B535C5-C65A-F366-FD67-77B08A32A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Multi-Hop (1/3)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6AFBE6-D156-0EB6-2996-6422D993A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22.261, KPI for </a:t>
            </a:r>
            <a:r>
              <a:rPr lang="en-US" altLang="zh-CN" i="1" dirty="0">
                <a:solidFill>
                  <a:srgbClr val="FF0000"/>
                </a:solidFill>
              </a:rPr>
              <a:t>multi-hop</a:t>
            </a:r>
            <a:r>
              <a:rPr lang="en-US" altLang="zh-CN" dirty="0"/>
              <a:t> UE-to-Network Relay has been provided</a:t>
            </a:r>
          </a:p>
          <a:p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AD233074-6178-7AA4-E111-D2D2D6602F83}"/>
              </a:ext>
            </a:extLst>
          </p:cNvPr>
          <p:cNvGraphicFramePr>
            <a:graphicFrameLocks/>
          </p:cNvGraphicFramePr>
          <p:nvPr/>
        </p:nvGraphicFramePr>
        <p:xfrm>
          <a:off x="1676400" y="5512424"/>
          <a:ext cx="21031200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96046956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1671276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89022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2685427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8295354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26641191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4769408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5574508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5464174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41681270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Scenario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Max. data rate (DL)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Max. data rate (UL)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End-to-end latency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7)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traffic capacity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(DL)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traffic capacity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(UL)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user density 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Range of a single hop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8)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Estimated number of hops 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879109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InHome</a:t>
                      </a: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Scenario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1)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Gbit/s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500 Mbit/s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en-GB" sz="2000" b="1" i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Gbit/s/ home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Gbit/s /home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devices /house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 x 10m – 3 floors</a:t>
                      </a:r>
                      <a:r>
                        <a:rPr lang="en-US" sz="2000" b="1" i="0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 indoor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to 3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9304785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Factory Sensors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2)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kbit/s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Mbit/s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ms to 1 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Gbit/s /factory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Gbit/s /factory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10000 devices /factory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 m x 100 m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 m indoor / metallic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to 3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7897672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Smart Metering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3)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x 100 bytes / 15 mins /hectare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x 100 bytes / 15 mins /hectare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devices /hectare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m x 100 m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 100 m indoor / deep indoor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to 5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0003816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Containers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4)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15000 x 100 bytes / 15 mins /ship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15000 x 100 bytes / 15 mins /ship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15000 containers /ship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400 m x 60 m x 40 m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 100 m indoor / outdoor / metallic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to 9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2456233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Freight Wagons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bytes / 15 mins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x 100 bytes / 15 mins /train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x 100 bytes / 15 mins /train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120 wagons /train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km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 100 m outdoor / tunnel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to 15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548260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Public Safety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5)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Mbit/s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Mbit/s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 ms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Mbit/s /building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 Mbit/s /building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/building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m x 100 m – 3 floors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 50 m indoor (floor or stairwell)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to 4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178146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Wearables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(note 6)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Mbit/s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Mbit/s</a:t>
                      </a:r>
                      <a:endParaRPr lang="zh-CN" sz="2000" b="1" i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ms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Mbit/s per 100 m</a:t>
                      </a:r>
                      <a:r>
                        <a:rPr lang="en-GB" sz="2000" b="1" i="0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Mbit/s per 100 m</a:t>
                      </a:r>
                      <a:r>
                        <a:rPr lang="en-GB" sz="2000" b="1" i="0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wearables per 100 m</a:t>
                      </a:r>
                      <a:r>
                        <a:rPr lang="en-GB" sz="2000" b="1" i="0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 x 10 m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 indoor / outdoor</a:t>
                      </a:r>
                      <a:endParaRPr lang="zh-CN" sz="2000" b="1" i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to 2</a:t>
                      </a:r>
                      <a:endParaRPr lang="zh-CN" sz="20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4768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724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FEA815-10ED-DD90-49FA-3EB2E2792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Multi-Hop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46E9FA-92B9-EE0E-89C0-EE724397D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Coverage Enhancement </a:t>
            </a:r>
          </a:p>
          <a:p>
            <a:pPr lvl="1"/>
            <a:r>
              <a:rPr lang="en-US" altLang="zh-CN" dirty="0"/>
              <a:t>Coverage </a:t>
            </a:r>
            <a:r>
              <a:rPr lang="en-US" altLang="zh-CN" dirty="0" err="1"/>
              <a:t>Enh</a:t>
            </a:r>
            <a:r>
              <a:rPr lang="en-US" altLang="zh-CN" dirty="0"/>
              <a:t> necessity for FR1, e.g., range extension without need for LF spectrum</a:t>
            </a:r>
          </a:p>
          <a:p>
            <a:pPr lvl="1"/>
            <a:r>
              <a:rPr lang="en-US" altLang="zh-CN" dirty="0"/>
              <a:t>Coverage </a:t>
            </a:r>
            <a:r>
              <a:rPr lang="en-US" altLang="zh-CN" dirty="0" err="1"/>
              <a:t>Enh</a:t>
            </a:r>
            <a:r>
              <a:rPr lang="en-US" altLang="zh-CN" dirty="0"/>
              <a:t> necessity for FR2, e.g., 8-hop @ 24GHz = 2-hop @ 5.9GHz</a:t>
            </a:r>
          </a:p>
          <a:p>
            <a:pPr lvl="1"/>
            <a:r>
              <a:rPr lang="en-US" altLang="zh-CN" dirty="0"/>
              <a:t>APP-level solution is infeasible due to APP-level Re-processing</a:t>
            </a:r>
          </a:p>
          <a:p>
            <a:pPr lvl="2"/>
            <a:r>
              <a:rPr lang="en-US" altLang="zh-CN" dirty="0"/>
              <a:t>Security concern</a:t>
            </a:r>
          </a:p>
          <a:p>
            <a:pPr lvl="2"/>
            <a:r>
              <a:rPr lang="en-US" altLang="zh-CN" dirty="0"/>
              <a:t>Additional latency</a:t>
            </a:r>
          </a:p>
          <a:p>
            <a:pPr lvl="2"/>
            <a:r>
              <a:rPr lang="en-US" altLang="zh-CN" dirty="0"/>
              <a:t>Out of network control</a:t>
            </a:r>
            <a:endParaRPr lang="zh-CN" altLang="en-US" dirty="0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982297F-7777-25EF-EF37-E12BDD69A2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1822155"/>
              </p:ext>
            </p:extLst>
          </p:nvPr>
        </p:nvGraphicFramePr>
        <p:xfrm>
          <a:off x="14841414" y="8094651"/>
          <a:ext cx="7359581" cy="4993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2961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B016ED-AD08-499B-856C-E368B067B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Enhanced Multi-Path (1/3)</a:t>
            </a:r>
            <a:br>
              <a:rPr lang="en-US" altLang="zh-CN" dirty="0"/>
            </a:br>
            <a:r>
              <a:rPr lang="en-US" altLang="zh-CN" sz="6400" dirty="0"/>
              <a:t>General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116712-2DA7-4131-8DCD-09A9462BC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R18 Relay is limited to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1-direct</a:t>
            </a:r>
            <a:r>
              <a:rPr lang="en-US" altLang="zh-CN" dirty="0"/>
              <a:t> + </a:t>
            </a:r>
            <a:r>
              <a:rPr lang="en-US" altLang="zh-CN" dirty="0">
                <a:solidFill>
                  <a:srgbClr val="FF0000"/>
                </a:solidFill>
              </a:rPr>
              <a:t>1-indirect</a:t>
            </a:r>
            <a:r>
              <a:rPr lang="en-US" altLang="zh-CN" dirty="0"/>
              <a:t> (PC5, or non-3GPP </a:t>
            </a:r>
            <a:r>
              <a:rPr lang="en-US" altLang="zh-CN" dirty="0">
                <a:solidFill>
                  <a:srgbClr val="FF0000"/>
                </a:solidFill>
              </a:rPr>
              <a:t>Ideal</a:t>
            </a:r>
            <a:r>
              <a:rPr lang="en-US" altLang="zh-CN" dirty="0"/>
              <a:t> connection)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Intra-</a:t>
            </a:r>
            <a:r>
              <a:rPr lang="en-US" altLang="zh-CN" dirty="0" err="1">
                <a:solidFill>
                  <a:srgbClr val="FF0000"/>
                </a:solidFill>
              </a:rPr>
              <a:t>gNB</a:t>
            </a:r>
            <a:r>
              <a:rPr lang="en-US" altLang="zh-CN" dirty="0"/>
              <a:t> multi-path</a:t>
            </a:r>
          </a:p>
          <a:p>
            <a:pPr lvl="1"/>
            <a:r>
              <a:rPr lang="en-US" altLang="zh-CN" dirty="0"/>
              <a:t>SP-from/to-MP switching limited to </a:t>
            </a:r>
            <a:r>
              <a:rPr lang="en-US" altLang="zh-CN" dirty="0">
                <a:solidFill>
                  <a:srgbClr val="FF0000"/>
                </a:solidFill>
              </a:rPr>
              <a:t>intra-</a:t>
            </a:r>
            <a:r>
              <a:rPr lang="en-US" altLang="zh-CN" dirty="0" err="1">
                <a:solidFill>
                  <a:srgbClr val="FF0000"/>
                </a:solidFill>
              </a:rPr>
              <a:t>gNB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No </a:t>
            </a:r>
            <a:r>
              <a:rPr lang="en-US" altLang="zh-CN" dirty="0">
                <a:solidFill>
                  <a:srgbClr val="FF0000"/>
                </a:solidFill>
              </a:rPr>
              <a:t>MP-to-MP</a:t>
            </a:r>
            <a:r>
              <a:rPr lang="en-US" altLang="zh-CN" dirty="0"/>
              <a:t> switching</a:t>
            </a:r>
          </a:p>
        </p:txBody>
      </p:sp>
    </p:spTree>
    <p:extLst>
      <p:ext uri="{BB962C8B-B14F-4D97-AF65-F5344CB8AC3E}">
        <p14:creationId xmlns:p14="http://schemas.microsoft.com/office/powerpoint/2010/main" val="706276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B016ED-AD08-499B-856C-E368B067B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Enhanced Multi-Path (2/3)</a:t>
            </a:r>
            <a:br>
              <a:rPr lang="en-US" altLang="zh-CN" dirty="0"/>
            </a:br>
            <a:r>
              <a:rPr lang="en-US" altLang="zh-CN" sz="6400" dirty="0"/>
              <a:t>Topology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116712-2DA7-4131-8DCD-09A9462BC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Enh</a:t>
            </a:r>
            <a:r>
              <a:rPr lang="en-US" altLang="zh-CN" dirty="0"/>
              <a:t> of indirect leg: more than 1 indirect leg, MP w/o direct leg</a:t>
            </a:r>
          </a:p>
          <a:p>
            <a:pPr lvl="1"/>
            <a:r>
              <a:rPr lang="en-US" altLang="zh-CN" dirty="0"/>
              <a:t>=&gt; To support simultaneous emergency + non-emergency traffic for OOC UE</a:t>
            </a:r>
          </a:p>
          <a:p>
            <a:pPr lvl="1"/>
            <a:r>
              <a:rPr lang="en-US" altLang="zh-CN" dirty="0"/>
              <a:t>=&gt; To benefit for the UEs out of direct coverage, and to enhance the assistance degree from the indirect path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7A9E482-D4C2-C2E5-6A48-4DBA58546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355561"/>
              </p:ext>
            </p:extLst>
          </p:nvPr>
        </p:nvGraphicFramePr>
        <p:xfrm>
          <a:off x="2728627" y="8793897"/>
          <a:ext cx="19419116" cy="27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9824">
                  <a:extLst>
                    <a:ext uri="{9D8B030D-6E8A-4147-A177-3AD203B41FA5}">
                      <a16:colId xmlns:a16="http://schemas.microsoft.com/office/drawing/2014/main" val="3774480242"/>
                    </a:ext>
                  </a:extLst>
                </a:gridCol>
                <a:gridCol w="7524646">
                  <a:extLst>
                    <a:ext uri="{9D8B030D-6E8A-4147-A177-3AD203B41FA5}">
                      <a16:colId xmlns:a16="http://schemas.microsoft.com/office/drawing/2014/main" val="1157071543"/>
                    </a:ext>
                  </a:extLst>
                </a:gridCol>
                <a:gridCol w="7524646">
                  <a:extLst>
                    <a:ext uri="{9D8B030D-6E8A-4147-A177-3AD203B41FA5}">
                      <a16:colId xmlns:a16="http://schemas.microsoft.com/office/drawing/2014/main" val="789638351"/>
                    </a:ext>
                  </a:extLst>
                </a:gridCol>
              </a:tblGrid>
              <a:tr h="805642">
                <a:tc>
                  <a:txBody>
                    <a:bodyPr/>
                    <a:lstStyle/>
                    <a:p>
                      <a:pPr algn="l"/>
                      <a:endParaRPr lang="zh-CN" altLang="en-US" sz="3200" b="1" dirty="0"/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/>
                        <a:t>R18</a:t>
                      </a:r>
                      <a:endParaRPr lang="zh-CN" altLang="en-US" sz="3200" b="1" dirty="0"/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/>
                        <a:t>R19</a:t>
                      </a:r>
                      <a:endParaRPr lang="zh-CN" altLang="en-US" sz="3200" b="1" dirty="0"/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408294198"/>
                  </a:ext>
                </a:extLst>
              </a:tr>
              <a:tr h="741680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3200" b="1" dirty="0"/>
                        <a:t>Topology</a:t>
                      </a:r>
                      <a:endParaRPr lang="zh-CN" altLang="en-US" sz="3200" b="1" dirty="0"/>
                    </a:p>
                  </a:txBody>
                  <a:tcPr marL="182880" marR="182880" marT="91440" marB="91440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3200" b="1" dirty="0"/>
                        <a:t>1-direct + 1-indirect for intra-</a:t>
                      </a:r>
                      <a:r>
                        <a:rPr lang="en-US" altLang="zh-CN" sz="3200" b="1" dirty="0" err="1"/>
                        <a:t>gNB</a:t>
                      </a:r>
                      <a:endParaRPr lang="zh-CN" altLang="en-US" sz="3200" b="1" dirty="0"/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/>
                        <a:t>1-direct + &gt;1-indirect</a:t>
                      </a: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3609576534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endParaRPr lang="zh-CN" altLang="en-US" sz="12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/>
                        <a:t>1-indirect + &gt;=1-indirect</a:t>
                      </a:r>
                    </a:p>
                    <a:p>
                      <a:pPr algn="l"/>
                      <a:endParaRPr lang="zh-CN" altLang="en-US" sz="3200" b="1" dirty="0"/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4129377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27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B016ED-AD08-499B-856C-E368B067B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Enhanced Multi-Path (4/3)</a:t>
            </a:r>
            <a:br>
              <a:rPr lang="en-US" altLang="zh-CN" dirty="0"/>
            </a:br>
            <a:r>
              <a:rPr lang="en-US" altLang="zh-CN" sz="6400" dirty="0"/>
              <a:t>Service-Continuity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116712-2DA7-4131-8DCD-09A9462BC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Enh</a:t>
            </a:r>
            <a:r>
              <a:rPr lang="en-US" altLang="zh-CN" dirty="0"/>
              <a:t> for inter-</a:t>
            </a:r>
            <a:r>
              <a:rPr lang="en-US" altLang="zh-CN" dirty="0" err="1"/>
              <a:t>gNB</a:t>
            </a:r>
            <a:r>
              <a:rPr lang="en-US" altLang="zh-CN" dirty="0"/>
              <a:t>: inter-</a:t>
            </a:r>
            <a:r>
              <a:rPr lang="en-US" altLang="zh-CN" dirty="0" err="1"/>
              <a:t>gNB</a:t>
            </a:r>
            <a:r>
              <a:rPr lang="en-US" altLang="zh-CN" dirty="0"/>
              <a:t> SP/MP-2-MP switching, MP over 2 </a:t>
            </a:r>
            <a:r>
              <a:rPr lang="en-US" altLang="zh-CN" dirty="0" err="1"/>
              <a:t>gNB:s</a:t>
            </a:r>
            <a:endParaRPr lang="en-US" altLang="zh-CN" dirty="0"/>
          </a:p>
          <a:p>
            <a:pPr lvl="1"/>
            <a:r>
              <a:rPr lang="en-US" altLang="zh-CN" sz="4000" dirty="0"/>
              <a:t>=&gt; to support continuity of MP when moving across </a:t>
            </a:r>
            <a:r>
              <a:rPr lang="en-US" altLang="zh-CN" sz="4000" dirty="0" err="1"/>
              <a:t>gNBs</a:t>
            </a:r>
            <a:endParaRPr lang="en-US" altLang="zh-CN" sz="4000" dirty="0"/>
          </a:p>
          <a:p>
            <a:pPr lvl="1"/>
            <a:r>
              <a:rPr lang="en-US" altLang="zh-CN" sz="4000" dirty="0"/>
              <a:t>=&gt; advanced mobility tool, e.g., group-HO.</a:t>
            </a:r>
          </a:p>
          <a:p>
            <a:endParaRPr lang="en-US" altLang="zh-CN" dirty="0"/>
          </a:p>
        </p:txBody>
      </p:sp>
      <p:graphicFrame>
        <p:nvGraphicFramePr>
          <p:cNvPr id="7" name="内容占位符 3">
            <a:extLst>
              <a:ext uri="{FF2B5EF4-FFF2-40B4-BE49-F238E27FC236}">
                <a16:creationId xmlns:a16="http://schemas.microsoft.com/office/drawing/2014/main" id="{27181DC3-7E6A-3B37-84CF-E5E96209E0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9120961"/>
              </p:ext>
            </p:extLst>
          </p:nvPr>
        </p:nvGraphicFramePr>
        <p:xfrm>
          <a:off x="1676400" y="7402012"/>
          <a:ext cx="21031200" cy="494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49822650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84539771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13961076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974307882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From row to column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SP, direct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SP, indirect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MP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extLst>
                  <a:ext uri="{0D108BD9-81ED-4DB2-BD59-A6C34878D82A}">
                    <a16:rowId xmlns:a16="http://schemas.microsoft.com/office/drawing/2014/main" val="270612027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SP, direct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Legacy HO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R17 (intra-</a:t>
                      </a:r>
                      <a:r>
                        <a:rPr lang="en-US" altLang="zh-CN" sz="2400" b="1" dirty="0" err="1"/>
                        <a:t>gNB</a:t>
                      </a:r>
                      <a:r>
                        <a:rPr lang="en-US" altLang="zh-CN" sz="2400" b="1" dirty="0"/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/>
                        <a:t>R18 (inter-</a:t>
                      </a:r>
                      <a:r>
                        <a:rPr lang="en-US" altLang="zh-CN" sz="2400" b="1" dirty="0" err="1"/>
                        <a:t>gNB</a:t>
                      </a:r>
                      <a:r>
                        <a:rPr lang="en-US" altLang="zh-CN" sz="2400" b="1" dirty="0"/>
                        <a:t>)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R18 (w/o direct leg change)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highlight>
                            <a:srgbClr val="00FF00"/>
                          </a:highlight>
                        </a:rPr>
                        <a:t>R19 (w/ direct leg change)</a:t>
                      </a:r>
                      <a:endParaRPr lang="zh-CN" altLang="en-US" sz="2400" b="1" dirty="0">
                        <a:highlight>
                          <a:srgbClr val="00FF00"/>
                        </a:highlight>
                      </a:endParaRPr>
                    </a:p>
                  </a:txBody>
                  <a:tcPr marL="411480" marR="411480" marT="91440" marB="91440"/>
                </a:tc>
                <a:extLst>
                  <a:ext uri="{0D108BD9-81ED-4DB2-BD59-A6C34878D82A}">
                    <a16:rowId xmlns:a16="http://schemas.microsoft.com/office/drawing/2014/main" val="175264232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SP, indirect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R17 (intra-</a:t>
                      </a:r>
                      <a:r>
                        <a:rPr lang="en-US" altLang="zh-CN" sz="2400" b="1" dirty="0" err="1"/>
                        <a:t>gNB</a:t>
                      </a:r>
                      <a:r>
                        <a:rPr lang="en-US" altLang="zh-CN" sz="2400" b="1" dirty="0"/>
                        <a:t>)</a:t>
                      </a:r>
                    </a:p>
                    <a:p>
                      <a:r>
                        <a:rPr lang="en-US" altLang="zh-CN" sz="2400" b="1" dirty="0"/>
                        <a:t>R18 (inter-</a:t>
                      </a:r>
                      <a:r>
                        <a:rPr lang="en-US" altLang="zh-CN" sz="2400" b="1" dirty="0" err="1"/>
                        <a:t>gNB</a:t>
                      </a:r>
                      <a:r>
                        <a:rPr lang="en-US" altLang="zh-CN" sz="2400" b="1" dirty="0"/>
                        <a:t>)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R18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R18 (w/o indirect leg change)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highlight>
                            <a:srgbClr val="00FF00"/>
                          </a:highlight>
                        </a:rPr>
                        <a:t>R19 (w/ indirect leg change)</a:t>
                      </a:r>
                      <a:endParaRPr lang="zh-CN" altLang="en-US" sz="2400" b="1" dirty="0">
                        <a:highlight>
                          <a:srgbClr val="00FF00"/>
                        </a:highlight>
                      </a:endParaRPr>
                    </a:p>
                  </a:txBody>
                  <a:tcPr marL="411480" marR="411480" marT="91440" marB="91440"/>
                </a:tc>
                <a:extLst>
                  <a:ext uri="{0D108BD9-81ED-4DB2-BD59-A6C34878D82A}">
                    <a16:rowId xmlns:a16="http://schemas.microsoft.com/office/drawing/2014/main" val="263450559"/>
                  </a:ext>
                </a:extLst>
              </a:tr>
              <a:tr h="237744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MP</a:t>
                      </a:r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R18 (w/o direct leg change)</a:t>
                      </a:r>
                    </a:p>
                    <a:p>
                      <a:r>
                        <a:rPr lang="en-US" altLang="zh-CN" sz="2400" b="1" dirty="0">
                          <a:highlight>
                            <a:srgbClr val="00FF00"/>
                          </a:highlight>
                        </a:rPr>
                        <a:t>R19 (w/ direct leg change)</a:t>
                      </a:r>
                      <a:endParaRPr lang="zh-CN" altLang="en-US" sz="2400" b="1" dirty="0">
                        <a:highlight>
                          <a:srgbClr val="00FF00"/>
                        </a:highlight>
                      </a:endParaRPr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R18 (w/o indirect leg change)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highlight>
                            <a:srgbClr val="00FF00"/>
                          </a:highlight>
                        </a:rPr>
                        <a:t>R19 (w/ indirect leg change)</a:t>
                      </a:r>
                      <a:endParaRPr lang="zh-CN" altLang="en-US" sz="2400" b="1" dirty="0">
                        <a:highlight>
                          <a:srgbClr val="00FF00"/>
                        </a:highlight>
                      </a:endParaRPr>
                    </a:p>
                    <a:p>
                      <a:endParaRPr lang="zh-CN" altLang="en-US" sz="2400" b="1" dirty="0"/>
                    </a:p>
                  </a:txBody>
                  <a:tcPr marL="411480" marR="411480"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altLang="zh-CN" sz="2400" b="1" dirty="0"/>
                        <a:t>R18 (w/o direct change, w/ indirect change,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zh-CN" sz="2400" b="1" strike="noStrike" dirty="0">
                          <a:solidFill>
                            <a:schemeClr val="tx1"/>
                          </a:solidFill>
                        </a:rPr>
                        <a:t>R18 w/ direct change, w/o indirect change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R19 w/ both direct change and indirect change)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</a:txBody>
                  <a:tcPr marL="411480" marR="411480" marT="91440" marB="91440"/>
                </a:tc>
                <a:extLst>
                  <a:ext uri="{0D108BD9-81ED-4DB2-BD59-A6C34878D82A}">
                    <a16:rowId xmlns:a16="http://schemas.microsoft.com/office/drawing/2014/main" val="1184588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753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988B4-4BCC-4F75-8143-C3D7FC11C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R19</a:t>
            </a:r>
            <a:r>
              <a:rPr lang="zh-CN" altLang="en-US" dirty="0"/>
              <a:t> </a:t>
            </a:r>
            <a:r>
              <a:rPr lang="en-US" altLang="zh-CN" dirty="0"/>
              <a:t>SL Relay: CA-Related </a:t>
            </a:r>
            <a:r>
              <a:rPr lang="en-US" altLang="zh-CN" dirty="0" err="1"/>
              <a:t>Enh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7C73B2-702D-491E-8CEF-92F98A601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SL CA was specified in R18, without considering relay-specific enhancement, e.g.,</a:t>
            </a:r>
          </a:p>
          <a:p>
            <a:pPr lvl="1"/>
            <a:r>
              <a:rPr lang="en-US" altLang="zh-CN" sz="4000" dirty="0"/>
              <a:t>How for relay UE to broadcast discovery message over multi-carrier of PC5 interface</a:t>
            </a:r>
          </a:p>
          <a:p>
            <a:pPr lvl="1"/>
            <a:r>
              <a:rPr lang="en-US" altLang="zh-CN" sz="4000" dirty="0"/>
              <a:t>How for remote UE to operate </a:t>
            </a:r>
            <a:r>
              <a:rPr lang="en-US" altLang="zh-CN" sz="4000" dirty="0" err="1"/>
              <a:t>Uu</a:t>
            </a:r>
            <a:r>
              <a:rPr lang="en-US" altLang="zh-CN" sz="4000" dirty="0"/>
              <a:t>-PDCP-duplication over multiple PC5 carriers</a:t>
            </a:r>
          </a:p>
          <a:p>
            <a:r>
              <a:rPr lang="en-US" altLang="zh-CN" sz="4400" dirty="0"/>
              <a:t>It helps to further boost PC5-based U2N Relay capability.</a:t>
            </a:r>
          </a:p>
        </p:txBody>
      </p:sp>
    </p:spTree>
    <p:extLst>
      <p:ext uri="{BB962C8B-B14F-4D97-AF65-F5344CB8AC3E}">
        <p14:creationId xmlns:p14="http://schemas.microsoft.com/office/powerpoint/2010/main" val="1466049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FA87FC-356F-4CBE-82AE-420A3CDF9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DCFFD0-E452-4F54-AA56-C9A01EBB2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5400" dirty="0"/>
              <a:t>R18 Enhancement aims at a further enhanced </a:t>
            </a:r>
            <a:r>
              <a:rPr lang="en-US" altLang="zh-CN" sz="5400" i="1" dirty="0"/>
              <a:t>UE-based</a:t>
            </a:r>
            <a:r>
              <a:rPr lang="en-US" altLang="zh-CN" sz="5400" dirty="0"/>
              <a:t> relay architecture which targets at </a:t>
            </a:r>
          </a:p>
          <a:p>
            <a:pPr lvl="1"/>
            <a:r>
              <a:rPr lang="en-US" altLang="zh-CN" sz="4600" dirty="0"/>
              <a:t>Extended from single hop to multi-hop</a:t>
            </a:r>
          </a:p>
          <a:p>
            <a:pPr lvl="1"/>
            <a:r>
              <a:rPr lang="en-US" altLang="zh-CN" sz="4600" dirty="0"/>
              <a:t>Enhanced multi-path relay </a:t>
            </a:r>
          </a:p>
          <a:p>
            <a:pPr lvl="1"/>
            <a:r>
              <a:rPr lang="en-US" altLang="zh-CN" sz="4600" dirty="0"/>
              <a:t>Solving R17/18 left-overs </a:t>
            </a:r>
          </a:p>
        </p:txBody>
      </p:sp>
    </p:spTree>
    <p:extLst>
      <p:ext uri="{BB962C8B-B14F-4D97-AF65-F5344CB8AC3E}">
        <p14:creationId xmlns:p14="http://schemas.microsoft.com/office/powerpoint/2010/main" val="2577123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41CE79B-0C28-41DE-ABE8-DE920F9C6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altLang="zh-CN" sz="10800" dirty="0"/>
              <a:t>Part-1: UE-based Relay in LTE</a:t>
            </a:r>
            <a:endParaRPr lang="zh-CN" altLang="en-US" sz="10800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497B5AB-6174-0AA6-3455-8C8EFF150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01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9DA8A74-9EA0-4220-895E-3C63421F8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R13 eD2D </a:t>
            </a:r>
            <a:r>
              <a:rPr lang="en-US" altLang="zh-CN" i="1" dirty="0"/>
              <a:t>L3</a:t>
            </a:r>
            <a:r>
              <a:rPr lang="en-US" altLang="zh-CN" dirty="0"/>
              <a:t> Relay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B364900-2255-4E78-B697-C90632EE3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SID/WID: SP-140386 (SA1), SP-140385 (SA2), </a:t>
            </a:r>
            <a:r>
              <a:rPr lang="en-GB" altLang="zh-CN" sz="4000" i="1" dirty="0"/>
              <a:t>RP-142311</a:t>
            </a:r>
            <a:r>
              <a:rPr lang="en-GB" altLang="zh-CN" sz="4000" dirty="0"/>
              <a:t> (RAN)</a:t>
            </a:r>
          </a:p>
          <a:p>
            <a:r>
              <a:rPr lang="en-GB" altLang="zh-CN" sz="4000" dirty="0"/>
              <a:t>Time: 2015~2016</a:t>
            </a:r>
          </a:p>
          <a:p>
            <a:r>
              <a:rPr lang="en-GB" altLang="zh-CN" sz="4000" dirty="0"/>
              <a:t>Objective: </a:t>
            </a:r>
            <a:r>
              <a:rPr lang="en-US" altLang="zh-CN" sz="4000" dirty="0"/>
              <a:t>Support the extension of network coverage using L3-based UE-to-Network Relays, including service continuity (if needed), based on Release 12 D2D communication, considering applicability to voice, video. [RAN2, RAN1, RAN3]. </a:t>
            </a:r>
            <a:endParaRPr lang="zh-CN" altLang="en-US" sz="4000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09F3CE15-09CE-4662-95BD-9974CB9903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90630" y="7805855"/>
          <a:ext cx="17556904" cy="3834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icture" r:id="rId3" imgW="6123517" imgH="1332285" progId="Word.Picture.8">
                  <p:embed/>
                </p:oleObj>
              </mc:Choice>
              <mc:Fallback>
                <p:oleObj name="Picture" r:id="rId3" imgW="6123517" imgH="1332285" progId="Word.Picture.8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09F3CE15-09CE-4662-95BD-9974CB9903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0630" y="7805855"/>
                        <a:ext cx="17556904" cy="38345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377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E7187D-52FF-4639-B2A1-16045CFEA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R15 FeD2D </a:t>
            </a:r>
            <a:r>
              <a:rPr lang="en-US" altLang="zh-CN" i="1" dirty="0"/>
              <a:t>L2 </a:t>
            </a:r>
            <a:r>
              <a:rPr lang="en-US" altLang="zh-CN" dirty="0"/>
              <a:t>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5D1C42-747D-442C-B5F4-4BC1077A7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/>
              <a:t>SID/WID : SP-160511 (SA1), SP-160961 (SA2), </a:t>
            </a:r>
            <a:r>
              <a:rPr lang="en-GB" altLang="zh-CN" sz="4000" i="1" dirty="0"/>
              <a:t>RP-170295</a:t>
            </a:r>
            <a:r>
              <a:rPr lang="en-GB" altLang="zh-CN" sz="4000" dirty="0"/>
              <a:t> (RAN)</a:t>
            </a:r>
          </a:p>
          <a:p>
            <a:r>
              <a:rPr lang="en-GB" altLang="zh-CN" sz="4000" dirty="0"/>
              <a:t>Time: 2016~2017</a:t>
            </a:r>
          </a:p>
          <a:p>
            <a:r>
              <a:rPr lang="en-GB" altLang="zh-CN" sz="4000" dirty="0"/>
              <a:t>Objective: </a:t>
            </a:r>
            <a:r>
              <a:rPr lang="en-US" altLang="zh-CN" sz="4000" dirty="0"/>
              <a:t>Study the possibility of  a common solution supporting the following use cases:[RAN2] </a:t>
            </a:r>
          </a:p>
          <a:p>
            <a:pPr lvl="1"/>
            <a:r>
              <a:rPr lang="en-US" altLang="zh-CN" sz="3200" dirty="0" err="1"/>
              <a:t>i</a:t>
            </a:r>
            <a:r>
              <a:rPr lang="en-US" altLang="zh-CN" sz="3200" dirty="0"/>
              <a:t>. UE to network relaying over </a:t>
            </a:r>
            <a:r>
              <a:rPr lang="en-US" altLang="zh-CN" sz="3200" i="1" dirty="0"/>
              <a:t>non-3GPP</a:t>
            </a:r>
            <a:r>
              <a:rPr lang="en-US" altLang="zh-CN" sz="3200" dirty="0"/>
              <a:t> access (Bluetooth/</a:t>
            </a:r>
            <a:r>
              <a:rPr lang="en-US" altLang="zh-CN" sz="3200" dirty="0" err="1"/>
              <a:t>WiFi</a:t>
            </a:r>
            <a:r>
              <a:rPr lang="en-US" altLang="zh-CN" sz="3200" dirty="0"/>
              <a:t>). </a:t>
            </a:r>
          </a:p>
          <a:p>
            <a:pPr lvl="1"/>
            <a:r>
              <a:rPr lang="en-US" altLang="zh-CN" sz="3200" dirty="0"/>
              <a:t>ii. UE to network relaying over </a:t>
            </a:r>
            <a:r>
              <a:rPr lang="en-US" altLang="zh-CN" sz="3200" i="1" dirty="0"/>
              <a:t>LTE </a:t>
            </a:r>
            <a:r>
              <a:rPr lang="en-US" altLang="zh-CN" sz="3200" i="1" dirty="0" err="1"/>
              <a:t>sidelink</a:t>
            </a:r>
            <a:r>
              <a:rPr lang="en-US" altLang="zh-CN" sz="3200" dirty="0"/>
              <a:t>. </a:t>
            </a:r>
          </a:p>
          <a:p>
            <a:pPr lvl="1"/>
            <a:r>
              <a:rPr lang="en-US" altLang="zh-CN" sz="3200" dirty="0"/>
              <a:t>iii. Unidirectional and bidirectional UE to network relay.</a:t>
            </a:r>
          </a:p>
          <a:p>
            <a:endParaRPr lang="zh-CN" altLang="en-US" sz="4000" dirty="0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BF953DB3-F928-45B9-8CB9-D3F020E2E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491251"/>
              </p:ext>
            </p:extLst>
          </p:nvPr>
        </p:nvGraphicFramePr>
        <p:xfrm>
          <a:off x="12004467" y="8803980"/>
          <a:ext cx="10370042" cy="3067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4482046" imgH="1329480" progId="Visio.Drawing.11">
                  <p:embed/>
                </p:oleObj>
              </mc:Choice>
              <mc:Fallback>
                <p:oleObj name="Visio" r:id="rId3" imgW="4482046" imgH="1329480" progId="Visio.Drawing.11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BF953DB3-F928-45B9-8CB9-D3F020E2E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4467" y="8803980"/>
                        <a:ext cx="10370042" cy="3067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5840E5BC-B512-4317-A4CB-45BEF7A47C76}"/>
              </a:ext>
            </a:extLst>
          </p:cNvPr>
          <p:cNvSpPr txBox="1"/>
          <p:nvPr/>
        </p:nvSpPr>
        <p:spPr>
          <a:xfrm>
            <a:off x="14795569" y="12139967"/>
            <a:ext cx="4594206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800" i="1" dirty="0"/>
              <a:t>3GPP based UE-to-UE link</a:t>
            </a:r>
            <a:endParaRPr lang="zh-CN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127950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762B3D-6D26-417E-8366-8DFD3EA1A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2A0418-1C97-4660-816D-1A1586D57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 LTE, although the UE-based U2N relay has been specified (only in R13),</a:t>
            </a:r>
            <a:r>
              <a:rPr lang="zh-CN" altLang="en-US" dirty="0"/>
              <a:t> </a:t>
            </a:r>
            <a:r>
              <a:rPr lang="en-US" altLang="zh-CN" dirty="0"/>
              <a:t>it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quite limited</a:t>
            </a:r>
            <a:r>
              <a:rPr lang="zh-CN" altLang="en-US" dirty="0"/>
              <a:t> </a:t>
            </a:r>
            <a:r>
              <a:rPr lang="en-US" altLang="zh-CN" dirty="0"/>
              <a:t>in the sense that</a:t>
            </a:r>
          </a:p>
          <a:p>
            <a:pPr lvl="1"/>
            <a:r>
              <a:rPr lang="en-US" altLang="zh-CN" sz="4000" dirty="0"/>
              <a:t>Single UE-to-UE protocol (i.e., LTE </a:t>
            </a:r>
            <a:r>
              <a:rPr lang="en-US" altLang="zh-CN" sz="4000" dirty="0" err="1"/>
              <a:t>sidelink</a:t>
            </a:r>
            <a:r>
              <a:rPr lang="en-US" altLang="zh-CN" sz="4000" dirty="0"/>
              <a:t>)</a:t>
            </a:r>
          </a:p>
          <a:p>
            <a:pPr lvl="1"/>
            <a:r>
              <a:rPr lang="en-US" altLang="zh-CN" sz="4000" dirty="0"/>
              <a:t>Without scalability (single hop, single path)</a:t>
            </a:r>
          </a:p>
          <a:p>
            <a:pPr lvl="1"/>
            <a:r>
              <a:rPr lang="en-US" altLang="zh-CN" sz="4000" dirty="0"/>
              <a:t>Supporting limited type of traffic (Public Safety oriented)</a:t>
            </a:r>
          </a:p>
          <a:p>
            <a:endParaRPr lang="en-US" altLang="zh-CN" dirty="0"/>
          </a:p>
          <a:p>
            <a:pPr marL="685800" indent="-685800">
              <a:buFontTx/>
              <a:buChar char="-"/>
            </a:pPr>
            <a:endParaRPr lang="en-US" altLang="zh-CN" dirty="0"/>
          </a:p>
          <a:p>
            <a:pPr marL="685800" indent="-685800">
              <a:buFontTx/>
              <a:buChar char="-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93820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F8892B-F852-4E0A-A2C4-986E9880D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altLang="zh-CN" sz="9600" dirty="0"/>
              <a:t>Part-2.1: UE-based Relay in R17/R18 NR</a:t>
            </a:r>
            <a:endParaRPr lang="zh-CN" altLang="en-US" sz="9600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914AC3-55D9-3AF6-0D2A-D32B78465A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5606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98F024D-AB1E-4DF2-8B52-18A712088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R17 SL-Relay: </a:t>
            </a:r>
            <a:r>
              <a:rPr lang="en-US" altLang="zh-CN" i="1" dirty="0"/>
              <a:t>L2/L3 U2N Relay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D31D3AD-9E7E-4115-B577-50E6109AC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SID/WID : SP-200972 (SA2), </a:t>
            </a:r>
            <a:r>
              <a:rPr lang="en-GB" altLang="zh-CN" sz="3600" i="1" dirty="0"/>
              <a:t>RP-212601</a:t>
            </a:r>
            <a:r>
              <a:rPr lang="en-GB" altLang="zh-CN" sz="3600" dirty="0"/>
              <a:t> (RAN)</a:t>
            </a:r>
            <a:endParaRPr lang="en-GB" altLang="zh-CN" sz="3600" b="1" dirty="0">
              <a:solidFill>
                <a:srgbClr val="FF0000"/>
              </a:solidFill>
            </a:endParaRPr>
          </a:p>
          <a:p>
            <a:r>
              <a:rPr lang="en-GB" altLang="zh-CN" sz="3600" dirty="0"/>
              <a:t>Time: 2019~2022 </a:t>
            </a:r>
          </a:p>
          <a:p>
            <a:r>
              <a:rPr lang="en-GB" altLang="zh-CN" sz="3600" dirty="0"/>
              <a:t>Objective: </a:t>
            </a:r>
            <a:r>
              <a:rPr lang="en-US" altLang="zh-CN" sz="3600" dirty="0"/>
              <a:t>Study mechanism(s) with minimum specification impact to support the SA requirements for </a:t>
            </a:r>
            <a:r>
              <a:rPr lang="en-US" altLang="zh-CN" sz="3600" dirty="0" err="1"/>
              <a:t>sidelink</a:t>
            </a:r>
            <a:r>
              <a:rPr lang="en-US" altLang="zh-CN" sz="3600" dirty="0"/>
              <a:t>-based </a:t>
            </a:r>
            <a:r>
              <a:rPr lang="en-US" altLang="zh-CN" sz="3600" i="1" dirty="0"/>
              <a:t>UE-to-network</a:t>
            </a:r>
            <a:r>
              <a:rPr lang="en-US" altLang="zh-CN" sz="3600" dirty="0"/>
              <a:t> and UE-to-UE relay, while WI focused on U2N only, covering both </a:t>
            </a:r>
            <a:r>
              <a:rPr lang="en-US" altLang="zh-CN" sz="3600" i="1" dirty="0"/>
              <a:t>layer-3 relay and layer-2 relay</a:t>
            </a:r>
            <a:r>
              <a:rPr lang="en-US" altLang="zh-CN" sz="3600" dirty="0"/>
              <a:t>..</a:t>
            </a:r>
            <a:endParaRPr lang="zh-CN" altLang="en-US" sz="3600" dirty="0"/>
          </a:p>
          <a:p>
            <a:endParaRPr lang="zh-CN" altLang="en-US" sz="3600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3644CFF3-291C-44BD-9E01-AF206C5BB9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8063467"/>
          <a:ext cx="8510440" cy="349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3" imgW="9467863" imgH="4562283" progId="Visio.Drawing.15">
                  <p:embed/>
                </p:oleObj>
              </mc:Choice>
              <mc:Fallback>
                <p:oleObj name="Visio" r:id="rId3" imgW="9467863" imgH="4562283" progId="Visio.Drawing.15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3644CFF3-291C-44BD-9E01-AF206C5BB9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8063467"/>
                        <a:ext cx="8510440" cy="34992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333949DA-7447-4770-BDCD-A79CC28568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391535" y="8024033"/>
          <a:ext cx="11851926" cy="349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Picture" r:id="rId5" imgW="6123517" imgH="1332285" progId="Word.Picture.8">
                  <p:embed/>
                </p:oleObj>
              </mc:Choice>
              <mc:Fallback>
                <p:oleObj name="Picture" r:id="rId5" imgW="6123517" imgH="1332285" progId="Word.Picture.8">
                  <p:embed/>
                  <p:pic>
                    <p:nvPicPr>
                      <p:cNvPr id="10" name="对象 9">
                        <a:extLst>
                          <a:ext uri="{FF2B5EF4-FFF2-40B4-BE49-F238E27FC236}">
                            <a16:creationId xmlns:a16="http://schemas.microsoft.com/office/drawing/2014/main" id="{333949DA-7447-4770-BDCD-A79CC28568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1535" y="8024033"/>
                        <a:ext cx="11851926" cy="34992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30DE297E-CAFF-457B-A692-AD8931D4F607}"/>
              </a:ext>
            </a:extLst>
          </p:cNvPr>
          <p:cNvSpPr txBox="1"/>
          <p:nvPr/>
        </p:nvSpPr>
        <p:spPr>
          <a:xfrm>
            <a:off x="4529934" y="11713076"/>
            <a:ext cx="335829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800" i="1" dirty="0"/>
              <a:t>L2 UE-to-NW Relay</a:t>
            </a:r>
            <a:endParaRPr lang="zh-CN" altLang="en-US" sz="2800" i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3FA009-0D95-46B1-9570-C4786234DB82}"/>
              </a:ext>
            </a:extLst>
          </p:cNvPr>
          <p:cNvSpPr txBox="1"/>
          <p:nvPr/>
        </p:nvSpPr>
        <p:spPr>
          <a:xfrm>
            <a:off x="14246495" y="11713076"/>
            <a:ext cx="7033977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800" i="1" dirty="0"/>
              <a:t>L3 UE-to-NW Relay (non-N3IWF scheme)</a:t>
            </a:r>
            <a:endParaRPr lang="zh-CN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506822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98F024D-AB1E-4DF2-8B52-18A712088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SL-Relay: </a:t>
            </a:r>
            <a:r>
              <a:rPr lang="en-US" altLang="zh-CN" i="1" dirty="0"/>
              <a:t>L2/L3 U2U Relay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D31D3AD-9E7E-4115-B577-50E6109AC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SID/WID : SP-211653 (SA2), </a:t>
            </a:r>
            <a:r>
              <a:rPr lang="en-GB" altLang="zh-CN" sz="3600" i="1" dirty="0"/>
              <a:t>RP-223501</a:t>
            </a:r>
            <a:r>
              <a:rPr lang="en-GB" altLang="zh-CN" sz="3600" dirty="0"/>
              <a:t> (RAN)</a:t>
            </a:r>
            <a:endParaRPr lang="en-GB" altLang="zh-CN" sz="3600" b="1" dirty="0">
              <a:solidFill>
                <a:srgbClr val="FF0000"/>
              </a:solidFill>
            </a:endParaRPr>
          </a:p>
          <a:p>
            <a:r>
              <a:rPr lang="en-GB" altLang="zh-CN" sz="3600" dirty="0"/>
              <a:t>Time: 2022~2023 </a:t>
            </a:r>
          </a:p>
          <a:p>
            <a:r>
              <a:rPr lang="en-GB" altLang="zh-CN" sz="3600" dirty="0"/>
              <a:t>Objective: </a:t>
            </a:r>
            <a:r>
              <a:rPr lang="en-US" altLang="zh-CN" sz="3600" dirty="0"/>
              <a:t>WI focused on U2U, covering both </a:t>
            </a:r>
            <a:r>
              <a:rPr lang="en-US" altLang="zh-CN" sz="3600" i="1" dirty="0"/>
              <a:t>layer-3 relay and layer-2 relay</a:t>
            </a:r>
            <a:r>
              <a:rPr lang="en-US" altLang="zh-CN" sz="3600" dirty="0"/>
              <a:t>. Plus enhancement of L2 U2N Relay, in terms of service-continuity and multi-path Relay.</a:t>
            </a:r>
            <a:endParaRPr lang="zh-CN" altLang="en-US" sz="3600" dirty="0"/>
          </a:p>
          <a:p>
            <a:endParaRPr lang="zh-CN" altLang="en-US" sz="36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DE297E-CAFF-457B-A692-AD8931D4F607}"/>
              </a:ext>
            </a:extLst>
          </p:cNvPr>
          <p:cNvSpPr txBox="1"/>
          <p:nvPr/>
        </p:nvSpPr>
        <p:spPr>
          <a:xfrm>
            <a:off x="4579627" y="11713076"/>
            <a:ext cx="3258905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800" i="1" dirty="0"/>
              <a:t>L2 UE-to-UE Relay</a:t>
            </a:r>
            <a:endParaRPr lang="zh-CN" altLang="en-US" sz="2800" i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3FA009-0D95-46B1-9570-C4786234DB82}"/>
              </a:ext>
            </a:extLst>
          </p:cNvPr>
          <p:cNvSpPr txBox="1"/>
          <p:nvPr/>
        </p:nvSpPr>
        <p:spPr>
          <a:xfrm>
            <a:off x="16134023" y="11713076"/>
            <a:ext cx="3258905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800" i="1" dirty="0"/>
              <a:t>L3 UE-to-UE Relay</a:t>
            </a:r>
            <a:endParaRPr lang="zh-CN" altLang="en-US" sz="2800" i="1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AC4578A-96FA-B2B0-755D-73342D8F4F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08653" y="7099800"/>
          <a:ext cx="680085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3" imgW="7172402" imgH="4562283" progId="Visio.Drawing.15">
                  <p:embed/>
                </p:oleObj>
              </mc:Choice>
              <mc:Fallback>
                <p:oleObj name="Visio" r:id="rId3" imgW="7172402" imgH="4562283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6AC4578A-96FA-B2B0-755D-73342D8F4F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8653" y="7099800"/>
                        <a:ext cx="6800850" cy="434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68DAA1CF-1975-D21D-FDF2-B0565871EE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75250" y="7234738"/>
          <a:ext cx="685544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Visio" r:id="rId5" imgW="5318107" imgH="3370680" progId="Visio.Drawing.11">
                  <p:embed/>
                </p:oleObj>
              </mc:Choice>
              <mc:Fallback>
                <p:oleObj name="Visio" r:id="rId5" imgW="5318107" imgH="3370680" progId="Visio.Drawing.11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68DAA1CF-1975-D21D-FDF2-B0565871EE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5250" y="7234738"/>
                        <a:ext cx="6855440" cy="434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94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A48007-8736-4993-8B8F-F66BE7C75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R17/18 SL-Relay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3A04A1-905D-4A48-9D7C-D54F6F701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Progress till now</a:t>
            </a:r>
          </a:p>
          <a:p>
            <a:pPr lvl="1"/>
            <a:r>
              <a:rPr lang="en-US" altLang="zh-CN" dirty="0"/>
              <a:t>Basic component for both U2U and U2N, and both L2 and L3 relay</a:t>
            </a:r>
          </a:p>
          <a:p>
            <a:pPr lvl="1"/>
            <a:r>
              <a:rPr lang="en-US" altLang="zh-CN" dirty="0"/>
              <a:t>U2N: </a:t>
            </a:r>
          </a:p>
          <a:p>
            <a:pPr lvl="2"/>
            <a:r>
              <a:rPr lang="en-US" altLang="zh-CN" dirty="0"/>
              <a:t>Allowing multi-path (1direct+1indirect, intra-</a:t>
            </a:r>
            <a:r>
              <a:rPr lang="en-US" altLang="zh-CN" dirty="0" err="1"/>
              <a:t>gNB</a:t>
            </a:r>
            <a:r>
              <a:rPr lang="en-US" altLang="zh-CN" dirty="0"/>
              <a:t>, PC5/Ideal connection), </a:t>
            </a:r>
          </a:p>
          <a:p>
            <a:pPr lvl="2"/>
            <a:r>
              <a:rPr lang="en-US" altLang="zh-CN" dirty="0"/>
              <a:t>Limited to single-hop, unicast</a:t>
            </a:r>
          </a:p>
          <a:p>
            <a:pPr lvl="1"/>
            <a:r>
              <a:rPr lang="en-US" altLang="zh-CN" dirty="0"/>
              <a:t>U2U:</a:t>
            </a:r>
            <a:r>
              <a:rPr lang="zh-CN" altLang="en-US" dirty="0"/>
              <a:t> </a:t>
            </a:r>
            <a:r>
              <a:rPr lang="en-US" altLang="zh-CN" dirty="0"/>
              <a:t>Limited to single-path, single-hop, unicast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5606665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OPPO PPT template</Template>
  <TotalTime>242</TotalTime>
  <Words>1353</Words>
  <Application>Microsoft Office PowerPoint</Application>
  <PresentationFormat>自定义</PresentationFormat>
  <Paragraphs>210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Arial</vt:lpstr>
      <vt:lpstr>Calibri</vt:lpstr>
      <vt:lpstr>Helvetica</vt:lpstr>
      <vt:lpstr>Wingdings</vt:lpstr>
      <vt:lpstr>White 白底</vt:lpstr>
      <vt:lpstr>Black 黑底</vt:lpstr>
      <vt:lpstr>Picture</vt:lpstr>
      <vt:lpstr>Visio</vt:lpstr>
      <vt:lpstr>Motivation for R19 enhancement of NR SL Relay</vt:lpstr>
      <vt:lpstr>Part-1: UE-based Relay in LTE</vt:lpstr>
      <vt:lpstr>Background: R13 eD2D L3 Relay</vt:lpstr>
      <vt:lpstr>Background: R15 FeD2D L2 Relay</vt:lpstr>
      <vt:lpstr>Background</vt:lpstr>
      <vt:lpstr>Part-2.1: UE-based Relay in R17/R18 NR</vt:lpstr>
      <vt:lpstr>R17 SL-Relay: L2/L3 U2N Relay</vt:lpstr>
      <vt:lpstr>R18 SL-Relay: L2/L3 U2U Relay</vt:lpstr>
      <vt:lpstr>R17/18 SL-Relay</vt:lpstr>
      <vt:lpstr>Part-2.2: UE-based Relay in R19 NR</vt:lpstr>
      <vt:lpstr>R19 SL-Relay</vt:lpstr>
      <vt:lpstr>R19 SL Relay: Multi-Hop (1/3)</vt:lpstr>
      <vt:lpstr>R19 SL Relay: Multi-Hop (2/3)</vt:lpstr>
      <vt:lpstr>R19 SL Relay: Enhanced Multi-Path (1/3) General</vt:lpstr>
      <vt:lpstr>R19 SL Relay: Enhanced Multi-Path (2/3) Topology</vt:lpstr>
      <vt:lpstr>R19 SL Relay: Enhanced Multi-Path (4/3) Service-Continuity</vt:lpstr>
      <vt:lpstr>R19 SL Relay: CA-Related Enh</vt:lpstr>
      <vt:lpstr>Summary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OPPO(Zhongda)</dc:creator>
  <cp:lastModifiedBy>OPPO(Zonda)</cp:lastModifiedBy>
  <cp:revision>367</cp:revision>
  <dcterms:created xsi:type="dcterms:W3CDTF">2022-11-29T06:05:00Z</dcterms:created>
  <dcterms:modified xsi:type="dcterms:W3CDTF">2023-05-31T10:57:36Z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