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11"/>
  </p:notesMasterIdLst>
  <p:sldIdLst>
    <p:sldId id="256" r:id="rId3"/>
    <p:sldId id="438" r:id="rId4"/>
    <p:sldId id="452" r:id="rId5"/>
    <p:sldId id="470" r:id="rId6"/>
    <p:sldId id="453" r:id="rId7"/>
    <p:sldId id="471" r:id="rId8"/>
    <p:sldId id="455" r:id="rId9"/>
    <p:sldId id="269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438"/>
            <p14:sldId id="452"/>
            <p14:sldId id="470"/>
            <p14:sldId id="453"/>
            <p14:sldId id="471"/>
            <p14:sldId id="455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5E5E5E"/>
    <a:srgbClr val="2DC84D"/>
    <a:srgbClr val="FFFFFF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706" autoAdjust="0"/>
  </p:normalViewPr>
  <p:slideViewPr>
    <p:cSldViewPr snapToGrid="0" snapToObjects="1">
      <p:cViewPr varScale="1">
        <p:scale>
          <a:sx n="61" d="100"/>
          <a:sy n="61" d="100"/>
        </p:scale>
        <p:origin x="4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单击图标添加图片</a:t>
            </a:r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 hasCustomPrompt="1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r>
              <a:rPr kumimoji="1" lang="zh-CN" altLang="en-US"/>
              <a:t>单击图标添加表格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2023/5/31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032701" y="4013201"/>
            <a:ext cx="18044863" cy="4147387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altLang="zh-CN" sz="6000" dirty="0">
                <a:solidFill>
                  <a:srgbClr val="0B945F"/>
                </a:solidFill>
              </a:rPr>
              <a:t>Considerations on Rel-19 WI on AI/ML for NR air interface</a:t>
            </a:r>
            <a:endParaRPr kumimoji="1" lang="zh-CN" altLang="en-US" sz="60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AFA3DC-AAD5-447F-88A3-6E2A16DFD770}"/>
              </a:ext>
            </a:extLst>
          </p:cNvPr>
          <p:cNvSpPr txBox="1"/>
          <p:nvPr/>
        </p:nvSpPr>
        <p:spPr>
          <a:xfrm>
            <a:off x="1355833" y="1126489"/>
            <a:ext cx="6842235" cy="139525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3GPP RAN-Release 19 workshop</a:t>
            </a:r>
            <a:r>
              <a:rPr kumimoji="1" lang="sv-SE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	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Taipei, June 15 - June 16, 2023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0DA98D-A7E8-494F-ADDA-211479C2928D}"/>
              </a:ext>
            </a:extLst>
          </p:cNvPr>
          <p:cNvSpPr txBox="1"/>
          <p:nvPr/>
        </p:nvSpPr>
        <p:spPr>
          <a:xfrm>
            <a:off x="16742978" y="1557375"/>
            <a:ext cx="6842235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eaLnBrk="1" hangingPunct="1"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RWS-230311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5E83095-1E65-4F2C-8011-4ED167DE71F3}"/>
              </a:ext>
            </a:extLst>
          </p:cNvPr>
          <p:cNvSpPr/>
          <p:nvPr/>
        </p:nvSpPr>
        <p:spPr>
          <a:xfrm>
            <a:off x="1129865" y="8918260"/>
            <a:ext cx="5382686" cy="195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Agenda Item: 	RWS, 5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Source: 	OPPO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Document for: 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Status of Rel-18 SI on AI/ML for NR air interface 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D604E7-153F-49A2-83EB-F25D31EDF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525407"/>
            <a:ext cx="22841774" cy="9899465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GB" altLang="zh-CN" sz="4000" dirty="0"/>
              <a:t>General aspects of AI/ML framework</a:t>
            </a:r>
            <a:r>
              <a:rPr lang="en-US" altLang="zh-CN" sz="4000" dirty="0"/>
              <a:t>: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Good progress on inference-related LCM procedures, 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Functionality-based and Model ID-based LCM are identified.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Some progress on model monitoring and data collection. Open issues expected to be resolved in August WG meeting. 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Data collection requirements/framework will be considered per use case per LCM purpose (i.e. model training/monitoring/inference)</a:t>
            </a:r>
            <a:r>
              <a:rPr lang="zh-CN" altLang="en-US" sz="2200" dirty="0">
                <a:solidFill>
                  <a:schemeClr val="tx1"/>
                </a:solidFill>
              </a:rPr>
              <a:t>，</a:t>
            </a:r>
            <a:r>
              <a:rPr lang="en-US" altLang="zh-CN" sz="2200" dirty="0">
                <a:solidFill>
                  <a:schemeClr val="tx1"/>
                </a:solidFill>
              </a:rPr>
              <a:t>pending on RAN1 reply LS for further down-selection.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Limited studies on model transfer and model training.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Both CP-based and UP-based model transfer are still under estimation in RAN 2. But the feasibility highly depends on RAN1 guidance/requirement.</a:t>
            </a:r>
          </a:p>
          <a:p>
            <a:pPr lvl="1"/>
            <a:r>
              <a:rPr lang="en-GB" altLang="zh-CN" sz="4000" dirty="0"/>
              <a:t>Use cases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Identified 6 sub use cases: CSI compression, CSI prediction, spatial domain beam prediction, temporal beam prediction, direct AI/ML positioning and AI/ML assisted positioning.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Comprehensive evaluations for the all 6 use cases. Observed performance gain in some scenarios.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Good progress on the potential specification impacts of 5 sub use cases. But study on AI/ML based CSI prediction only focuses on evaluation yet.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Two-sided model for CSI compression. One-sided model for the other 5 use cases.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Evaluations and studies on online training/tuning/updating are not touched in R18.</a:t>
            </a:r>
          </a:p>
          <a:p>
            <a:pPr lvl="1"/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8951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Status of Rel-18 SI on AI/ML for NR air interface (</a:t>
            </a:r>
            <a:r>
              <a:rPr lang="en-US" altLang="zh-CN" dirty="0" err="1"/>
              <a:t>Cont</a:t>
            </a:r>
            <a:r>
              <a:rPr lang="en-US" altLang="zh-CN" dirty="0"/>
              <a:t>’) 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D604E7-153F-49A2-83EB-F25D31EDF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sz="3700" dirty="0"/>
              <a:t>RAN4 status</a:t>
            </a:r>
            <a:r>
              <a:rPr lang="zh-CN" altLang="en-US" sz="3700" dirty="0"/>
              <a:t>：</a:t>
            </a:r>
            <a:endParaRPr lang="en-US" altLang="zh-CN" sz="3700" dirty="0"/>
          </a:p>
          <a:p>
            <a:pPr lvl="2"/>
            <a:r>
              <a:rPr lang="en-US" altLang="zh-CN" sz="2600" dirty="0">
                <a:solidFill>
                  <a:schemeClr val="tx1"/>
                </a:solidFill>
              </a:rPr>
              <a:t>Agreed to study model interference.</a:t>
            </a:r>
          </a:p>
          <a:p>
            <a:pPr lvl="2"/>
            <a:r>
              <a:rPr lang="en-US" altLang="zh-CN" sz="2600" dirty="0">
                <a:solidFill>
                  <a:schemeClr val="tx1"/>
                </a:solidFill>
              </a:rPr>
              <a:t>LCM is under discussion.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Agreed to study model monitoring, model select/switch/activate/deactivate/fallback.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Training is deprioritized.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FFS data collection, model update/delivery.</a:t>
            </a:r>
          </a:p>
          <a:p>
            <a:pPr lvl="2"/>
            <a:r>
              <a:rPr lang="en-US" altLang="zh-CN" sz="2600" dirty="0">
                <a:solidFill>
                  <a:schemeClr val="tx1"/>
                </a:solidFill>
              </a:rPr>
              <a:t>Agreed to study all 6 sub use cases, and kick off with good progress on performance requirement and core requirement of each case.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Candidate KPIs for different sub cases are identified.</a:t>
            </a:r>
          </a:p>
          <a:p>
            <a:pPr lvl="2"/>
            <a:r>
              <a:rPr lang="en-US" altLang="zh-CN" sz="2600" dirty="0">
                <a:solidFill>
                  <a:schemeClr val="tx1"/>
                </a:solidFill>
              </a:rPr>
              <a:t>Test method for two-sided model is not clear. 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Introduction of reference model is a challenge work in RAN4.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How to test LCM and ensure the practical effectiveness of AI/ML solutions remains more study.</a:t>
            </a:r>
          </a:p>
        </p:txBody>
      </p:sp>
    </p:spTree>
    <p:extLst>
      <p:ext uri="{BB962C8B-B14F-4D97-AF65-F5344CB8AC3E}">
        <p14:creationId xmlns:p14="http://schemas.microsoft.com/office/powerpoint/2010/main" val="366745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AA10AB-114A-465F-BB1D-9CBA98661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 RAN1-led WID proposal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3D8A94-A8D4-4D9B-A9E8-EBE567ED2C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10143190"/>
          </a:xfrm>
        </p:spPr>
        <p:txBody>
          <a:bodyPr/>
          <a:lstStyle/>
          <a:p>
            <a:pPr lvl="1">
              <a:lnSpc>
                <a:spcPct val="130000"/>
              </a:lnSpc>
            </a:pPr>
            <a:r>
              <a:rPr lang="en-GB" altLang="zh-CN" sz="4000" dirty="0"/>
              <a:t>In the Rel-18 SI</a:t>
            </a:r>
          </a:p>
          <a:p>
            <a:pPr lvl="2">
              <a:lnSpc>
                <a:spcPct val="130000"/>
              </a:lnSpc>
            </a:pPr>
            <a:r>
              <a:rPr lang="en-GB" altLang="zh-CN" sz="3200" dirty="0"/>
              <a:t>The benefits of AI/ML operations for identified sub use cases are justified by comprehensive studies and extensive evaluations. </a:t>
            </a:r>
          </a:p>
          <a:p>
            <a:pPr lvl="2">
              <a:lnSpc>
                <a:spcPct val="130000"/>
              </a:lnSpc>
            </a:pPr>
            <a:r>
              <a:rPr lang="en-GB" altLang="zh-CN" sz="3200" dirty="0"/>
              <a:t>Some basic LCM procedures are well studied and identified.</a:t>
            </a:r>
          </a:p>
          <a:p>
            <a:pPr lvl="1">
              <a:lnSpc>
                <a:spcPct val="130000"/>
              </a:lnSpc>
            </a:pPr>
            <a:r>
              <a:rPr lang="en-GB" altLang="zh-CN" sz="4000" b="1" dirty="0"/>
              <a:t>A RAN1-led WI in Rel-19 is proposed, with the following focuses:  </a:t>
            </a:r>
          </a:p>
          <a:p>
            <a:pPr lvl="2"/>
            <a:r>
              <a:rPr lang="en-US" altLang="zh-CN" sz="3600" dirty="0"/>
              <a:t>Specify the basic components of general AI/ML LCM which were well-identified in Rel-18.</a:t>
            </a:r>
          </a:p>
          <a:p>
            <a:pPr lvl="2"/>
            <a:r>
              <a:rPr lang="en-US" altLang="zh-CN" sz="3600" dirty="0"/>
              <a:t>All 6 representative sub use cases studied in Rel18 are supported.</a:t>
            </a:r>
          </a:p>
          <a:p>
            <a:pPr lvl="2"/>
            <a:r>
              <a:rPr lang="en-US" altLang="zh-CN" sz="3600" dirty="0"/>
              <a:t>Specify RAN 4 requirements.</a:t>
            </a:r>
          </a:p>
        </p:txBody>
      </p:sp>
    </p:spTree>
    <p:extLst>
      <p:ext uri="{BB962C8B-B14F-4D97-AF65-F5344CB8AC3E}">
        <p14:creationId xmlns:p14="http://schemas.microsoft.com/office/powerpoint/2010/main" val="542192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05" y="627526"/>
            <a:ext cx="23340795" cy="1695050"/>
          </a:xfrm>
        </p:spPr>
        <p:txBody>
          <a:bodyPr>
            <a:normAutofit/>
          </a:bodyPr>
          <a:lstStyle/>
          <a:p>
            <a:r>
              <a:rPr lang="en-US" altLang="zh-CN" dirty="0"/>
              <a:t>R19 RAN1-led WID – LCM framework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D604E7-153F-49A2-83EB-F25D31EDF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958404" y="2799655"/>
            <a:ext cx="11521440" cy="10916345"/>
          </a:xfrm>
        </p:spPr>
        <p:txBody>
          <a:bodyPr>
            <a:normAutofit/>
          </a:bodyPr>
          <a:lstStyle/>
          <a:p>
            <a:pPr lvl="1"/>
            <a:r>
              <a:rPr lang="en-US" altLang="zh-CN" sz="3200" dirty="0"/>
              <a:t>Specify the basic components of general AI/ML LCM that are applicable to all representative sub use cases studied in Rel-18: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Both functionality-based and model ID-based LCM framework are supported.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Based on offline model identification (Type A)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Focus on model inference and performance monitoring-related procedures.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Data collection for inference and monitoring are supported. </a:t>
            </a:r>
          </a:p>
          <a:p>
            <a:pPr lvl="1"/>
            <a:r>
              <a:rPr lang="en-US" altLang="zh-CN" sz="3200" dirty="0">
                <a:solidFill>
                  <a:schemeClr val="tx1"/>
                </a:solidFill>
              </a:rPr>
              <a:t>Offline model training is assumed.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No dedicated spec enhancement for online training.</a:t>
            </a:r>
          </a:p>
          <a:p>
            <a:pPr lvl="2"/>
            <a:endParaRPr lang="en-US" altLang="zh-CN" sz="2800" dirty="0">
              <a:solidFill>
                <a:schemeClr val="tx1"/>
              </a:solidFill>
            </a:endParaRPr>
          </a:p>
          <a:p>
            <a:pPr lvl="1"/>
            <a:endParaRPr lang="zh-CN" altLang="en-US" sz="36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5530C43-632F-4F38-BE1A-4B8E760A8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47" y="3698817"/>
            <a:ext cx="11029457" cy="655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753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R19 RAN1-led WID – Use cases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D604E7-153F-49A2-83EB-F25D31EDF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322576"/>
            <a:ext cx="22841774" cy="10578777"/>
          </a:xfrm>
        </p:spPr>
        <p:txBody>
          <a:bodyPr>
            <a:normAutofit/>
          </a:bodyPr>
          <a:lstStyle/>
          <a:p>
            <a:pPr lvl="1"/>
            <a:r>
              <a:rPr lang="en-US" altLang="zh-CN" sz="3600" dirty="0">
                <a:solidFill>
                  <a:schemeClr val="tx1"/>
                </a:solidFill>
              </a:rPr>
              <a:t>For each sub use case,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Specify use case specific signaling/procedure enhancements on measurement, reporting for model inference and the subsequent operations (if any)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E.g., the interface type, format, content, quantization and model input/output, if needed.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Specify use case specific signaling/procedure enhancements for LCM procedures, especially detailed design on performance monitoring and subsequent operations, e.g., model activation/deactivation, switching, update, fallback.</a:t>
            </a:r>
          </a:p>
          <a:p>
            <a:pPr lvl="1"/>
            <a:r>
              <a:rPr lang="en-US" altLang="zh-CN" sz="3600" dirty="0">
                <a:solidFill>
                  <a:schemeClr val="tx1"/>
                </a:solidFill>
              </a:rPr>
              <a:t>Specify signaling/procedures for two-sided AI model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For CSI compression.</a:t>
            </a:r>
          </a:p>
          <a:p>
            <a:pPr lvl="1"/>
            <a:r>
              <a:rPr lang="en-US" altLang="zh-CN" sz="3600" dirty="0">
                <a:solidFill>
                  <a:schemeClr val="tx1"/>
                </a:solidFill>
              </a:rPr>
              <a:t>Specify signaling/procedures for one-sided AI model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Both UE-side model and NW-side model are supported.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For CSI prediction, spatial domain beam prediction, temporal beam prediction, direct AI/ML positioning and AI/ML assisted positioning.</a:t>
            </a:r>
          </a:p>
          <a:p>
            <a:pPr lvl="3"/>
            <a:endParaRPr lang="en-US" altLang="zh-CN" sz="2800" dirty="0">
              <a:solidFill>
                <a:schemeClr val="tx1"/>
              </a:solidFill>
            </a:endParaRPr>
          </a:p>
          <a:p>
            <a:pPr lvl="2"/>
            <a:endParaRPr lang="en-US" altLang="zh-CN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227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R19 RAN1-led WID – RAN4 requirements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D604E7-153F-49A2-83EB-F25D31EDF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0541565" cy="9899465"/>
          </a:xfrm>
        </p:spPr>
        <p:txBody>
          <a:bodyPr>
            <a:normAutofit/>
          </a:bodyPr>
          <a:lstStyle/>
          <a:p>
            <a:pPr lvl="1">
              <a:lnSpc>
                <a:spcPct val="160000"/>
              </a:lnSpc>
            </a:pPr>
            <a:r>
              <a:rPr lang="en-US" altLang="zh-CN" sz="2800" dirty="0">
                <a:solidFill>
                  <a:schemeClr val="tx1"/>
                </a:solidFill>
              </a:rPr>
              <a:t>Support all representative sub use cases studied in Rel-18.</a:t>
            </a:r>
          </a:p>
          <a:p>
            <a:pPr lvl="1">
              <a:lnSpc>
                <a:spcPct val="160000"/>
              </a:lnSpc>
            </a:pPr>
            <a:r>
              <a:rPr lang="en-US" altLang="zh-CN" sz="2800" dirty="0">
                <a:solidFill>
                  <a:schemeClr val="tx1"/>
                </a:solidFill>
              </a:rPr>
              <a:t>Specify KPIs design and tests on performance requirement for each use case.</a:t>
            </a:r>
          </a:p>
          <a:p>
            <a:pPr lvl="2">
              <a:lnSpc>
                <a:spcPct val="16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Down select and specify KPIs for each use case.</a:t>
            </a:r>
          </a:p>
          <a:p>
            <a:pPr lvl="2">
              <a:lnSpc>
                <a:spcPct val="16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Specify test condition/procedure/scheme for use cases, e.g. dataset/configuration/scenario.</a:t>
            </a:r>
          </a:p>
          <a:p>
            <a:pPr lvl="1">
              <a:lnSpc>
                <a:spcPct val="160000"/>
              </a:lnSpc>
            </a:pPr>
            <a:r>
              <a:rPr lang="en-US" altLang="zh-CN" sz="2800" dirty="0">
                <a:solidFill>
                  <a:schemeClr val="tx1"/>
                </a:solidFill>
              </a:rPr>
              <a:t>Core requirement tests for each use case, especially for LCM related core requirement tests.</a:t>
            </a:r>
          </a:p>
          <a:p>
            <a:pPr lvl="2">
              <a:lnSpc>
                <a:spcPct val="16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Identify LCM functionalities that should be under test in RAN4.</a:t>
            </a:r>
          </a:p>
          <a:p>
            <a:pPr lvl="2">
              <a:lnSpc>
                <a:spcPct val="16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Specify core requirements and test methodologies.</a:t>
            </a:r>
          </a:p>
          <a:p>
            <a:pPr lvl="1">
              <a:lnSpc>
                <a:spcPct val="160000"/>
              </a:lnSpc>
            </a:pPr>
            <a:r>
              <a:rPr lang="en-US" altLang="zh-CN" sz="2800" dirty="0">
                <a:solidFill>
                  <a:schemeClr val="tx1"/>
                </a:solidFill>
              </a:rPr>
              <a:t>Address the testability issue on two-sided model test.</a:t>
            </a:r>
          </a:p>
          <a:p>
            <a:pPr lvl="2">
              <a:lnSpc>
                <a:spcPct val="16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Specify the framework, condition and methodology.</a:t>
            </a:r>
          </a:p>
          <a:p>
            <a:pPr lvl="2">
              <a:lnSpc>
                <a:spcPct val="16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Confirm the construction/acquisition schemes for reference models, including reference UE side model and reference NW side model.</a:t>
            </a:r>
          </a:p>
          <a:p>
            <a:pPr lvl="1">
              <a:lnSpc>
                <a:spcPct val="160000"/>
              </a:lnSpc>
            </a:pPr>
            <a:endParaRPr lang="en-US" altLang="zh-CN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19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OPPO PPT template</Template>
  <TotalTime>239</TotalTime>
  <Words>853</Words>
  <Application>Microsoft Office PowerPoint</Application>
  <PresentationFormat>自定义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Helvetica</vt:lpstr>
      <vt:lpstr>Wingdings</vt:lpstr>
      <vt:lpstr>White 白底</vt:lpstr>
      <vt:lpstr>Black 黑底</vt:lpstr>
      <vt:lpstr>Considerations on Rel-19 WI on AI/ML for NR air interface</vt:lpstr>
      <vt:lpstr>Status of Rel-18 SI on AI/ML for NR air interface </vt:lpstr>
      <vt:lpstr>Status of Rel-18 SI on AI/ML for NR air interface (Cont’) </vt:lpstr>
      <vt:lpstr>Rel-19 RAN1-led WID proposal</vt:lpstr>
      <vt:lpstr>R19 RAN1-led WID – LCM framework</vt:lpstr>
      <vt:lpstr>R19 RAN1-led WID – Use cases</vt:lpstr>
      <vt:lpstr>R19 RAN1-led WID – RAN4 requirements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OPPO(Zhongda)</dc:creator>
  <cp:lastModifiedBy>OPPO(Zonda)</cp:lastModifiedBy>
  <cp:revision>365</cp:revision>
  <dcterms:created xsi:type="dcterms:W3CDTF">2022-11-29T06:05:00Z</dcterms:created>
  <dcterms:modified xsi:type="dcterms:W3CDTF">2023-05-31T10:58:31Z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  <property fmtid="{D5CDD505-2E9C-101B-9397-08002B2CF9AE}" pid="3" name="ICV">
    <vt:lpwstr/>
  </property>
</Properties>
</file>