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</p:sldMasterIdLst>
  <p:notesMasterIdLst>
    <p:notesMasterId r:id="rId6"/>
  </p:notesMasterIdLst>
  <p:handoutMasterIdLst>
    <p:handoutMasterId r:id="rId7"/>
  </p:handoutMasterIdLst>
  <p:sldIdLst>
    <p:sldId id="283" r:id="rId2"/>
    <p:sldId id="1499" r:id="rId3"/>
    <p:sldId id="1494" r:id="rId4"/>
    <p:sldId id="1496" r:id="rId5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" id="{E8D0D622-F6C6-F44A-B365-B4A5FF6195C2}">
          <p14:sldIdLst>
            <p14:sldId id="283"/>
          </p14:sldIdLst>
        </p14:section>
        <p14:section name="General" id="{17C670ED-A4D6-4502-8203-67C0E20568EB}">
          <p14:sldIdLst>
            <p14:sldId id="1499"/>
            <p14:sldId id="1494"/>
            <p14:sldId id="1496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22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E8C4"/>
    <a:srgbClr val="170BB5"/>
    <a:srgbClr val="DDDDDD"/>
    <a:srgbClr val="B5B5B5"/>
    <a:srgbClr val="FFFFFF"/>
    <a:srgbClr val="000000"/>
    <a:srgbClr val="E9002F"/>
    <a:srgbClr val="595757"/>
    <a:srgbClr val="221815"/>
    <a:srgbClr val="8888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6291"/>
  </p:normalViewPr>
  <p:slideViewPr>
    <p:cSldViewPr snapToGrid="0" snapToObjects="1">
      <p:cViewPr varScale="1">
        <p:scale>
          <a:sx n="116" d="100"/>
          <a:sy n="116" d="100"/>
        </p:scale>
        <p:origin x="52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=""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3594797"/>
      </p:ext>
    </p:extLst>
  </p:cSld>
  <p:clrMapOvr>
    <a:masterClrMapping/>
  </p:clrMapOvr>
  <p:transition/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75539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4019" r:id="rId2"/>
    <p:sldLayoutId id="2147483978" r:id="rId3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E02A5F4B-A0FC-4361-B00C-0A5F476FB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6380" y="3766875"/>
            <a:ext cx="6535842" cy="643926"/>
          </a:xfrm>
        </p:spPr>
        <p:txBody>
          <a:bodyPr/>
          <a:lstStyle/>
          <a:p>
            <a:r>
              <a:rPr lang="en-US" altLang="zh-CN" sz="2000" dirty="0"/>
              <a:t>Huawei, </a:t>
            </a:r>
            <a:r>
              <a:rPr lang="en-US" altLang="zh-CN" sz="2000" dirty="0" err="1"/>
              <a:t>HiSilicon</a:t>
            </a:r>
            <a:endParaRPr lang="zh-CN" altLang="en-US" sz="2000" dirty="0"/>
          </a:p>
        </p:txBody>
      </p:sp>
      <p:sp>
        <p:nvSpPr>
          <p:cNvPr id="7" name="标题 8">
            <a:extLst>
              <a:ext uri="{FF2B5EF4-FFF2-40B4-BE49-F238E27FC236}">
                <a16:creationId xmlns="" xmlns:a16="http://schemas.microsoft.com/office/drawing/2014/main" id="{BE22D33D-47A4-47A7-A570-1ED753483685}"/>
              </a:ext>
            </a:extLst>
          </p:cNvPr>
          <p:cNvSpPr txBox="1">
            <a:spLocks/>
          </p:cNvSpPr>
          <p:nvPr/>
        </p:nvSpPr>
        <p:spPr>
          <a:xfrm>
            <a:off x="746380" y="1611903"/>
            <a:ext cx="10663078" cy="876533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r>
              <a:rPr lang="en-US" altLang="zh-CN" sz="3600" b="1" dirty="0">
                <a:solidFill>
                  <a:srgbClr val="C00000"/>
                </a:solidFill>
              </a:rPr>
              <a:t>SON/MDT enhancements in Rel-19</a:t>
            </a:r>
          </a:p>
          <a:p>
            <a:r>
              <a:rPr lang="en-US" altLang="zh-CN" sz="2400" dirty="0">
                <a:solidFill>
                  <a:srgbClr val="C00000"/>
                </a:solidFill>
                <a:latin typeface="Arial" panose="020B0604020202020204" pitchFamily="34" charset="0"/>
                <a:ea typeface="Segoe UI Black" panose="020B0A02040204020203" pitchFamily="34" charset="0"/>
              </a:rPr>
              <a:t>consider more scenarios </a:t>
            </a:r>
          </a:p>
        </p:txBody>
      </p:sp>
      <p:sp>
        <p:nvSpPr>
          <p:cNvPr id="2" name="Rectangle 1"/>
          <p:cNvSpPr/>
          <p:nvPr/>
        </p:nvSpPr>
        <p:spPr>
          <a:xfrm>
            <a:off x="388767" y="217357"/>
            <a:ext cx="115808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Rel-19 workshop	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	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RWS-230189</a:t>
            </a:r>
            <a:endParaRPr lang="zh-CN" altLang="zh-CN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Taipei, June 15 - 16, 2023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2952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371192" y="93997"/>
            <a:ext cx="11098623" cy="612175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altLang="zh-CN" b="1" dirty="0"/>
              <a:t>General Introduction</a:t>
            </a:r>
          </a:p>
          <a:p>
            <a:pPr lvl="0">
              <a:defRPr/>
            </a:pPr>
            <a:endParaRPr lang="en-US" altLang="zh-C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2"/>
          </p:nvPr>
        </p:nvSpPr>
        <p:spPr>
          <a:xfrm>
            <a:off x="371192" y="468516"/>
            <a:ext cx="11960508" cy="5920967"/>
          </a:xfrm>
        </p:spPr>
        <p:txBody>
          <a:bodyPr/>
          <a:lstStyle/>
          <a:p>
            <a:r>
              <a:rPr lang="en-US" altLang="zh-CN" sz="2000" b="1" dirty="0"/>
              <a:t>WID summary of Rel-18 SON/MDT</a:t>
            </a:r>
          </a:p>
          <a:p>
            <a:pPr marL="442913" lvl="1" indent="-261938"/>
            <a:r>
              <a:rPr lang="en-US" altLang="zh-CN" dirty="0"/>
              <a:t>Support of data collection for SON features including the following features: MRO for MR-DC SCG failure scenario, and MRO enhancement for inter-system handover voice fallback</a:t>
            </a:r>
            <a:r>
              <a:rPr lang="en-US" altLang="zh-CN" sz="1400" dirty="0"/>
              <a:t>. </a:t>
            </a:r>
          </a:p>
          <a:p>
            <a:pPr marL="442913" lvl="1" indent="-261938"/>
            <a:r>
              <a:rPr lang="en-US" altLang="zh-CN" dirty="0"/>
              <a:t>Support of SON/MDT enhancements for:</a:t>
            </a:r>
            <a:endParaRPr lang="en-US" altLang="ja-JP" b="1" kern="0" dirty="0">
              <a:solidFill>
                <a:srgbClr val="1D1D1A"/>
              </a:solidFill>
              <a:latin typeface="Arial" panose="020B0604020202020204" pitchFamily="34" charset="0"/>
              <a:ea typeface="华文细黑"/>
              <a:cs typeface="Arial" panose="020B0604020202020204" pitchFamily="34" charset="0"/>
            </a:endParaRPr>
          </a:p>
          <a:p>
            <a:pPr marL="715963" lvl="2" indent="-273050"/>
            <a:r>
              <a:rPr lang="en-US" altLang="ja-JP" sz="1400" dirty="0"/>
              <a:t>MR-DC CPAC, Successful </a:t>
            </a:r>
            <a:r>
              <a:rPr lang="en-US" altLang="ja-JP" sz="1400" dirty="0" err="1"/>
              <a:t>PScell</a:t>
            </a:r>
            <a:r>
              <a:rPr lang="en-US" altLang="ja-JP" sz="1400" dirty="0"/>
              <a:t>  addition and</a:t>
            </a:r>
            <a:r>
              <a:rPr lang="zh-CN" altLang="en-US" sz="1400" dirty="0"/>
              <a:t> </a:t>
            </a:r>
            <a:r>
              <a:rPr lang="en-US" altLang="ja-JP" sz="1400" dirty="0"/>
              <a:t>change report </a:t>
            </a:r>
            <a:r>
              <a:rPr lang="en-US" altLang="zh-CN" sz="1400" dirty="0"/>
              <a:t>(</a:t>
            </a:r>
            <a:r>
              <a:rPr lang="en-US" altLang="zh-CN" sz="1400" dirty="0" err="1"/>
              <a:t>SPR</a:t>
            </a:r>
            <a:r>
              <a:rPr lang="en-US" altLang="zh-CN" sz="1400" dirty="0"/>
              <a:t>)</a:t>
            </a:r>
            <a:r>
              <a:rPr lang="en-US" altLang="ja-JP" sz="1400" dirty="0"/>
              <a:t>, Successful Handover Report (e.g. inter-RAT), NPN, RACH report for feature combination and MR-DC, fast MCG recovery, NR-U (MRO and UL MLB)</a:t>
            </a:r>
          </a:p>
          <a:p>
            <a:pPr marL="442913" lvl="1" indent="-261938"/>
            <a:r>
              <a:rPr lang="en-US" altLang="zh-CN" dirty="0"/>
              <a:t>Support of signaling based logged MDT override protection when UE moving from E-UTRAN to NG-RAN</a:t>
            </a:r>
            <a:endParaRPr lang="en-US" altLang="ja-JP" dirty="0"/>
          </a:p>
          <a:p>
            <a:pPr marL="179316" lvl="1">
              <a:buClr>
                <a:srgbClr val="000000"/>
              </a:buClr>
              <a:buFont typeface="Arial" pitchFamily="34" charset="0"/>
              <a:buChar char="•"/>
            </a:pPr>
            <a:r>
              <a:rPr lang="en-US" altLang="zh-CN" sz="2000" b="1" dirty="0"/>
              <a:t>Potential leftovers of Rel-18 SON/MDT</a:t>
            </a:r>
          </a:p>
          <a:p>
            <a:pPr marL="442913" lvl="1" indent="-261938"/>
            <a:r>
              <a:rPr lang="en-US" altLang="zh-CN" dirty="0"/>
              <a:t>Based on the latest progress in RAN2 and RAN3, we could have the following observations:</a:t>
            </a:r>
          </a:p>
          <a:p>
            <a:pPr marL="715963" lvl="2" indent="-273050"/>
            <a:r>
              <a:rPr lang="en-US" altLang="zh-CN" sz="1400" dirty="0"/>
              <a:t>The following features were already down prioritized: </a:t>
            </a:r>
          </a:p>
          <a:p>
            <a:pPr marL="1001712" lvl="2" indent="-285750">
              <a:buSzPct val="65000"/>
              <a:buFont typeface="Wingdings" panose="05000000000000000000" pitchFamily="2" charset="2"/>
              <a:buChar char="l"/>
            </a:pPr>
            <a:r>
              <a:rPr lang="en-US" altLang="zh-CN" sz="1400" dirty="0"/>
              <a:t>Voice fallback redirection/successful voice fallback report</a:t>
            </a:r>
          </a:p>
          <a:p>
            <a:pPr marL="1001712" lvl="2" indent="-285750">
              <a:buSzPct val="65000"/>
              <a:buFont typeface="Wingdings" panose="05000000000000000000" pitchFamily="2" charset="2"/>
              <a:buChar char="l"/>
            </a:pPr>
            <a:r>
              <a:rPr lang="en-US" altLang="zh-CN" sz="1400" dirty="0"/>
              <a:t>SCG failure in MR-DC</a:t>
            </a:r>
          </a:p>
          <a:p>
            <a:pPr marL="1001712" lvl="2" indent="-285750">
              <a:buSzPct val="65000"/>
              <a:buFont typeface="Wingdings" panose="05000000000000000000" pitchFamily="2" charset="2"/>
              <a:buChar char="l"/>
            </a:pPr>
            <a:r>
              <a:rPr lang="en-US" altLang="zh-CN" sz="1400" dirty="0"/>
              <a:t>Inter-RAT SHR from LTE to NR</a:t>
            </a:r>
          </a:p>
          <a:p>
            <a:pPr marL="1001712" lvl="2" indent="-285750">
              <a:buSzPct val="65000"/>
              <a:buFont typeface="Wingdings" panose="05000000000000000000" pitchFamily="2" charset="2"/>
              <a:buChar char="l"/>
            </a:pPr>
            <a:r>
              <a:rPr lang="en-US" altLang="zh-CN" sz="1400" dirty="0"/>
              <a:t>Successful </a:t>
            </a:r>
            <a:r>
              <a:rPr lang="en-US" altLang="zh-CN" sz="1400" dirty="0" err="1"/>
              <a:t>Pscell</a:t>
            </a:r>
            <a:r>
              <a:rPr lang="en-US" altLang="zh-CN" sz="1400" dirty="0"/>
              <a:t> addition and change report (</a:t>
            </a:r>
            <a:r>
              <a:rPr lang="en-US" altLang="zh-CN" sz="1400" dirty="0" err="1"/>
              <a:t>SPR</a:t>
            </a:r>
            <a:r>
              <a:rPr lang="en-US" altLang="zh-CN" sz="1400" dirty="0"/>
              <a:t>)</a:t>
            </a:r>
          </a:p>
          <a:p>
            <a:pPr marL="1001712" lvl="2" indent="-285750">
              <a:buSzPct val="65000"/>
              <a:buFont typeface="Wingdings" panose="05000000000000000000" pitchFamily="2" charset="2"/>
              <a:buChar char="l"/>
            </a:pPr>
            <a:r>
              <a:rPr lang="en-US" altLang="zh-CN" sz="1400" dirty="0"/>
              <a:t>……</a:t>
            </a:r>
          </a:p>
          <a:p>
            <a:pPr marL="232470" lvl="1" indent="-285750">
              <a:buSzPct val="65000"/>
              <a:buFont typeface="Wingdings" panose="05000000000000000000" pitchFamily="2" charset="2"/>
              <a:buChar char="l"/>
            </a:pPr>
            <a:r>
              <a:rPr lang="en-US" altLang="zh-CN" sz="2000" b="1" dirty="0"/>
              <a:t>General consideration for Rel-19 SON/MDT</a:t>
            </a:r>
          </a:p>
          <a:p>
            <a:pPr marL="442913" lvl="1" indent="-261938"/>
            <a:r>
              <a:rPr lang="en-US" altLang="zh-CN" dirty="0"/>
              <a:t>Rel-18 leftovers should be included in Rel-19 work, if any</a:t>
            </a:r>
          </a:p>
          <a:p>
            <a:pPr marL="442913" lvl="1" indent="-261938"/>
            <a:r>
              <a:rPr lang="en-US" altLang="zh-CN" dirty="0"/>
              <a:t>Rel-19 SON/MDT enhancements should support the new features introduced in Rel-18</a:t>
            </a:r>
          </a:p>
          <a:p>
            <a:pPr marL="715963" lvl="2" indent="-273050"/>
            <a:r>
              <a:rPr lang="en-US" altLang="zh-CN" sz="1400" dirty="0"/>
              <a:t>The prioritizations among different features are still needed, taking the continuity/commerciality/… into account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394858163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371192" y="93997"/>
            <a:ext cx="11098623" cy="612175"/>
          </a:xfrm>
        </p:spPr>
        <p:txBody>
          <a:bodyPr>
            <a:normAutofit fontScale="92500"/>
          </a:bodyPr>
          <a:lstStyle/>
          <a:p>
            <a:r>
              <a:rPr lang="en-US" altLang="zh-CN" b="1" dirty="0"/>
              <a:t>Possible new use cases based on new features and Rel-18 leftovers</a:t>
            </a:r>
            <a:endParaRPr lang="zh-CN" alt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2"/>
          </p:nvPr>
        </p:nvSpPr>
        <p:spPr>
          <a:xfrm>
            <a:off x="371192" y="863778"/>
            <a:ext cx="11280618" cy="768377"/>
          </a:xfrm>
        </p:spPr>
        <p:txBody>
          <a:bodyPr/>
          <a:lstStyle/>
          <a:p>
            <a:r>
              <a:rPr lang="en-US" altLang="zh-CN" sz="2000" b="1" dirty="0"/>
              <a:t>Introduce necessary UE reporting and Network Signaling to report failure, reduce service interruption time and improve service quality</a:t>
            </a:r>
          </a:p>
          <a:p>
            <a:endParaRPr lang="en-US" altLang="zh-CN" sz="2000" b="1" dirty="0"/>
          </a:p>
          <a:p>
            <a:endParaRPr lang="en-US" altLang="zh-CN" sz="2000" b="1" dirty="0"/>
          </a:p>
          <a:p>
            <a:endParaRPr lang="en-US" altLang="zh-CN" sz="2000" b="1" dirty="0"/>
          </a:p>
          <a:p>
            <a:endParaRPr lang="en-US" altLang="zh-CN" sz="2000" b="1" dirty="0"/>
          </a:p>
          <a:p>
            <a:endParaRPr lang="en-US" altLang="zh-CN" sz="2000" b="1" dirty="0"/>
          </a:p>
          <a:p>
            <a:endParaRPr lang="en-US" altLang="zh-CN" sz="2000" b="1" dirty="0"/>
          </a:p>
          <a:p>
            <a:endParaRPr lang="en-US" altLang="zh-CN" sz="2000" b="1" dirty="0"/>
          </a:p>
          <a:p>
            <a:endParaRPr lang="en-US" altLang="zh-CN" sz="2000" b="1" dirty="0"/>
          </a:p>
          <a:p>
            <a:endParaRPr lang="en-US" altLang="zh-CN" sz="2000" b="1" dirty="0"/>
          </a:p>
          <a:p>
            <a:endParaRPr lang="en-US" altLang="zh-CN" sz="2000" b="1" dirty="0"/>
          </a:p>
          <a:p>
            <a:r>
              <a:rPr lang="en-US" altLang="zh-CN" sz="2000" b="1" dirty="0"/>
              <a:t>Support of signaling based logged MDT  to identify the potential coverage problem of IAB and SL-relay, the transmission latency for IAB, slicing information and fast SCG (de)activation report, </a:t>
            </a:r>
            <a:r>
              <a:rPr lang="en-US" altLang="zh-CN" sz="2000" b="1" dirty="0">
                <a:solidFill>
                  <a:srgbClr val="FF0000"/>
                </a:solidFill>
              </a:rPr>
              <a:t> </a:t>
            </a:r>
            <a:r>
              <a:rPr lang="en-US" altLang="zh-CN" sz="2000" b="1" dirty="0"/>
              <a:t>etc.</a:t>
            </a:r>
          </a:p>
        </p:txBody>
      </p:sp>
      <p:sp>
        <p:nvSpPr>
          <p:cNvPr id="9" name="矩形 11">
            <a:extLst>
              <a:ext uri="{FF2B5EF4-FFF2-40B4-BE49-F238E27FC236}">
                <a16:creationId xmlns="" xmlns:a16="http://schemas.microsoft.com/office/drawing/2014/main" id="{5F5F59AC-ED03-4E11-B70E-42D150DBE6AA}"/>
              </a:ext>
            </a:extLst>
          </p:cNvPr>
          <p:cNvSpPr/>
          <p:nvPr/>
        </p:nvSpPr>
        <p:spPr>
          <a:xfrm>
            <a:off x="6049773" y="2013372"/>
            <a:ext cx="3945600" cy="1165256"/>
          </a:xfrm>
          <a:prstGeom prst="rect">
            <a:avLst/>
          </a:prstGeom>
          <a:noFill/>
          <a:ln w="19050">
            <a:solidFill>
              <a:schemeClr val="tx1">
                <a:lumMod val="25000"/>
                <a:lumOff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800" dirty="0">
              <a:solidFill>
                <a:srgbClr val="666666"/>
              </a:solidFill>
            </a:endParaRPr>
          </a:p>
        </p:txBody>
      </p:sp>
      <p:sp>
        <p:nvSpPr>
          <p:cNvPr id="10" name="矩形 13">
            <a:extLst>
              <a:ext uri="{FF2B5EF4-FFF2-40B4-BE49-F238E27FC236}">
                <a16:creationId xmlns="" xmlns:a16="http://schemas.microsoft.com/office/drawing/2014/main" id="{54CF946B-6AC2-4E34-A29E-3922B006FE65}"/>
              </a:ext>
            </a:extLst>
          </p:cNvPr>
          <p:cNvSpPr/>
          <p:nvPr/>
        </p:nvSpPr>
        <p:spPr>
          <a:xfrm>
            <a:off x="6040249" y="1651010"/>
            <a:ext cx="3960000" cy="360000"/>
          </a:xfrm>
          <a:prstGeom prst="rect">
            <a:avLst/>
          </a:prstGeom>
          <a:solidFill>
            <a:srgbClr val="C00000"/>
          </a:solidFill>
        </p:spPr>
        <p:txBody>
          <a:bodyPr wrap="square" anchor="ctr">
            <a:spAutoFit/>
          </a:bodyPr>
          <a:lstStyle/>
          <a:p>
            <a:pPr algn="ctr" defTabSz="914112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>
                <a:solidFill>
                  <a:prstClr val="white">
                    <a:lumMod val="20000"/>
                    <a:lumOff val="80000"/>
                  </a:prstClr>
                </a:solidFill>
                <a:latin typeface="微软雅黑"/>
                <a:ea typeface="微软雅黑"/>
              </a:rPr>
              <a:t>IAB</a:t>
            </a:r>
          </a:p>
        </p:txBody>
      </p:sp>
      <p:sp>
        <p:nvSpPr>
          <p:cNvPr id="11" name="文本框 14">
            <a:extLst>
              <a:ext uri="{FF2B5EF4-FFF2-40B4-BE49-F238E27FC236}">
                <a16:creationId xmlns="" xmlns:a16="http://schemas.microsoft.com/office/drawing/2014/main" id="{B230DC8C-0F42-4C99-BC5A-BA6BE9F8722F}"/>
              </a:ext>
            </a:extLst>
          </p:cNvPr>
          <p:cNvSpPr txBox="1"/>
          <p:nvPr/>
        </p:nvSpPr>
        <p:spPr>
          <a:xfrm>
            <a:off x="6040249" y="2087486"/>
            <a:ext cx="3755868" cy="113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lvl="1" indent="-228600">
              <a:lnSpc>
                <a:spcPct val="150000"/>
              </a:lnSpc>
              <a:buSzPct val="80000"/>
              <a:buFont typeface="Wingdings" panose="05000000000000000000" pitchFamily="2" charset="2"/>
              <a:buChar char="u"/>
              <a:defRPr/>
            </a:pP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IAB Backhaul RLF</a:t>
            </a:r>
          </a:p>
          <a:p>
            <a:pPr marL="228600" lvl="1" indent="-228600">
              <a:lnSpc>
                <a:spcPct val="150000"/>
              </a:lnSpc>
              <a:buSzPct val="80000"/>
              <a:buFont typeface="Wingdings" panose="05000000000000000000" pitchFamily="2" charset="2"/>
              <a:buChar char="u"/>
              <a:defRPr/>
            </a:pP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IAB inter-CU Backhaul RLF recovery</a:t>
            </a:r>
          </a:p>
          <a:p>
            <a:pPr marL="228600" lvl="1" indent="-228600">
              <a:lnSpc>
                <a:spcPct val="150000"/>
              </a:lnSpc>
              <a:buSzPct val="80000"/>
              <a:buFont typeface="Wingdings" panose="05000000000000000000" pitchFamily="2" charset="2"/>
              <a:buChar char="u"/>
              <a:defRPr/>
            </a:pP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Load Balance Inter-CU Partial Migration</a:t>
            </a:r>
          </a:p>
        </p:txBody>
      </p:sp>
      <p:sp>
        <p:nvSpPr>
          <p:cNvPr id="13" name="矩形 11">
            <a:extLst>
              <a:ext uri="{FF2B5EF4-FFF2-40B4-BE49-F238E27FC236}">
                <a16:creationId xmlns="" xmlns:a16="http://schemas.microsoft.com/office/drawing/2014/main" id="{5F5F59AC-ED03-4E11-B70E-42D150DBE6AA}"/>
              </a:ext>
            </a:extLst>
          </p:cNvPr>
          <p:cNvSpPr/>
          <p:nvPr/>
        </p:nvSpPr>
        <p:spPr>
          <a:xfrm>
            <a:off x="1064814" y="2016546"/>
            <a:ext cx="3945600" cy="1165256"/>
          </a:xfrm>
          <a:prstGeom prst="rect">
            <a:avLst/>
          </a:prstGeom>
          <a:noFill/>
          <a:ln w="19050">
            <a:solidFill>
              <a:schemeClr val="tx1">
                <a:lumMod val="25000"/>
                <a:lumOff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800" dirty="0">
              <a:solidFill>
                <a:srgbClr val="666666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54CF946B-6AC2-4E34-A29E-3922B006FE65}"/>
              </a:ext>
            </a:extLst>
          </p:cNvPr>
          <p:cNvSpPr/>
          <p:nvPr/>
        </p:nvSpPr>
        <p:spPr>
          <a:xfrm>
            <a:off x="1056084" y="1656028"/>
            <a:ext cx="3960000" cy="360000"/>
          </a:xfrm>
          <a:prstGeom prst="rect">
            <a:avLst/>
          </a:prstGeom>
          <a:solidFill>
            <a:srgbClr val="C00000"/>
          </a:solidFill>
        </p:spPr>
        <p:txBody>
          <a:bodyPr wrap="square" anchor="ctr">
            <a:spAutoFit/>
          </a:bodyPr>
          <a:lstStyle/>
          <a:p>
            <a:pPr algn="ctr" defTabSz="914112"/>
            <a:r>
              <a:rPr lang="en-US" altLang="zh-CN" sz="1600" b="1" kern="0" dirty="0">
                <a:solidFill>
                  <a:prstClr val="white">
                    <a:lumMod val="20000"/>
                    <a:lumOff val="80000"/>
                  </a:prstClr>
                </a:solidFill>
                <a:latin typeface="微软雅黑"/>
                <a:ea typeface="微软雅黑"/>
              </a:rPr>
              <a:t>NR mobility enhancements (</a:t>
            </a:r>
            <a:r>
              <a:rPr lang="en-US" altLang="zh-CN" sz="1600" b="1" kern="0" dirty="0" err="1">
                <a:solidFill>
                  <a:prstClr val="white">
                    <a:lumMod val="20000"/>
                    <a:lumOff val="80000"/>
                  </a:prstClr>
                </a:solidFill>
                <a:latin typeface="微软雅黑"/>
                <a:ea typeface="微软雅黑"/>
              </a:rPr>
              <a:t>LTM</a:t>
            </a:r>
            <a:r>
              <a:rPr lang="en-US" altLang="zh-CN" sz="1600" b="1" kern="0" dirty="0">
                <a:solidFill>
                  <a:prstClr val="white">
                    <a:lumMod val="20000"/>
                    <a:lumOff val="80000"/>
                  </a:prstClr>
                </a:solidFill>
                <a:latin typeface="微软雅黑"/>
                <a:ea typeface="微软雅黑"/>
              </a:rPr>
              <a:t>) 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B230DC8C-0F42-4C99-BC5A-BA6BE9F8722F}"/>
              </a:ext>
            </a:extLst>
          </p:cNvPr>
          <p:cNvSpPr txBox="1"/>
          <p:nvPr/>
        </p:nvSpPr>
        <p:spPr>
          <a:xfrm>
            <a:off x="1056084" y="1968242"/>
            <a:ext cx="3959999" cy="1167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lvl="1" indent="-228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80000"/>
              <a:buFont typeface="Wingdings" panose="05000000000000000000" pitchFamily="2" charset="2"/>
              <a:buChar char="u"/>
              <a:defRPr/>
            </a:pP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SON/MDT for L1/L2 Triggered Mobility (LTM); including RLF report, Successful Handover Report, Random Access report and UE History Information</a:t>
            </a:r>
          </a:p>
        </p:txBody>
      </p:sp>
      <p:sp>
        <p:nvSpPr>
          <p:cNvPr id="17" name="矩形 11">
            <a:extLst>
              <a:ext uri="{FF2B5EF4-FFF2-40B4-BE49-F238E27FC236}">
                <a16:creationId xmlns="" xmlns:a16="http://schemas.microsoft.com/office/drawing/2014/main" id="{5F5F59AC-ED03-4E11-B70E-42D150DBE6AA}"/>
              </a:ext>
            </a:extLst>
          </p:cNvPr>
          <p:cNvSpPr/>
          <p:nvPr/>
        </p:nvSpPr>
        <p:spPr>
          <a:xfrm>
            <a:off x="6061602" y="3718770"/>
            <a:ext cx="3945600" cy="1372137"/>
          </a:xfrm>
          <a:prstGeom prst="rect">
            <a:avLst/>
          </a:prstGeom>
          <a:noFill/>
          <a:ln w="19050">
            <a:solidFill>
              <a:schemeClr val="tx1">
                <a:lumMod val="25000"/>
                <a:lumOff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800" dirty="0">
              <a:solidFill>
                <a:srgbClr val="666666"/>
              </a:solidFill>
            </a:endParaRPr>
          </a:p>
        </p:txBody>
      </p:sp>
      <p:sp>
        <p:nvSpPr>
          <p:cNvPr id="18" name="矩形 13">
            <a:extLst>
              <a:ext uri="{FF2B5EF4-FFF2-40B4-BE49-F238E27FC236}">
                <a16:creationId xmlns="" xmlns:a16="http://schemas.microsoft.com/office/drawing/2014/main" id="{54CF946B-6AC2-4E34-A29E-3922B006FE65}"/>
              </a:ext>
            </a:extLst>
          </p:cNvPr>
          <p:cNvSpPr/>
          <p:nvPr/>
        </p:nvSpPr>
        <p:spPr>
          <a:xfrm>
            <a:off x="6053737" y="3358770"/>
            <a:ext cx="3960000" cy="360000"/>
          </a:xfrm>
          <a:prstGeom prst="rect">
            <a:avLst/>
          </a:prstGeom>
          <a:solidFill>
            <a:srgbClr val="C00000"/>
          </a:solidFill>
        </p:spPr>
        <p:txBody>
          <a:bodyPr wrap="square" anchor="ctr">
            <a:spAutoFit/>
          </a:bodyPr>
          <a:lstStyle/>
          <a:p>
            <a:pPr algn="ctr" defTabSz="914112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 err="1">
                <a:solidFill>
                  <a:prstClr val="white">
                    <a:lumMod val="20000"/>
                    <a:lumOff val="80000"/>
                  </a:prstClr>
                </a:solidFill>
                <a:latin typeface="微软雅黑"/>
                <a:ea typeface="微软雅黑"/>
              </a:rPr>
              <a:t>Sidelink</a:t>
            </a:r>
            <a:r>
              <a:rPr lang="en-US" altLang="zh-CN" sz="1600" b="1" kern="0" dirty="0">
                <a:solidFill>
                  <a:prstClr val="white">
                    <a:lumMod val="20000"/>
                    <a:lumOff val="80000"/>
                  </a:prstClr>
                </a:solidFill>
                <a:latin typeface="微软雅黑"/>
                <a:ea typeface="微软雅黑"/>
              </a:rPr>
              <a:t> Relay</a:t>
            </a:r>
          </a:p>
        </p:txBody>
      </p:sp>
      <p:sp>
        <p:nvSpPr>
          <p:cNvPr id="19" name="文本框 14">
            <a:extLst>
              <a:ext uri="{FF2B5EF4-FFF2-40B4-BE49-F238E27FC236}">
                <a16:creationId xmlns="" xmlns:a16="http://schemas.microsoft.com/office/drawing/2014/main" id="{B230DC8C-0F42-4C99-BC5A-BA6BE9F8722F}"/>
              </a:ext>
            </a:extLst>
          </p:cNvPr>
          <p:cNvSpPr txBox="1"/>
          <p:nvPr/>
        </p:nvSpPr>
        <p:spPr>
          <a:xfrm>
            <a:off x="6066365" y="3881831"/>
            <a:ext cx="3873497" cy="385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lvl="1" indent="-228600">
              <a:lnSpc>
                <a:spcPct val="150000"/>
              </a:lnSpc>
              <a:buSzPct val="80000"/>
              <a:buFont typeface="Wingdings" panose="05000000000000000000" pitchFamily="2" charset="2"/>
              <a:buChar char="u"/>
              <a:defRPr/>
            </a:pP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RLF report for SL Mobility relay RLF</a:t>
            </a:r>
          </a:p>
        </p:txBody>
      </p:sp>
      <p:sp>
        <p:nvSpPr>
          <p:cNvPr id="25" name="矩形 11">
            <a:extLst>
              <a:ext uri="{FF2B5EF4-FFF2-40B4-BE49-F238E27FC236}">
                <a16:creationId xmlns="" xmlns:a16="http://schemas.microsoft.com/office/drawing/2014/main" id="{5F5F59AC-ED03-4E11-B70E-42D150DBE6AA}"/>
              </a:ext>
            </a:extLst>
          </p:cNvPr>
          <p:cNvSpPr/>
          <p:nvPr/>
        </p:nvSpPr>
        <p:spPr>
          <a:xfrm>
            <a:off x="1067640" y="3744414"/>
            <a:ext cx="3945600" cy="1360779"/>
          </a:xfrm>
          <a:prstGeom prst="rect">
            <a:avLst/>
          </a:prstGeom>
          <a:noFill/>
          <a:ln w="19050">
            <a:solidFill>
              <a:schemeClr val="tx1">
                <a:lumMod val="25000"/>
                <a:lumOff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800" dirty="0">
              <a:solidFill>
                <a:srgbClr val="666666"/>
              </a:solidFill>
            </a:endParaRPr>
          </a:p>
        </p:txBody>
      </p:sp>
      <p:sp>
        <p:nvSpPr>
          <p:cNvPr id="26" name="矩形 13">
            <a:extLst>
              <a:ext uri="{FF2B5EF4-FFF2-40B4-BE49-F238E27FC236}">
                <a16:creationId xmlns="" xmlns:a16="http://schemas.microsoft.com/office/drawing/2014/main" id="{54CF946B-6AC2-4E34-A29E-3922B006FE65}"/>
              </a:ext>
            </a:extLst>
          </p:cNvPr>
          <p:cNvSpPr/>
          <p:nvPr/>
        </p:nvSpPr>
        <p:spPr>
          <a:xfrm>
            <a:off x="1056086" y="3382265"/>
            <a:ext cx="3960000" cy="360000"/>
          </a:xfrm>
          <a:prstGeom prst="rect">
            <a:avLst/>
          </a:prstGeom>
          <a:solidFill>
            <a:srgbClr val="C00000"/>
          </a:solidFill>
        </p:spPr>
        <p:txBody>
          <a:bodyPr wrap="square" anchor="ctr">
            <a:spAutoFit/>
          </a:bodyPr>
          <a:lstStyle/>
          <a:p>
            <a:pPr algn="ctr" defTabSz="914112"/>
            <a:r>
              <a:rPr lang="en-US" altLang="zh-CN" sz="1600" b="1" kern="0" dirty="0">
                <a:solidFill>
                  <a:prstClr val="white">
                    <a:lumMod val="20000"/>
                    <a:lumOff val="80000"/>
                  </a:prstClr>
                </a:solidFill>
                <a:latin typeface="微软雅黑"/>
                <a:ea typeface="微软雅黑"/>
              </a:rPr>
              <a:t>Sidelink-V2X</a:t>
            </a:r>
          </a:p>
        </p:txBody>
      </p:sp>
      <p:sp>
        <p:nvSpPr>
          <p:cNvPr id="27" name="文本框 14">
            <a:extLst>
              <a:ext uri="{FF2B5EF4-FFF2-40B4-BE49-F238E27FC236}">
                <a16:creationId xmlns="" xmlns:a16="http://schemas.microsoft.com/office/drawing/2014/main" id="{B230DC8C-0F42-4C99-BC5A-BA6BE9F8722F}"/>
              </a:ext>
            </a:extLst>
          </p:cNvPr>
          <p:cNvSpPr txBox="1"/>
          <p:nvPr/>
        </p:nvSpPr>
        <p:spPr>
          <a:xfrm>
            <a:off x="1050970" y="3869619"/>
            <a:ext cx="38169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lvl="1" indent="-228600">
              <a:lnSpc>
                <a:spcPct val="150000"/>
              </a:lnSpc>
              <a:buSzPct val="80000"/>
              <a:buFont typeface="Wingdings" panose="05000000000000000000" pitchFamily="2" charset="2"/>
              <a:buChar char="u"/>
              <a:defRPr/>
            </a:pP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SON for SL measurement </a:t>
            </a:r>
          </a:p>
          <a:p>
            <a:pPr marL="228600" lvl="1" indent="-228600">
              <a:lnSpc>
                <a:spcPct val="150000"/>
              </a:lnSpc>
              <a:buSzPct val="80000"/>
              <a:buFont typeface="Wingdings" panose="05000000000000000000" pitchFamily="2" charset="2"/>
              <a:buChar char="u"/>
              <a:defRPr/>
            </a:pP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resource allocation enhancements</a:t>
            </a:r>
          </a:p>
        </p:txBody>
      </p:sp>
    </p:spTree>
    <p:extLst>
      <p:ext uri="{BB962C8B-B14F-4D97-AF65-F5344CB8AC3E}">
        <p14:creationId xmlns:p14="http://schemas.microsoft.com/office/powerpoint/2010/main" val="2347692213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371192" y="256958"/>
            <a:ext cx="11098623" cy="612175"/>
          </a:xfrm>
        </p:spPr>
        <p:txBody>
          <a:bodyPr/>
          <a:lstStyle/>
          <a:p>
            <a:r>
              <a:rPr lang="en-US" altLang="zh-CN" b="1" dirty="0"/>
              <a:t>SON/MDT enhancements in Rel-19 Work Proposal</a:t>
            </a:r>
          </a:p>
          <a:p>
            <a:endParaRPr lang="zh-CN" alt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2"/>
          </p:nvPr>
        </p:nvSpPr>
        <p:spPr>
          <a:xfrm>
            <a:off x="371192" y="941560"/>
            <a:ext cx="11280618" cy="5069941"/>
          </a:xfrm>
        </p:spPr>
        <p:txBody>
          <a:bodyPr/>
          <a:lstStyle/>
          <a:p>
            <a:r>
              <a:rPr lang="en-US" altLang="zh-CN" sz="2000" b="1" dirty="0"/>
              <a:t>Support of left of over item from Rel-18 not completed on time</a:t>
            </a:r>
          </a:p>
          <a:p>
            <a:pPr marL="442913" lvl="1" indent="-261938"/>
            <a:r>
              <a:rPr lang="en-US" altLang="zh-CN" dirty="0"/>
              <a:t>i.e. Voice fallback redirection, SCG failure in MR-DC</a:t>
            </a:r>
          </a:p>
          <a:p>
            <a:pPr marL="442913" lvl="1" indent="-261938"/>
            <a:r>
              <a:rPr lang="en-US" altLang="zh-CN" dirty="0"/>
              <a:t>e.g. SON/MDT for NPN, Successful MCG fast recovery, pending to the progress</a:t>
            </a:r>
          </a:p>
          <a:p>
            <a:r>
              <a:rPr lang="en-US" altLang="zh-CN" sz="2000" b="1" dirty="0"/>
              <a:t>Support of SON/MDT enhancements for:</a:t>
            </a:r>
          </a:p>
          <a:p>
            <a:pPr marL="442913" lvl="1" indent="-261938"/>
            <a:r>
              <a:rPr lang="en-US" altLang="zh-CN" dirty="0"/>
              <a:t>NR mobility enhancements </a:t>
            </a:r>
          </a:p>
          <a:p>
            <a:pPr marL="442913" lvl="1" indent="-261938"/>
            <a:r>
              <a:rPr lang="en-US" altLang="zh-CN" dirty="0"/>
              <a:t>IAB </a:t>
            </a:r>
          </a:p>
          <a:p>
            <a:pPr marL="442913" lvl="1" indent="-261938"/>
            <a:r>
              <a:rPr lang="en-US" altLang="zh-CN" dirty="0"/>
              <a:t>SL Relay</a:t>
            </a:r>
          </a:p>
          <a:p>
            <a:pPr marL="442913" lvl="1" indent="-261938"/>
            <a:r>
              <a:rPr lang="en-US" altLang="zh-CN" dirty="0" err="1"/>
              <a:t>Sidelink</a:t>
            </a:r>
            <a:r>
              <a:rPr lang="en-US" altLang="zh-CN" dirty="0"/>
              <a:t> V2X</a:t>
            </a:r>
          </a:p>
          <a:p>
            <a:r>
              <a:rPr lang="en-US" altLang="zh-CN" sz="2000" b="1" dirty="0"/>
              <a:t>Support of signaling based logged MDT for IAB, SL-Relay, Slicing and fast SCG (de)activation</a:t>
            </a:r>
          </a:p>
          <a:p>
            <a:r>
              <a:rPr lang="en-US" altLang="zh-CN" sz="2000" b="1" dirty="0"/>
              <a:t>Support MDT latency measurement for IAB </a:t>
            </a:r>
          </a:p>
          <a:p>
            <a:endParaRPr lang="en-US" altLang="zh-CN" sz="2000" b="1" dirty="0"/>
          </a:p>
        </p:txBody>
      </p:sp>
    </p:spTree>
    <p:extLst>
      <p:ext uri="{BB962C8B-B14F-4D97-AF65-F5344CB8AC3E}">
        <p14:creationId xmlns:p14="http://schemas.microsoft.com/office/powerpoint/2010/main" val="168764451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13557</TotalTime>
  <Words>231</Words>
  <Application>Microsoft Office PowerPoint</Application>
  <PresentationFormat>Custom</PresentationFormat>
  <Paragraphs>59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6" baseType="lpstr">
      <vt:lpstr>Microsoft YaHei</vt:lpstr>
      <vt:lpstr>Microsoft YaHei</vt:lpstr>
      <vt:lpstr>.AppleSystemUIFont</vt:lpstr>
      <vt:lpstr>Arial</vt:lpstr>
      <vt:lpstr>Calibri</vt:lpstr>
      <vt:lpstr>MS Mincho</vt:lpstr>
      <vt:lpstr>Segoe UI Black</vt:lpstr>
      <vt:lpstr>黑体</vt:lpstr>
      <vt:lpstr>华文细黑</vt:lpstr>
      <vt:lpstr>Times New Roman</vt:lpstr>
      <vt:lpstr>Wingdings</vt:lpstr>
      <vt:lpstr>封面页_图片版 </vt:lpstr>
      <vt:lpstr>PowerPoint Presentation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huangzonghao</dc:creator>
  <cp:lastModifiedBy>Huawei_20230519</cp:lastModifiedBy>
  <cp:revision>264</cp:revision>
  <dcterms:created xsi:type="dcterms:W3CDTF">2020-08-28T08:44:19Z</dcterms:created>
  <dcterms:modified xsi:type="dcterms:W3CDTF">2023-05-31T08:51:16Z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(3)L6nEdyW8jp54Zjz3c8WuK6gKFv2ymCWEXkWPvUNOvzPq0NxYa1GoNFl69bVxD8aDmUNLi24D
JjWl+kgBi25NPC2ylICVLAFfeqVp96af3EMpQptXdRw7dbMI8hsurz4EfKduo76uE7bCb/PN
MmeNdbFfNm8yTAj39uWM6Ata8Rh099v6+FeOZvanJNa0n7dB4L/LigJPVykqOhfyMENSZ0x5
9R7tcxHwCJP0u9zRZi</vt:lpwstr>
  </property>
  <property fmtid="{D5CDD505-2E9C-101B-9397-08002B2CF9AE}" pid="3" name="_2015_ms_pID_7253431">
    <vt:lpwstr>/7HbGGZyn+qX86X8SWFDB+dW1ItfsqSFEjj7Pbt7Grku6WMBJEPYa4
kyGQXoCQO2/jfeOGUma55i6kqbHitwrfjAbmNdN9J3P+cT5njivF0xarR0XRLSEdt6X9ZWT+
ZSxeqAC4tH+G9kYzNHssY/5kGA2zWJf+RrxyEUAyHMbubLZM7Ory7Ke+4q8NYpLKHAvsmW9x
HsWh573P57ZYglkaR3SBNYaYv9UCkuud7DJP</vt:lpwstr>
  </property>
  <property fmtid="{D5CDD505-2E9C-101B-9397-08002B2CF9AE}" pid="4" name="_2015_ms_pID_7253432">
    <vt:lpwstr>Kw==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1681198074</vt:lpwstr>
  </property>
</Properties>
</file>