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308" r:id="rId3"/>
    <p:sldId id="307" r:id="rId4"/>
    <p:sldId id="306" r:id="rId5"/>
    <p:sldId id="296" r:id="rId6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8" autoAdjust="0"/>
    <p:restoredTop sz="94479" autoAdjust="0"/>
  </p:normalViewPr>
  <p:slideViewPr>
    <p:cSldViewPr>
      <p:cViewPr varScale="1">
        <p:scale>
          <a:sx n="111" d="100"/>
          <a:sy n="111" d="100"/>
        </p:scale>
        <p:origin x="1812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fr-FR" dirty="0" smtClean="0"/>
              <a:t>Consideration </a:t>
            </a:r>
            <a:r>
              <a:rPr lang="en-US" altLang="fr-FR"/>
              <a:t>on </a:t>
            </a:r>
            <a:r>
              <a:rPr lang="en-US" altLang="fr-FR" smtClean="0"/>
              <a:t>RAN4 </a:t>
            </a:r>
            <a:r>
              <a:rPr lang="en-US" altLang="fr-FR" dirty="0"/>
              <a:t>led NTN topics for Release </a:t>
            </a:r>
            <a:r>
              <a:rPr lang="en-US" altLang="fr-FR" dirty="0" smtClean="0"/>
              <a:t>19</a:t>
            </a:r>
            <a:endParaRPr lang="fr-FR" altLang="fr-FR" dirty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Thales, </a:t>
            </a:r>
            <a:r>
              <a:rPr lang="fr-FR" altLang="fr-FR" sz="2000" b="1" smtClean="0">
                <a:solidFill>
                  <a:schemeClr val="tx1"/>
                </a:solidFill>
              </a:rPr>
              <a:t>Hughes, Fraunhofer </a:t>
            </a:r>
            <a:r>
              <a:rPr lang="fr-FR" altLang="fr-FR" sz="2000" b="1" dirty="0">
                <a:solidFill>
                  <a:schemeClr val="tx1"/>
                </a:solidFill>
              </a:rPr>
              <a:t>IIS, </a:t>
            </a:r>
            <a:r>
              <a:rPr lang="fr-FR" altLang="fr-FR" sz="2000" b="1" dirty="0" err="1">
                <a:solidFill>
                  <a:schemeClr val="tx1"/>
                </a:solidFill>
              </a:rPr>
              <a:t>Inmarsat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Sateliot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Ligado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Omnispace</a:t>
            </a:r>
            <a:r>
              <a:rPr lang="fr-FR" altLang="fr-FR" sz="2000" b="1" dirty="0">
                <a:solidFill>
                  <a:schemeClr val="tx1"/>
                </a:solidFill>
              </a:rPr>
              <a:t>, Lockheed Martin, </a:t>
            </a:r>
            <a:r>
              <a:rPr lang="fr-FR" altLang="fr-FR" sz="2000" b="1" dirty="0" err="1">
                <a:solidFill>
                  <a:schemeClr val="tx1"/>
                </a:solidFill>
              </a:rPr>
              <a:t>Novamint</a:t>
            </a:r>
            <a:r>
              <a:rPr lang="fr-FR" altLang="fr-FR" sz="2000" b="1" dirty="0">
                <a:solidFill>
                  <a:schemeClr val="tx1"/>
                </a:solidFill>
              </a:rPr>
              <a:t>, Eutelsat, TTP, </a:t>
            </a:r>
            <a:r>
              <a:rPr lang="fr-FR" altLang="fr-FR" sz="2000" b="1" dirty="0" err="1">
                <a:solidFill>
                  <a:schemeClr val="tx1"/>
                </a:solidFill>
              </a:rPr>
              <a:t>Terrestar</a:t>
            </a:r>
            <a:r>
              <a:rPr lang="fr-FR" altLang="fr-FR" sz="2000" b="1" dirty="0">
                <a:solidFill>
                  <a:schemeClr val="tx1"/>
                </a:solidFill>
              </a:rPr>
              <a:t>, ESA, Intelsat,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OneWeb</a:t>
            </a:r>
            <a:r>
              <a:rPr lang="fr-FR" altLang="fr-FR" sz="2000" b="1" dirty="0">
                <a:solidFill>
                  <a:schemeClr val="tx1"/>
                </a:solidFill>
              </a:rPr>
              <a:t>, Airbus, JSAT, TNO, IRT Saint </a:t>
            </a:r>
            <a:r>
              <a:rPr lang="fr-FR" altLang="fr-FR" sz="2000" b="1" dirty="0" err="1">
                <a:solidFill>
                  <a:schemeClr val="tx1"/>
                </a:solidFill>
              </a:rPr>
              <a:t>Exupery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Hispasat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Gilat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Gatehouse</a:t>
            </a:r>
            <a:r>
              <a:rPr lang="fr-FR" altLang="fr-FR" sz="2000" b="1" dirty="0">
                <a:solidFill>
                  <a:schemeClr val="tx1"/>
                </a:solidFill>
              </a:rPr>
              <a:t>, Magister solutions, OQ </a:t>
            </a:r>
            <a:r>
              <a:rPr lang="fr-FR" altLang="fr-FR" sz="2000" b="1" dirty="0" err="1">
                <a:solidFill>
                  <a:schemeClr val="tx1"/>
                </a:solidFill>
              </a:rPr>
              <a:t>Technology</a:t>
            </a:r>
            <a:endParaRPr lang="fr-FR" altLang="fr-FR" sz="2000" b="1" dirty="0">
              <a:solidFill>
                <a:schemeClr val="tx1"/>
              </a:solidFill>
            </a:endParaRPr>
          </a:p>
        </p:txBody>
      </p:sp>
      <p:sp>
        <p:nvSpPr>
          <p:cNvPr id="307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FBAFF2-B7BA-465F-9191-ED26293C4109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>
              <a:solidFill>
                <a:srgbClr val="898989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684213" y="549275"/>
            <a:ext cx="4261231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Rel-19 workshop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 err="1"/>
              <a:t>June</a:t>
            </a:r>
            <a:r>
              <a:rPr lang="fr-FR" altLang="fr-FR" sz="2400" b="1" dirty="0"/>
              <a:t> 12 - 16, 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	6 (RAN4-led Rel-19 topics)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TDOC:	RWS-230049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Rel-19 </a:t>
            </a:r>
            <a:r>
              <a:rPr lang="fr-FR" altLang="fr-FR" dirty="0" smtClean="0"/>
              <a:t>NTN </a:t>
            </a:r>
            <a:r>
              <a:rPr lang="fr-FR" altLang="fr-FR" dirty="0" err="1"/>
              <a:t>proposed</a:t>
            </a:r>
            <a:r>
              <a:rPr lang="fr-FR" altLang="fr-FR" dirty="0"/>
              <a:t> topics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819249"/>
              </p:ext>
            </p:extLst>
          </p:nvPr>
        </p:nvGraphicFramePr>
        <p:xfrm>
          <a:off x="457200" y="1555274"/>
          <a:ext cx="82296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608">
                  <a:extLst>
                    <a:ext uri="{9D8B030D-6E8A-4147-A177-3AD203B41FA5}">
                      <a16:colId xmlns:a16="http://schemas.microsoft.com/office/drawing/2014/main" val="1260131621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980844488"/>
                    </a:ext>
                  </a:extLst>
                </a:gridCol>
                <a:gridCol w="2314600">
                  <a:extLst>
                    <a:ext uri="{9D8B030D-6E8A-4147-A177-3AD203B41FA5}">
                      <a16:colId xmlns:a16="http://schemas.microsoft.com/office/drawing/2014/main" val="1041564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NR-NTN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err="1" smtClean="0"/>
                        <a:t>IoT</a:t>
                      </a:r>
                      <a:r>
                        <a:rPr lang="fr-FR" sz="2400" dirty="0" smtClean="0"/>
                        <a:t>-NTN</a:t>
                      </a:r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518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Service </a:t>
                      </a:r>
                      <a:r>
                        <a:rPr lang="fr-FR" sz="2400" dirty="0" err="1" smtClean="0"/>
                        <a:t>experience</a:t>
                      </a:r>
                      <a:r>
                        <a:rPr lang="fr-FR" sz="2400" dirty="0" smtClean="0"/>
                        <a:t> </a:t>
                      </a:r>
                      <a:r>
                        <a:rPr lang="fr-FR" sz="2400" dirty="0" err="1" smtClean="0"/>
                        <a:t>improvement</a:t>
                      </a: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fr-FR" sz="2400" dirty="0" smtClean="0"/>
                        <a:t>Support of higher </a:t>
                      </a:r>
                      <a:r>
                        <a:rPr lang="en-US" altLang="fr-FR" sz="2400" dirty="0" err="1" smtClean="0"/>
                        <a:t>Tx</a:t>
                      </a:r>
                      <a:r>
                        <a:rPr lang="en-US" altLang="fr-FR" sz="2400" dirty="0" smtClean="0"/>
                        <a:t> power UE (e.g. for public safety/Handheld and automotive/vehicle mounted) in selected FR1 bands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Support of higher </a:t>
                      </a:r>
                      <a:r>
                        <a:rPr lang="en-US" sz="2400" dirty="0" err="1" smtClean="0"/>
                        <a:t>Tx</a:t>
                      </a:r>
                      <a:r>
                        <a:rPr lang="en-US" sz="2400" dirty="0" smtClean="0"/>
                        <a:t> power UE in selected FR1 bands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747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New </a:t>
                      </a:r>
                      <a:r>
                        <a:rPr lang="fr-FR" sz="2400" dirty="0" err="1" smtClean="0"/>
                        <a:t>capabilities</a:t>
                      </a:r>
                      <a:r>
                        <a:rPr lang="fr-FR" sz="2400" dirty="0" smtClean="0"/>
                        <a:t> (network </a:t>
                      </a:r>
                      <a:r>
                        <a:rPr lang="fr-FR" sz="2400" dirty="0" err="1" smtClean="0"/>
                        <a:t>operation</a:t>
                      </a:r>
                      <a:r>
                        <a:rPr lang="fr-FR" sz="2400" dirty="0" smtClean="0"/>
                        <a:t> optimisation, new use cases)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fr-FR" sz="2400" dirty="0" smtClean="0"/>
                        <a:t>Support of channel bandwidths lower than 5 MHz for FR1 (i.e. 3 MHz as defined for TN in Rel-18) [also possibly RAN1]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NB-</a:t>
                      </a:r>
                      <a:r>
                        <a:rPr lang="en-US" sz="2400" dirty="0" err="1" smtClean="0"/>
                        <a:t>IoT</a:t>
                      </a:r>
                      <a:r>
                        <a:rPr lang="en-US" sz="2400" dirty="0" smtClean="0"/>
                        <a:t> operating in NR-NTN guard band or in NR-NTN channel specific 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468139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2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1436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 smtClean="0"/>
              <a:t>Rel-</a:t>
            </a:r>
            <a:r>
              <a:rPr lang="fr-FR" altLang="fr-FR" dirty="0" err="1" smtClean="0"/>
              <a:t>independent</a:t>
            </a:r>
            <a:r>
              <a:rPr lang="fr-FR" altLang="fr-FR" dirty="0" smtClean="0"/>
              <a:t> </a:t>
            </a:r>
            <a:r>
              <a:rPr lang="fr-FR" altLang="fr-FR" dirty="0"/>
              <a:t>NR-NTN </a:t>
            </a:r>
            <a:r>
              <a:rPr lang="fr-FR" altLang="fr-FR" dirty="0" smtClean="0"/>
              <a:t>topics</a:t>
            </a:r>
            <a:endParaRPr lang="fr-FR" altLang="fr-FR" dirty="0"/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 dirty="0"/>
              <a:t>New </a:t>
            </a:r>
            <a:r>
              <a:rPr lang="fr-FR" altLang="fr-FR" dirty="0" smtClean="0"/>
              <a:t>bands</a:t>
            </a:r>
            <a:endParaRPr lang="fr-FR" altLang="fr-FR" dirty="0"/>
          </a:p>
          <a:p>
            <a:pPr lvl="1"/>
            <a:r>
              <a:rPr lang="fr-FR" altLang="fr-FR" dirty="0"/>
              <a:t>Ku band (Satellite service </a:t>
            </a:r>
            <a:r>
              <a:rPr lang="fr-FR" altLang="fr-FR" dirty="0" err="1"/>
              <a:t>allocated</a:t>
            </a:r>
            <a:r>
              <a:rPr lang="fr-FR" altLang="fr-FR" dirty="0"/>
              <a:t> </a:t>
            </a:r>
            <a:r>
              <a:rPr lang="fr-FR" altLang="fr-FR" dirty="0" err="1"/>
              <a:t>spectrum</a:t>
            </a:r>
            <a:r>
              <a:rPr lang="fr-FR" altLang="fr-FR" dirty="0"/>
              <a:t>) </a:t>
            </a:r>
          </a:p>
          <a:p>
            <a:pPr lvl="2"/>
            <a:r>
              <a:rPr lang="fr-FR" altLang="fr-FR" dirty="0" err="1"/>
              <a:t>Downlink</a:t>
            </a:r>
            <a:r>
              <a:rPr lang="fr-FR" altLang="fr-FR" dirty="0"/>
              <a:t> </a:t>
            </a:r>
            <a:r>
              <a:rPr lang="fr-FR" altLang="fr-FR" dirty="0" smtClean="0"/>
              <a:t>: 10.7 </a:t>
            </a:r>
            <a:r>
              <a:rPr lang="fr-FR" altLang="fr-FR" dirty="0"/>
              <a:t>- 12.75 GHz; </a:t>
            </a:r>
            <a:endParaRPr lang="fr-FR" altLang="fr-FR" dirty="0" smtClean="0"/>
          </a:p>
          <a:p>
            <a:pPr lvl="2"/>
            <a:r>
              <a:rPr lang="fr-FR" altLang="fr-FR" dirty="0" err="1" smtClean="0"/>
              <a:t>Uplink</a:t>
            </a:r>
            <a:r>
              <a:rPr lang="fr-FR" altLang="fr-FR" dirty="0" smtClean="0"/>
              <a:t> </a:t>
            </a:r>
            <a:r>
              <a:rPr lang="fr-FR" altLang="fr-FR" dirty="0"/>
              <a:t>12.75-13.25 GHz &amp; 13.75-14.5 GHz</a:t>
            </a:r>
          </a:p>
          <a:p>
            <a:pPr lvl="2"/>
            <a:r>
              <a:rPr lang="fr-FR" altLang="fr-FR" dirty="0"/>
              <a:t>non </a:t>
            </a:r>
            <a:r>
              <a:rPr lang="fr-FR" altLang="fr-FR" dirty="0" err="1"/>
              <a:t>handhed</a:t>
            </a:r>
            <a:r>
              <a:rPr lang="fr-FR" altLang="fr-FR" dirty="0"/>
              <a:t> </a:t>
            </a:r>
            <a:r>
              <a:rPr lang="fr-FR" altLang="fr-FR" dirty="0" err="1"/>
              <a:t>devices</a:t>
            </a:r>
            <a:r>
              <a:rPr lang="fr-FR" altLang="fr-FR" dirty="0"/>
              <a:t> (</a:t>
            </a:r>
            <a:r>
              <a:rPr lang="fr-FR" altLang="fr-FR" dirty="0" err="1"/>
              <a:t>i.e</a:t>
            </a:r>
            <a:r>
              <a:rPr lang="fr-FR" altLang="fr-FR" dirty="0"/>
              <a:t> VSAT type)</a:t>
            </a:r>
          </a:p>
          <a:p>
            <a:pPr lvl="2"/>
            <a:r>
              <a:rPr lang="fr-FR" altLang="fr-FR" dirty="0"/>
              <a:t>FDD </a:t>
            </a:r>
            <a:r>
              <a:rPr lang="fr-FR" altLang="fr-FR" dirty="0" smtClean="0"/>
              <a:t>mode </a:t>
            </a:r>
            <a:r>
              <a:rPr lang="fr-FR" altLang="fr-FR" dirty="0"/>
              <a:t>(Full and </a:t>
            </a:r>
            <a:r>
              <a:rPr lang="fr-FR" altLang="fr-FR" dirty="0" err="1"/>
              <a:t>half</a:t>
            </a:r>
            <a:r>
              <a:rPr lang="fr-FR" altLang="fr-FR" dirty="0"/>
              <a:t> duplex), NGSO and GSO</a:t>
            </a:r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5F82A6-DCD0-40FE-90B7-5CE577A30FC4}" type="slidenum">
              <a:rPr lang="fr-FR" altLang="fr-FR" smtClean="0"/>
              <a:pPr/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21613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Proposed implementation in 3GPP R19 work plan</a:t>
            </a:r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 dirty="0"/>
              <a:t>RAN4 </a:t>
            </a:r>
            <a:r>
              <a:rPr lang="fr-FR" altLang="fr-FR" dirty="0" err="1"/>
              <a:t>led</a:t>
            </a:r>
            <a:r>
              <a:rPr lang="fr-FR" altLang="fr-FR" dirty="0"/>
              <a:t> WI: High power UE for NR_NTN in FR1 bands</a:t>
            </a:r>
          </a:p>
          <a:p>
            <a:r>
              <a:rPr lang="fr-FR" altLang="fr-FR" dirty="0" smtClean="0"/>
              <a:t>RAN4 </a:t>
            </a:r>
            <a:r>
              <a:rPr lang="fr-FR" altLang="fr-FR" dirty="0" err="1"/>
              <a:t>led</a:t>
            </a:r>
            <a:r>
              <a:rPr lang="fr-FR" altLang="fr-FR" dirty="0"/>
              <a:t> WI: &lt; 5 MHz </a:t>
            </a:r>
            <a:r>
              <a:rPr lang="fr-FR" altLang="fr-FR" dirty="0" err="1"/>
              <a:t>channel</a:t>
            </a:r>
            <a:r>
              <a:rPr lang="fr-FR" altLang="fr-FR" dirty="0"/>
              <a:t> BW for NTN</a:t>
            </a:r>
          </a:p>
          <a:p>
            <a:r>
              <a:rPr lang="fr-FR" altLang="fr-FR" dirty="0" smtClean="0"/>
              <a:t>RAN4 </a:t>
            </a:r>
            <a:r>
              <a:rPr lang="fr-FR" altLang="fr-FR" dirty="0" err="1"/>
              <a:t>led</a:t>
            </a:r>
            <a:r>
              <a:rPr lang="fr-FR" altLang="fr-FR" dirty="0"/>
              <a:t> WI: High power UE for </a:t>
            </a:r>
            <a:r>
              <a:rPr lang="fr-FR" altLang="fr-FR" dirty="0" err="1"/>
              <a:t>IoT_NTN</a:t>
            </a:r>
            <a:r>
              <a:rPr lang="fr-FR" altLang="fr-FR" dirty="0"/>
              <a:t> in FR1 bands</a:t>
            </a:r>
          </a:p>
          <a:p>
            <a:r>
              <a:rPr lang="fr-FR" altLang="fr-FR" dirty="0" smtClean="0"/>
              <a:t>RAN4 </a:t>
            </a:r>
            <a:r>
              <a:rPr lang="fr-FR" altLang="fr-FR" dirty="0" err="1"/>
              <a:t>led</a:t>
            </a:r>
            <a:r>
              <a:rPr lang="fr-FR" altLang="fr-FR" dirty="0"/>
              <a:t> WI: in band NB-</a:t>
            </a:r>
            <a:r>
              <a:rPr lang="fr-FR" altLang="fr-FR" dirty="0" err="1"/>
              <a:t>IoT</a:t>
            </a:r>
            <a:r>
              <a:rPr lang="fr-FR" altLang="fr-FR" dirty="0"/>
              <a:t> for NTN</a:t>
            </a:r>
          </a:p>
          <a:p>
            <a:r>
              <a:rPr lang="fr-FR" altLang="fr-FR" dirty="0" smtClean="0"/>
              <a:t>Release </a:t>
            </a:r>
            <a:r>
              <a:rPr lang="fr-FR" altLang="fr-FR" dirty="0" err="1"/>
              <a:t>independent</a:t>
            </a:r>
            <a:r>
              <a:rPr lang="fr-FR" altLang="fr-FR" dirty="0"/>
              <a:t> RAN4 </a:t>
            </a:r>
            <a:r>
              <a:rPr lang="fr-FR" altLang="fr-FR" dirty="0" err="1"/>
              <a:t>led</a:t>
            </a:r>
            <a:r>
              <a:rPr lang="fr-FR" altLang="fr-FR" dirty="0"/>
              <a:t> WI: Ku band for </a:t>
            </a:r>
            <a:r>
              <a:rPr lang="fr-FR" altLang="fr-FR" dirty="0" smtClean="0"/>
              <a:t>NR_NTN</a:t>
            </a:r>
            <a:endParaRPr lang="fr-FR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40050D7-0273-4709-96E9-41CFBF120626}" type="slidenum">
              <a:rPr lang="fr-FR" altLang="fr-FR" smtClean="0"/>
              <a:pPr/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47134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/>
              <a:t>Questions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Nicolas.chuberre@thalesaleniaspace.com</a:t>
            </a:r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67BBC0-D652-4798-8BCF-7315F1FD4785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Microsoft Office PowerPoint</Application>
  <PresentationFormat>Affichage à l'écran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Thème Office</vt:lpstr>
      <vt:lpstr>Consideration on RAN4 led NTN topics for Release 19</vt:lpstr>
      <vt:lpstr>Rel-19 NTN proposed topics</vt:lpstr>
      <vt:lpstr>Rel-independent NR-NTN topics</vt:lpstr>
      <vt:lpstr>Proposed implementation in 3GPP R19 work plan</vt:lpstr>
      <vt:lpstr>Questions ?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499</cp:revision>
  <cp:lastPrinted>2023-04-27T08:14:35Z</cp:lastPrinted>
  <dcterms:created xsi:type="dcterms:W3CDTF">2019-11-22T07:43:51Z</dcterms:created>
  <dcterms:modified xsi:type="dcterms:W3CDTF">2023-05-30T08:01:03Z</dcterms:modified>
</cp:coreProperties>
</file>