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20"/>
  </p:notesMasterIdLst>
  <p:handoutMasterIdLst>
    <p:handoutMasterId r:id="rId21"/>
  </p:handoutMasterIdLst>
  <p:sldIdLst>
    <p:sldId id="811" r:id="rId9"/>
    <p:sldId id="1042" r:id="rId10"/>
    <p:sldId id="1045" r:id="rId11"/>
    <p:sldId id="258" r:id="rId12"/>
    <p:sldId id="1046" r:id="rId13"/>
    <p:sldId id="1047" r:id="rId14"/>
    <p:sldId id="1050" r:id="rId15"/>
    <p:sldId id="1048" r:id="rId16"/>
    <p:sldId id="1049" r:id="rId17"/>
    <p:sldId id="1051" r:id="rId18"/>
    <p:sldId id="1052" r:id="rId19"/>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03" autoAdjust="0"/>
    <p:restoredTop sz="94980" autoAdjust="0"/>
  </p:normalViewPr>
  <p:slideViewPr>
    <p:cSldViewPr>
      <p:cViewPr varScale="1">
        <p:scale>
          <a:sx n="81" d="100"/>
          <a:sy n="81" d="100"/>
        </p:scale>
        <p:origin x="401" y="34"/>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shith Tripathi" userId="9b0c2c3016a3597c" providerId="LiveId" clId="{FA7CC426-CA79-4EF0-A831-E122FBFC8BC8}"/>
    <pc:docChg chg="undo custSel delSld modSld">
      <pc:chgData name="Nishith Tripathi" userId="9b0c2c3016a3597c" providerId="LiveId" clId="{FA7CC426-CA79-4EF0-A831-E122FBFC8BC8}" dt="2023-05-24T23:08:13.329" v="283" actId="6549"/>
      <pc:docMkLst>
        <pc:docMk/>
      </pc:docMkLst>
      <pc:sldChg chg="modSp mod">
        <pc:chgData name="Nishith Tripathi" userId="9b0c2c3016a3597c" providerId="LiveId" clId="{FA7CC426-CA79-4EF0-A831-E122FBFC8BC8}" dt="2023-05-24T23:08:13.329" v="283" actId="6549"/>
        <pc:sldMkLst>
          <pc:docMk/>
          <pc:sldMk cId="1944321586" sldId="811"/>
        </pc:sldMkLst>
        <pc:spChg chg="mod">
          <ac:chgData name="Nishith Tripathi" userId="9b0c2c3016a3597c" providerId="LiveId" clId="{FA7CC426-CA79-4EF0-A831-E122FBFC8BC8}" dt="2023-05-24T22:25:46.336" v="3" actId="20577"/>
          <ac:spMkLst>
            <pc:docMk/>
            <pc:sldMk cId="1944321586" sldId="811"/>
            <ac:spMk id="2" creationId="{A32F4E8C-1122-497F-9470-4DAD2F0DD6B1}"/>
          </ac:spMkLst>
        </pc:spChg>
        <pc:spChg chg="mod">
          <ac:chgData name="Nishith Tripathi" userId="9b0c2c3016a3597c" providerId="LiveId" clId="{FA7CC426-CA79-4EF0-A831-E122FBFC8BC8}" dt="2023-05-24T22:25:56.441" v="15" actId="6549"/>
          <ac:spMkLst>
            <pc:docMk/>
            <pc:sldMk cId="1944321586" sldId="811"/>
            <ac:spMk id="5" creationId="{42405B44-2EE0-4EA4-9807-7164DA3AC5CA}"/>
          </ac:spMkLst>
        </pc:spChg>
        <pc:spChg chg="mod">
          <ac:chgData name="Nishith Tripathi" userId="9b0c2c3016a3597c" providerId="LiveId" clId="{FA7CC426-CA79-4EF0-A831-E122FBFC8BC8}" dt="2023-05-24T23:08:13.329" v="283" actId="6549"/>
          <ac:spMkLst>
            <pc:docMk/>
            <pc:sldMk cId="1944321586" sldId="811"/>
            <ac:spMk id="6" creationId="{CB45717D-6DF2-4262-9815-315A809EB67E}"/>
          </ac:spMkLst>
        </pc:spChg>
      </pc:sldChg>
      <pc:sldChg chg="modSp mod">
        <pc:chgData name="Nishith Tripathi" userId="9b0c2c3016a3597c" providerId="LiveId" clId="{FA7CC426-CA79-4EF0-A831-E122FBFC8BC8}" dt="2023-05-24T23:06:09.689" v="279" actId="20577"/>
        <pc:sldMkLst>
          <pc:docMk/>
          <pc:sldMk cId="3489434365" sldId="1042"/>
        </pc:sldMkLst>
        <pc:spChg chg="mod">
          <ac:chgData name="Nishith Tripathi" userId="9b0c2c3016a3597c" providerId="LiveId" clId="{FA7CC426-CA79-4EF0-A831-E122FBFC8BC8}" dt="2023-05-24T23:06:09.689" v="279" actId="20577"/>
          <ac:spMkLst>
            <pc:docMk/>
            <pc:sldMk cId="3489434365" sldId="1042"/>
            <ac:spMk id="8" creationId="{00000000-0000-0000-0000-000000000000}"/>
          </ac:spMkLst>
        </pc:spChg>
      </pc:sldChg>
      <pc:sldChg chg="del">
        <pc:chgData name="Nishith Tripathi" userId="9b0c2c3016a3597c" providerId="LiveId" clId="{FA7CC426-CA79-4EF0-A831-E122FBFC8BC8}" dt="2023-05-24T23:03:10.983" v="160" actId="47"/>
        <pc:sldMkLst>
          <pc:docMk/>
          <pc:sldMk cId="1983944900" sldId="1043"/>
        </pc:sldMkLst>
      </pc:sldChg>
      <pc:sldChg chg="del">
        <pc:chgData name="Nishith Tripathi" userId="9b0c2c3016a3597c" providerId="LiveId" clId="{FA7CC426-CA79-4EF0-A831-E122FBFC8BC8}" dt="2023-05-24T23:03:11.461" v="161" actId="47"/>
        <pc:sldMkLst>
          <pc:docMk/>
          <pc:sldMk cId="3041937778" sldId="1044"/>
        </pc:sldMkLst>
      </pc:sldChg>
      <pc:sldChg chg="modSp mod">
        <pc:chgData name="Nishith Tripathi" userId="9b0c2c3016a3597c" providerId="LiveId" clId="{FA7CC426-CA79-4EF0-A831-E122FBFC8BC8}" dt="2023-05-24T23:06:02.708" v="278" actId="20577"/>
        <pc:sldMkLst>
          <pc:docMk/>
          <pc:sldMk cId="960718914" sldId="1046"/>
        </pc:sldMkLst>
        <pc:spChg chg="mod">
          <ac:chgData name="Nishith Tripathi" userId="9b0c2c3016a3597c" providerId="LiveId" clId="{FA7CC426-CA79-4EF0-A831-E122FBFC8BC8}" dt="2023-05-24T23:06:02.708" v="278" actId="20577"/>
          <ac:spMkLst>
            <pc:docMk/>
            <pc:sldMk cId="960718914" sldId="1046"/>
            <ac:spMk id="8" creationId="{00000000-0000-0000-0000-000000000000}"/>
          </ac:spMkLst>
        </pc:spChg>
      </pc:sldChg>
      <pc:sldChg chg="delSp modSp mod">
        <pc:chgData name="Nishith Tripathi" userId="9b0c2c3016a3597c" providerId="LiveId" clId="{FA7CC426-CA79-4EF0-A831-E122FBFC8BC8}" dt="2023-05-24T23:04:51.855" v="203" actId="1076"/>
        <pc:sldMkLst>
          <pc:docMk/>
          <pc:sldMk cId="1290623810" sldId="1047"/>
        </pc:sldMkLst>
        <pc:spChg chg="del">
          <ac:chgData name="Nishith Tripathi" userId="9b0c2c3016a3597c" providerId="LiveId" clId="{FA7CC426-CA79-4EF0-A831-E122FBFC8BC8}" dt="2023-05-24T22:28:16.175" v="29" actId="478"/>
          <ac:spMkLst>
            <pc:docMk/>
            <pc:sldMk cId="1290623810" sldId="1047"/>
            <ac:spMk id="18" creationId="{73E99A08-59CF-96FF-6877-66671F49337B}"/>
          </ac:spMkLst>
        </pc:spChg>
        <pc:spChg chg="mod">
          <ac:chgData name="Nishith Tripathi" userId="9b0c2c3016a3597c" providerId="LiveId" clId="{FA7CC426-CA79-4EF0-A831-E122FBFC8BC8}" dt="2023-05-24T23:04:51.855" v="203" actId="1076"/>
          <ac:spMkLst>
            <pc:docMk/>
            <pc:sldMk cId="1290623810" sldId="1047"/>
            <ac:spMk id="22" creationId="{3B61E741-B177-1FA1-34AF-FEB44FCCA982}"/>
          </ac:spMkLst>
        </pc:spChg>
      </pc:sldChg>
      <pc:sldChg chg="modSp mod">
        <pc:chgData name="Nishith Tripathi" userId="9b0c2c3016a3597c" providerId="LiveId" clId="{FA7CC426-CA79-4EF0-A831-E122FBFC8BC8}" dt="2023-05-24T23:02:50.389" v="159" actId="20577"/>
        <pc:sldMkLst>
          <pc:docMk/>
          <pc:sldMk cId="4108220815" sldId="1048"/>
        </pc:sldMkLst>
        <pc:spChg chg="mod">
          <ac:chgData name="Nishith Tripathi" userId="9b0c2c3016a3597c" providerId="LiveId" clId="{FA7CC426-CA79-4EF0-A831-E122FBFC8BC8}" dt="2023-05-24T23:02:50.389" v="159" actId="20577"/>
          <ac:spMkLst>
            <pc:docMk/>
            <pc:sldMk cId="4108220815" sldId="1048"/>
            <ac:spMk id="8" creationId="{00000000-0000-0000-0000-000000000000}"/>
          </ac:spMkLst>
        </pc:spChg>
      </pc:sldChg>
      <pc:sldChg chg="modSp mod">
        <pc:chgData name="Nishith Tripathi" userId="9b0c2c3016a3597c" providerId="LiveId" clId="{FA7CC426-CA79-4EF0-A831-E122FBFC8BC8}" dt="2023-05-24T23:02:08.185" v="131" actId="20577"/>
        <pc:sldMkLst>
          <pc:docMk/>
          <pc:sldMk cId="2723400875" sldId="1050"/>
        </pc:sldMkLst>
        <pc:spChg chg="mod">
          <ac:chgData name="Nishith Tripathi" userId="9b0c2c3016a3597c" providerId="LiveId" clId="{FA7CC426-CA79-4EF0-A831-E122FBFC8BC8}" dt="2023-05-24T23:02:08.185" v="131" actId="20577"/>
          <ac:spMkLst>
            <pc:docMk/>
            <pc:sldMk cId="2723400875" sldId="1050"/>
            <ac:spMk id="7" creationId="{1AB19F05-C815-456B-99B1-3EA23E892938}"/>
          </ac:spMkLst>
        </pc:spChg>
        <pc:spChg chg="mod">
          <ac:chgData name="Nishith Tripathi" userId="9b0c2c3016a3597c" providerId="LiveId" clId="{FA7CC426-CA79-4EF0-A831-E122FBFC8BC8}" dt="2023-05-24T23:00:06.822" v="74" actId="6549"/>
          <ac:spMkLst>
            <pc:docMk/>
            <pc:sldMk cId="2723400875" sldId="1050"/>
            <ac:spMk id="14" creationId="{70B4F68D-0A1E-4743-9548-5642BB3A20DC}"/>
          </ac:spMkLst>
        </pc:spChg>
      </pc:sldChg>
      <pc:sldChg chg="delSp mod">
        <pc:chgData name="Nishith Tripathi" userId="9b0c2c3016a3597c" providerId="LiveId" clId="{FA7CC426-CA79-4EF0-A831-E122FBFC8BC8}" dt="2023-05-24T23:03:33.200" v="166" actId="478"/>
        <pc:sldMkLst>
          <pc:docMk/>
          <pc:sldMk cId="416306535" sldId="1052"/>
        </pc:sldMkLst>
        <pc:spChg chg="del">
          <ac:chgData name="Nishith Tripathi" userId="9b0c2c3016a3597c" providerId="LiveId" clId="{FA7CC426-CA79-4EF0-A831-E122FBFC8BC8}" dt="2023-05-24T23:03:19.500" v="162" actId="478"/>
          <ac:spMkLst>
            <pc:docMk/>
            <pc:sldMk cId="416306535" sldId="1052"/>
            <ac:spMk id="18" creationId="{73E99A08-59CF-96FF-6877-66671F49337B}"/>
          </ac:spMkLst>
        </pc:spChg>
        <pc:spChg chg="del">
          <ac:chgData name="Nishith Tripathi" userId="9b0c2c3016a3597c" providerId="LiveId" clId="{FA7CC426-CA79-4EF0-A831-E122FBFC8BC8}" dt="2023-05-24T23:03:24.602" v="163" actId="478"/>
          <ac:spMkLst>
            <pc:docMk/>
            <pc:sldMk cId="416306535" sldId="1052"/>
            <ac:spMk id="19" creationId="{FC92BAF0-F55F-A05B-8186-6E0285C2F6AA}"/>
          </ac:spMkLst>
        </pc:spChg>
        <pc:spChg chg="del">
          <ac:chgData name="Nishith Tripathi" userId="9b0c2c3016a3597c" providerId="LiveId" clId="{FA7CC426-CA79-4EF0-A831-E122FBFC8BC8}" dt="2023-05-24T23:03:28.112" v="164" actId="478"/>
          <ac:spMkLst>
            <pc:docMk/>
            <pc:sldMk cId="416306535" sldId="1052"/>
            <ac:spMk id="20" creationId="{BE464BA9-A3A7-E580-0BF0-B9EACDC82C71}"/>
          </ac:spMkLst>
        </pc:spChg>
        <pc:spChg chg="del">
          <ac:chgData name="Nishith Tripathi" userId="9b0c2c3016a3597c" providerId="LiveId" clId="{FA7CC426-CA79-4EF0-A831-E122FBFC8BC8}" dt="2023-05-24T23:03:30.714" v="165" actId="478"/>
          <ac:spMkLst>
            <pc:docMk/>
            <pc:sldMk cId="416306535" sldId="1052"/>
            <ac:spMk id="21" creationId="{25F2512B-ACC8-6C47-EE67-973A95DBEE55}"/>
          </ac:spMkLst>
        </pc:spChg>
        <pc:spChg chg="del">
          <ac:chgData name="Nishith Tripathi" userId="9b0c2c3016a3597c" providerId="LiveId" clId="{FA7CC426-CA79-4EF0-A831-E122FBFC8BC8}" dt="2023-05-24T23:03:33.200" v="166" actId="478"/>
          <ac:spMkLst>
            <pc:docMk/>
            <pc:sldMk cId="416306535" sldId="1052"/>
            <ac:spMk id="22" creationId="{3B61E741-B177-1FA1-34AF-FEB44FCCA982}"/>
          </ac:spMkLst>
        </pc:spChg>
      </pc:sldChg>
    </pc:docChg>
  </pc:docChgLst>
  <pc:docChgLst>
    <pc:chgData name="Nishith Tripathi" userId="9b0c2c3016a3597c" providerId="LiveId" clId="{215448EA-9C96-45FD-81F0-334A992BFB78}"/>
    <pc:docChg chg="custSel modSld">
      <pc:chgData name="Nishith Tripathi" userId="9b0c2c3016a3597c" providerId="LiveId" clId="{215448EA-9C96-45FD-81F0-334A992BFB78}" dt="2023-05-26T15:17:10.634" v="226" actId="20577"/>
      <pc:docMkLst>
        <pc:docMk/>
      </pc:docMkLst>
      <pc:sldChg chg="modSp mod">
        <pc:chgData name="Nishith Tripathi" userId="9b0c2c3016a3597c" providerId="LiveId" clId="{215448EA-9C96-45FD-81F0-334A992BFB78}" dt="2023-05-26T15:16:26.690" v="107" actId="313"/>
        <pc:sldMkLst>
          <pc:docMk/>
          <pc:sldMk cId="960718914" sldId="1046"/>
        </pc:sldMkLst>
        <pc:spChg chg="mod">
          <ac:chgData name="Nishith Tripathi" userId="9b0c2c3016a3597c" providerId="LiveId" clId="{215448EA-9C96-45FD-81F0-334A992BFB78}" dt="2023-05-26T15:16:26.690" v="107" actId="313"/>
          <ac:spMkLst>
            <pc:docMk/>
            <pc:sldMk cId="960718914" sldId="1046"/>
            <ac:spMk id="8" creationId="{00000000-0000-0000-0000-000000000000}"/>
          </ac:spMkLst>
        </pc:spChg>
      </pc:sldChg>
      <pc:sldChg chg="modSp mod">
        <pc:chgData name="Nishith Tripathi" userId="9b0c2c3016a3597c" providerId="LiveId" clId="{215448EA-9C96-45FD-81F0-334A992BFB78}" dt="2023-05-26T15:17:10.634" v="226" actId="20577"/>
        <pc:sldMkLst>
          <pc:docMk/>
          <pc:sldMk cId="4108220815" sldId="1048"/>
        </pc:sldMkLst>
        <pc:spChg chg="mod">
          <ac:chgData name="Nishith Tripathi" userId="9b0c2c3016a3597c" providerId="LiveId" clId="{215448EA-9C96-45FD-81F0-334A992BFB78}" dt="2023-05-26T15:17:10.634" v="226" actId="20577"/>
          <ac:spMkLst>
            <pc:docMk/>
            <pc:sldMk cId="4108220815" sldId="1048"/>
            <ac:spMk id="8" creationId="{00000000-0000-0000-0000-000000000000}"/>
          </ac:spMkLst>
        </pc:spChg>
      </pc:sldChg>
    </pc:docChg>
  </pc:docChgLst>
  <pc:docChgLst>
    <pc:chgData name="Nishith Tripathi" userId="9b0c2c3016a3597c" providerId="LiveId" clId="{F4ABB162-02D0-4394-8B70-5A2071D4B03E}"/>
    <pc:docChg chg="custSel modSld">
      <pc:chgData name="Nishith Tripathi" userId="9b0c2c3016a3597c" providerId="LiveId" clId="{F4ABB162-02D0-4394-8B70-5A2071D4B03E}" dt="2023-05-25T12:55:26.383" v="236" actId="1076"/>
      <pc:docMkLst>
        <pc:docMk/>
      </pc:docMkLst>
      <pc:sldChg chg="addSp delSp modSp mod">
        <pc:chgData name="Nishith Tripathi" userId="9b0c2c3016a3597c" providerId="LiveId" clId="{F4ABB162-02D0-4394-8B70-5A2071D4B03E}" dt="2023-05-25T12:55:26.383" v="236" actId="1076"/>
        <pc:sldMkLst>
          <pc:docMk/>
          <pc:sldMk cId="416306535" sldId="1052"/>
        </pc:sldMkLst>
        <pc:spChg chg="mod">
          <ac:chgData name="Nishith Tripathi" userId="9b0c2c3016a3597c" providerId="LiveId" clId="{F4ABB162-02D0-4394-8B70-5A2071D4B03E}" dt="2023-05-25T12:53:58.057" v="211" actId="1076"/>
          <ac:spMkLst>
            <pc:docMk/>
            <pc:sldMk cId="416306535" sldId="1052"/>
            <ac:spMk id="5" creationId="{4DBAF6EA-004F-17EC-8423-472F6B965DD5}"/>
          </ac:spMkLst>
        </pc:spChg>
        <pc:spChg chg="mod">
          <ac:chgData name="Nishith Tripathi" userId="9b0c2c3016a3597c" providerId="LiveId" clId="{F4ABB162-02D0-4394-8B70-5A2071D4B03E}" dt="2023-05-25T12:54:40.448" v="224" actId="1076"/>
          <ac:spMkLst>
            <pc:docMk/>
            <pc:sldMk cId="416306535" sldId="1052"/>
            <ac:spMk id="6" creationId="{3091E089-940C-9690-3B6D-560B0795CE63}"/>
          </ac:spMkLst>
        </pc:spChg>
        <pc:spChg chg="add del">
          <ac:chgData name="Nishith Tripathi" userId="9b0c2c3016a3597c" providerId="LiveId" clId="{F4ABB162-02D0-4394-8B70-5A2071D4B03E}" dt="2023-05-25T12:49:00.002" v="85" actId="478"/>
          <ac:spMkLst>
            <pc:docMk/>
            <pc:sldMk cId="416306535" sldId="1052"/>
            <ac:spMk id="12" creationId="{9BC2FF2B-CA87-EC66-C89F-FDA34E1FCDBD}"/>
          </ac:spMkLst>
        </pc:spChg>
        <pc:spChg chg="add mod">
          <ac:chgData name="Nishith Tripathi" userId="9b0c2c3016a3597c" providerId="LiveId" clId="{F4ABB162-02D0-4394-8B70-5A2071D4B03E}" dt="2023-05-25T12:48:56.729" v="84" actId="1076"/>
          <ac:spMkLst>
            <pc:docMk/>
            <pc:sldMk cId="416306535" sldId="1052"/>
            <ac:spMk id="13" creationId="{2185FD74-330F-D167-05A8-4413C2338119}"/>
          </ac:spMkLst>
        </pc:spChg>
        <pc:spChg chg="mod">
          <ac:chgData name="Nishith Tripathi" userId="9b0c2c3016a3597c" providerId="LiveId" clId="{F4ABB162-02D0-4394-8B70-5A2071D4B03E}" dt="2023-05-25T12:46:51.926" v="12" actId="20577"/>
          <ac:spMkLst>
            <pc:docMk/>
            <pc:sldMk cId="416306535" sldId="1052"/>
            <ac:spMk id="14" creationId="{70B4F68D-0A1E-4743-9548-5642BB3A20DC}"/>
          </ac:spMkLst>
        </pc:spChg>
        <pc:spChg chg="mod">
          <ac:chgData name="Nishith Tripathi" userId="9b0c2c3016a3597c" providerId="LiveId" clId="{F4ABB162-02D0-4394-8B70-5A2071D4B03E}" dt="2023-05-25T12:55:26.383" v="236" actId="1076"/>
          <ac:spMkLst>
            <pc:docMk/>
            <pc:sldMk cId="416306535" sldId="1052"/>
            <ac:spMk id="15" creationId="{0980132C-0684-9013-EBD8-E7F7E6E0DE38}"/>
          </ac:spMkLst>
        </pc:spChg>
        <pc:spChg chg="add mod">
          <ac:chgData name="Nishith Tripathi" userId="9b0c2c3016a3597c" providerId="LiveId" clId="{F4ABB162-02D0-4394-8B70-5A2071D4B03E}" dt="2023-05-25T12:51:48.071" v="191" actId="122"/>
          <ac:spMkLst>
            <pc:docMk/>
            <pc:sldMk cId="416306535" sldId="1052"/>
            <ac:spMk id="16" creationId="{D54F2F48-1C32-4A5D-8E05-952034714452}"/>
          </ac:spMkLst>
        </pc:spChg>
        <pc:spChg chg="add mod">
          <ac:chgData name="Nishith Tripathi" userId="9b0c2c3016a3597c" providerId="LiveId" clId="{F4ABB162-02D0-4394-8B70-5A2071D4B03E}" dt="2023-05-25T12:51:45.613" v="190" actId="122"/>
          <ac:spMkLst>
            <pc:docMk/>
            <pc:sldMk cId="416306535" sldId="1052"/>
            <ac:spMk id="17" creationId="{77DB9499-D432-2F55-27D5-4E7087A274B7}"/>
          </ac:spMkLst>
        </pc:spChg>
        <pc:spChg chg="add mod">
          <ac:chgData name="Nishith Tripathi" userId="9b0c2c3016a3597c" providerId="LiveId" clId="{F4ABB162-02D0-4394-8B70-5A2071D4B03E}" dt="2023-05-25T12:49:53.043" v="121" actId="1076"/>
          <ac:spMkLst>
            <pc:docMk/>
            <pc:sldMk cId="416306535" sldId="1052"/>
            <ac:spMk id="18" creationId="{63F580F8-FAF1-2F5E-F8F3-6168DAF36D4F}"/>
          </ac:spMkLst>
        </pc:spChg>
        <pc:spChg chg="add mod">
          <ac:chgData name="Nishith Tripathi" userId="9b0c2c3016a3597c" providerId="LiveId" clId="{F4ABB162-02D0-4394-8B70-5A2071D4B03E}" dt="2023-05-25T12:53:07.445" v="203" actId="1076"/>
          <ac:spMkLst>
            <pc:docMk/>
            <pc:sldMk cId="416306535" sldId="1052"/>
            <ac:spMk id="19" creationId="{E40667DA-D6E8-8C18-A3E9-F77D884B75D3}"/>
          </ac:spMkLst>
        </pc:spChg>
        <pc:spChg chg="add mod">
          <ac:chgData name="Nishith Tripathi" userId="9b0c2c3016a3597c" providerId="LiveId" clId="{F4ABB162-02D0-4394-8B70-5A2071D4B03E}" dt="2023-05-25T12:50:52.092" v="181" actId="1076"/>
          <ac:spMkLst>
            <pc:docMk/>
            <pc:sldMk cId="416306535" sldId="1052"/>
            <ac:spMk id="20" creationId="{E94928B8-8160-D09E-7F85-4F8013196CC7}"/>
          </ac:spMkLst>
        </pc:spChg>
        <pc:spChg chg="add ord">
          <ac:chgData name="Nishith Tripathi" userId="9b0c2c3016a3597c" providerId="LiveId" clId="{F4ABB162-02D0-4394-8B70-5A2071D4B03E}" dt="2023-05-25T12:51:18.448" v="185" actId="167"/>
          <ac:spMkLst>
            <pc:docMk/>
            <pc:sldMk cId="416306535" sldId="1052"/>
            <ac:spMk id="23" creationId="{5EC33510-B733-AF48-3EE7-3239FA44A3B9}"/>
          </ac:spMkLst>
        </pc:spChg>
        <pc:spChg chg="add mod ord">
          <ac:chgData name="Nishith Tripathi" userId="9b0c2c3016a3597c" providerId="LiveId" clId="{F4ABB162-02D0-4394-8B70-5A2071D4B03E}" dt="2023-05-25T12:51:40.861" v="189" actId="167"/>
          <ac:spMkLst>
            <pc:docMk/>
            <pc:sldMk cId="416306535" sldId="1052"/>
            <ac:spMk id="24" creationId="{BFB72811-3A31-B598-4217-5078EF9A8CA9}"/>
          </ac:spMkLst>
        </pc:spChg>
        <pc:spChg chg="add mod ord">
          <ac:chgData name="Nishith Tripathi" userId="9b0c2c3016a3597c" providerId="LiveId" clId="{F4ABB162-02D0-4394-8B70-5A2071D4B03E}" dt="2023-05-25T12:52:09.551" v="195" actId="167"/>
          <ac:spMkLst>
            <pc:docMk/>
            <pc:sldMk cId="416306535" sldId="1052"/>
            <ac:spMk id="25" creationId="{7B12CD07-801C-7648-91C9-2301E946A275}"/>
          </ac:spMkLst>
        </pc:spChg>
        <pc:spChg chg="add mod ord">
          <ac:chgData name="Nishith Tripathi" userId="9b0c2c3016a3597c" providerId="LiveId" clId="{F4ABB162-02D0-4394-8B70-5A2071D4B03E}" dt="2023-05-25T12:53:07.445" v="203" actId="1076"/>
          <ac:spMkLst>
            <pc:docMk/>
            <pc:sldMk cId="416306535" sldId="1052"/>
            <ac:spMk id="26" creationId="{E03C906C-A33F-6599-1637-9C6281ADF803}"/>
          </ac:spMkLst>
        </pc:spChg>
        <pc:spChg chg="add mod">
          <ac:chgData name="Nishith Tripathi" userId="9b0c2c3016a3597c" providerId="LiveId" clId="{F4ABB162-02D0-4394-8B70-5A2071D4B03E}" dt="2023-05-25T12:53:51.687" v="210" actId="208"/>
          <ac:spMkLst>
            <pc:docMk/>
            <pc:sldMk cId="416306535" sldId="1052"/>
            <ac:spMk id="36" creationId="{8BE2D35C-4529-8C7D-9C5B-89C1000FC73A}"/>
          </ac:spMkLst>
        </pc:spChg>
        <pc:spChg chg="add mod">
          <ac:chgData name="Nishith Tripathi" userId="9b0c2c3016a3597c" providerId="LiveId" clId="{F4ABB162-02D0-4394-8B70-5A2071D4B03E}" dt="2023-05-25T12:54:28.071" v="221" actId="1035"/>
          <ac:spMkLst>
            <pc:docMk/>
            <pc:sldMk cId="416306535" sldId="1052"/>
            <ac:spMk id="37" creationId="{603F62E3-EF65-FACA-AF00-1125EF8888A4}"/>
          </ac:spMkLst>
        </pc:spChg>
        <pc:spChg chg="add mod">
          <ac:chgData name="Nishith Tripathi" userId="9b0c2c3016a3597c" providerId="LiveId" clId="{F4ABB162-02D0-4394-8B70-5A2071D4B03E}" dt="2023-05-25T12:55:04.520" v="228" actId="14100"/>
          <ac:spMkLst>
            <pc:docMk/>
            <pc:sldMk cId="416306535" sldId="1052"/>
            <ac:spMk id="38" creationId="{3E7A4F71-E2CB-6C9E-72AA-5C89DF8B9BFB}"/>
          </ac:spMkLst>
        </pc:spChg>
        <pc:spChg chg="add mod">
          <ac:chgData name="Nishith Tripathi" userId="9b0c2c3016a3597c" providerId="LiveId" clId="{F4ABB162-02D0-4394-8B70-5A2071D4B03E}" dt="2023-05-25T12:55:23.695" v="235" actId="14100"/>
          <ac:spMkLst>
            <pc:docMk/>
            <pc:sldMk cId="416306535" sldId="1052"/>
            <ac:spMk id="39" creationId="{5C5DE9D3-2A54-5E29-F6F9-3AED215B7353}"/>
          </ac:spMkLst>
        </pc:spChg>
        <pc:picChg chg="mod">
          <ac:chgData name="Nishith Tripathi" userId="9b0c2c3016a3597c" providerId="LiveId" clId="{F4ABB162-02D0-4394-8B70-5A2071D4B03E}" dt="2023-05-25T12:55:10.146" v="229" actId="14100"/>
          <ac:picMkLst>
            <pc:docMk/>
            <pc:sldMk cId="416306535" sldId="1052"/>
            <ac:picMk id="7" creationId="{98F8F2C3-C539-7A75-2684-B8F323C096EF}"/>
          </ac:picMkLst>
        </pc:picChg>
        <pc:cxnChg chg="add del">
          <ac:chgData name="Nishith Tripathi" userId="9b0c2c3016a3597c" providerId="LiveId" clId="{F4ABB162-02D0-4394-8B70-5A2071D4B03E}" dt="2023-05-25T12:51:00.681" v="183" actId="478"/>
          <ac:cxnSpMkLst>
            <pc:docMk/>
            <pc:sldMk cId="416306535" sldId="1052"/>
            <ac:cxnSpMk id="22" creationId="{BD577343-8C75-B402-6091-398401B2E45E}"/>
          </ac:cxnSpMkLst>
        </pc:cxnChg>
        <pc:cxnChg chg="add">
          <ac:chgData name="Nishith Tripathi" userId="9b0c2c3016a3597c" providerId="LiveId" clId="{F4ABB162-02D0-4394-8B70-5A2071D4B03E}" dt="2023-05-25T12:52:40.931" v="200" actId="11529"/>
          <ac:cxnSpMkLst>
            <pc:docMk/>
            <pc:sldMk cId="416306535" sldId="1052"/>
            <ac:cxnSpMk id="28" creationId="{4CA69D43-8893-FCCF-5404-A7F5F6275767}"/>
          </ac:cxnSpMkLst>
        </pc:cxnChg>
        <pc:cxnChg chg="add">
          <ac:chgData name="Nishith Tripathi" userId="9b0c2c3016a3597c" providerId="LiveId" clId="{F4ABB162-02D0-4394-8B70-5A2071D4B03E}" dt="2023-05-25T12:52:50.949" v="201" actId="11529"/>
          <ac:cxnSpMkLst>
            <pc:docMk/>
            <pc:sldMk cId="416306535" sldId="1052"/>
            <ac:cxnSpMk id="30" creationId="{5399D764-3CA9-4717-7C56-E98CD919F1D5}"/>
          </ac:cxnSpMkLst>
        </pc:cxnChg>
        <pc:cxnChg chg="add del mod">
          <ac:chgData name="Nishith Tripathi" userId="9b0c2c3016a3597c" providerId="LiveId" clId="{F4ABB162-02D0-4394-8B70-5A2071D4B03E}" dt="2023-05-25T12:53:10.725" v="205" actId="478"/>
          <ac:cxnSpMkLst>
            <pc:docMk/>
            <pc:sldMk cId="416306535" sldId="1052"/>
            <ac:cxnSpMk id="32" creationId="{A3C039E6-18B1-E5E8-454D-038786B391F8}"/>
          </ac:cxnSpMkLst>
        </pc:cxnChg>
        <pc:cxnChg chg="add mod">
          <ac:chgData name="Nishith Tripathi" userId="9b0c2c3016a3597c" providerId="LiveId" clId="{F4ABB162-02D0-4394-8B70-5A2071D4B03E}" dt="2023-05-25T12:53:22.867" v="207" actId="208"/>
          <ac:cxnSpMkLst>
            <pc:docMk/>
            <pc:sldMk cId="416306535" sldId="1052"/>
            <ac:cxnSpMk id="35" creationId="{1A3D092B-20A0-455A-F55E-9BA3F0324486}"/>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5/26/2023</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a:p>
          <a:p>
            <a:endParaRPr lang="en-US"/>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a:p>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5/26/2023</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a:p>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0C402E-3032-4F2C-9176-9C3FAB281C45}" type="slidenum">
              <a:rPr lang="en-US" smtClean="0"/>
              <a:t>5</a:t>
            </a:fld>
            <a:endParaRPr lang="en-US" dirty="0"/>
          </a:p>
        </p:txBody>
      </p:sp>
    </p:spTree>
    <p:extLst>
      <p:ext uri="{BB962C8B-B14F-4D97-AF65-F5344CB8AC3E}">
        <p14:creationId xmlns:p14="http://schemas.microsoft.com/office/powerpoint/2010/main" val="1066029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a:p>
            <a:endParaRPr lang="en-US"/>
          </a:p>
        </p:txBody>
      </p:sp>
      <p:sp>
        <p:nvSpPr>
          <p:cNvPr id="5" name="Footer Placeholder 4"/>
          <p:cNvSpPr>
            <a:spLocks noGrp="1"/>
          </p:cNvSpPr>
          <p:nvPr>
            <p:ph type="ftr" sz="quarter" idx="4"/>
          </p:nvPr>
        </p:nvSpPr>
        <p:spPr/>
        <p:txBody>
          <a:bodyPr/>
          <a:lstStyle/>
          <a:p>
            <a:endParaRPr lang="en-US"/>
          </a:p>
          <a:p>
            <a:endParaRPr lang="en-US"/>
          </a:p>
        </p:txBody>
      </p:sp>
      <p:sp>
        <p:nvSpPr>
          <p:cNvPr id="6" name="Slide Number Placeholder 5"/>
          <p:cNvSpPr>
            <a:spLocks noGrp="1"/>
          </p:cNvSpPr>
          <p:nvPr>
            <p:ph type="sldNum" sz="quarter" idx="5"/>
          </p:nvPr>
        </p:nvSpPr>
        <p:spPr/>
        <p:txBody>
          <a:bodyPr/>
          <a:lstStyle/>
          <a:p>
            <a:fld id="{300C402E-3032-4F2C-9176-9C3FAB281C45}" type="slidenum">
              <a:rPr lang="en-US" smtClean="0"/>
              <a:t>7</a:t>
            </a:fld>
            <a:endParaRPr lang="en-US" dirty="0"/>
          </a:p>
        </p:txBody>
      </p:sp>
    </p:spTree>
    <p:extLst>
      <p:ext uri="{BB962C8B-B14F-4D97-AF65-F5344CB8AC3E}">
        <p14:creationId xmlns:p14="http://schemas.microsoft.com/office/powerpoint/2010/main" val="42163663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5/26/2023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5/26/2023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5/26/2023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6003634" y="5976203"/>
            <a:ext cx="184731" cy="830997"/>
          </a:xfrm>
          <a:prstGeom prst="rect">
            <a:avLst/>
          </a:prstGeom>
        </p:spPr>
        <p:txBody>
          <a:bodyPr vert="horz" wrap="none" lIns="91440" tIns="45720" rIns="91440" bIns="45720" rtlCol="0" anchor="b" anchorCtr="1">
            <a:spAutoFit/>
          </a:bodyPr>
          <a:lstStyle>
            <a:lvl1pPr algn="ctr">
              <a:defRPr sz="1200">
                <a:solidFill>
                  <a:schemeClr val="tx1">
                    <a:tint val="75000"/>
                  </a:schemeClr>
                </a:solidFill>
              </a:defRPr>
            </a:lvl1pPr>
          </a:lstStyle>
          <a:p>
            <a:endParaRPr lang="en-US"/>
          </a:p>
          <a:p>
            <a:endParaRPr lang="en-US"/>
          </a:p>
          <a:p>
            <a:endParaRPr lang="en-US"/>
          </a:p>
          <a:p>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5/26/2023</a:t>
            </a:fld>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55DBE7C-4807-D3F5-A144-00417BA71670}"/>
              </a:ext>
            </a:extLst>
          </p:cNvPr>
          <p:cNvSpPr>
            <a:spLocks noGrp="1"/>
          </p:cNvSpPr>
          <p:nvPr>
            <p:ph type="ftr" sz="quarter" idx="11"/>
          </p:nvPr>
        </p:nvSpPr>
        <p:spPr>
          <a:xfrm>
            <a:off x="6003634" y="6345535"/>
            <a:ext cx="184731" cy="461665"/>
          </a:xfrm>
        </p:spPr>
        <p:txBody>
          <a:bodyPr wrap="none" anchor="b" anchorCtr="1">
            <a:spAutoFit/>
          </a:bodyPr>
          <a:lstStyle/>
          <a:p>
            <a:endParaRPr lang="en-US"/>
          </a:p>
          <a:p>
            <a:endParaRPr lang="en-US"/>
          </a:p>
        </p:txBody>
      </p:sp>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200" y="3200400"/>
            <a:ext cx="11277600" cy="1600200"/>
          </a:xfrm>
        </p:spPr>
        <p:txBody>
          <a:bodyPr>
            <a:normAutofit/>
          </a:bodyPr>
          <a:lstStyle/>
          <a:p>
            <a:r>
              <a:rPr lang="en-US" sz="3600" b="1" dirty="0">
                <a:latin typeface="Arial" panose="020B0604020202020204" pitchFamily="34" charset="0"/>
                <a:cs typeface="Arial" panose="020B0604020202020204" pitchFamily="34" charset="0"/>
              </a:rPr>
              <a:t>Proposed NTN Enhancements in Release 19</a:t>
            </a:r>
            <a:br>
              <a:rPr lang="en-US" sz="3600" b="1" dirty="0">
                <a:latin typeface="Arial" panose="020B0604020202020204" pitchFamily="34" charset="0"/>
                <a:cs typeface="Arial" panose="020B0604020202020204" pitchFamily="34" charset="0"/>
              </a:rPr>
            </a:br>
            <a:br>
              <a:rPr lang="en-US" sz="2400" b="1" dirty="0">
                <a:latin typeface="Arial" panose="020B0604020202020204" pitchFamily="34" charset="0"/>
                <a:cs typeface="Arial" panose="020B0604020202020204" pitchFamily="34" charset="0"/>
              </a:rPr>
            </a:br>
            <a:r>
              <a:rPr lang="en-US" sz="2400" b="1" dirty="0">
                <a:latin typeface="Arial" panose="020B0604020202020204" pitchFamily="34" charset="0"/>
                <a:cs typeface="Arial" panose="020B0604020202020204" pitchFamily="34" charset="0"/>
              </a:rPr>
              <a:t>5/30/23</a:t>
            </a:r>
          </a:p>
        </p:txBody>
      </p:sp>
      <p:sp>
        <p:nvSpPr>
          <p:cNvPr id="4" name="Title 1">
            <a:extLst>
              <a:ext uri="{FF2B5EF4-FFF2-40B4-BE49-F238E27FC236}">
                <a16:creationId xmlns:a16="http://schemas.microsoft.com/office/drawing/2014/main" id="{390CCE17-0B1A-4C55-804F-ABD16C6AA6B2}"/>
              </a:ext>
            </a:extLst>
          </p:cNvPr>
          <p:cNvSpPr txBox="1">
            <a:spLocks/>
          </p:cNvSpPr>
          <p:nvPr/>
        </p:nvSpPr>
        <p:spPr>
          <a:xfrm>
            <a:off x="6248400"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3GPP TSG RAN Rel-19 Workshop	</a:t>
            </a:r>
          </a:p>
          <a:p>
            <a:r>
              <a:rPr lang="en-US" sz="1200" b="1" dirty="0">
                <a:latin typeface="Arial" panose="020B0604020202020204" pitchFamily="34" charset="0"/>
                <a:cs typeface="Arial" panose="020B0604020202020204" pitchFamily="34" charset="0"/>
              </a:rPr>
              <a:t>June 15-June 16, 2023</a:t>
            </a:r>
            <a:endParaRPr lang="en-US" sz="2400" b="1"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9287773"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RWS-230032</a:t>
            </a:r>
            <a:endParaRPr lang="en-US" sz="2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4876800" y="563880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latin typeface="Arial" panose="020B0604020202020204" pitchFamily="34" charset="0"/>
                <a:cs typeface="Arial" panose="020B0604020202020204" pitchFamily="34" charset="0"/>
              </a:rPr>
              <a:t>Agenda Item</a:t>
            </a:r>
            <a:r>
              <a:rPr lang="en-US" sz="2000" b="1">
                <a:latin typeface="Arial" panose="020B0604020202020204" pitchFamily="34" charset="0"/>
                <a:cs typeface="Arial" panose="020B0604020202020204" pitchFamily="34" charset="0"/>
              </a:rPr>
              <a:t>: 5</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321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F1812C-351A-A461-3483-ACEF9409960A}"/>
              </a:ext>
            </a:extLst>
          </p:cNvPr>
          <p:cNvSpPr>
            <a:spLocks noGrp="1"/>
          </p:cNvSpPr>
          <p:nvPr>
            <p:ph type="title"/>
          </p:nvPr>
        </p:nvSpPr>
        <p:spPr/>
        <p:txBody>
          <a:bodyPr/>
          <a:lstStyle/>
          <a:p>
            <a:r>
              <a:rPr lang="en-US" dirty="0"/>
              <a:t>Appendix I:</a:t>
            </a:r>
            <a:br>
              <a:rPr lang="en-US" dirty="0"/>
            </a:br>
            <a:r>
              <a:rPr lang="en-US" dirty="0"/>
              <a:t>Additional Regenerative Payload Architectures</a:t>
            </a:r>
          </a:p>
        </p:txBody>
      </p:sp>
      <p:sp>
        <p:nvSpPr>
          <p:cNvPr id="6" name="Text Placeholder 5">
            <a:extLst>
              <a:ext uri="{FF2B5EF4-FFF2-40B4-BE49-F238E27FC236}">
                <a16:creationId xmlns:a16="http://schemas.microsoft.com/office/drawing/2014/main" id="{D41DCF00-B791-EC3B-1698-ED590B5C8E17}"/>
              </a:ext>
            </a:extLst>
          </p:cNvPr>
          <p:cNvSpPr>
            <a:spLocks noGrp="1"/>
          </p:cNvSpPr>
          <p:nvPr>
            <p:ph type="body" idx="1"/>
          </p:nvPr>
        </p:nvSpPr>
        <p:spPr/>
        <p:txBody>
          <a:bodyPr/>
          <a:lstStyle/>
          <a:p>
            <a:r>
              <a:rPr lang="en-US" b="1" dirty="0"/>
              <a:t>Note. The 3GPP can discuss various architectures and down-select a subset of these for normative work.</a:t>
            </a:r>
          </a:p>
        </p:txBody>
      </p:sp>
      <p:sp>
        <p:nvSpPr>
          <p:cNvPr id="4" name="Slide Number Placeholder 3">
            <a:extLst>
              <a:ext uri="{FF2B5EF4-FFF2-40B4-BE49-F238E27FC236}">
                <a16:creationId xmlns:a16="http://schemas.microsoft.com/office/drawing/2014/main" id="{6534E7D1-9E13-E4DB-5D65-76EB587004C5}"/>
              </a:ext>
            </a:extLst>
          </p:cNvPr>
          <p:cNvSpPr>
            <a:spLocks noGrp="1"/>
          </p:cNvSpPr>
          <p:nvPr>
            <p:ph type="sldNum" sz="quarter" idx="12"/>
          </p:nvPr>
        </p:nvSpPr>
        <p:spPr/>
        <p:txBody>
          <a:bodyPr/>
          <a:lstStyle/>
          <a:p>
            <a:fld id="{B712F295-21AE-4FD4-8BBD-F4E78E174000}" type="slidenum">
              <a:rPr lang="en-US" smtClean="0"/>
              <a:t>10</a:t>
            </a:fld>
            <a:endParaRPr lang="en-US" dirty="0"/>
          </a:p>
        </p:txBody>
      </p:sp>
      <p:sp>
        <p:nvSpPr>
          <p:cNvPr id="2" name="Footer Placeholder 1">
            <a:extLst>
              <a:ext uri="{FF2B5EF4-FFF2-40B4-BE49-F238E27FC236}">
                <a16:creationId xmlns:a16="http://schemas.microsoft.com/office/drawing/2014/main" id="{DD7D99C0-1127-9E35-5450-F4D0337DCC82}"/>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3669540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Process 25">
            <a:extLst>
              <a:ext uri="{FF2B5EF4-FFF2-40B4-BE49-F238E27FC236}">
                <a16:creationId xmlns:a16="http://schemas.microsoft.com/office/drawing/2014/main" id="{E03C906C-A33F-6599-1637-9C6281ADF803}"/>
              </a:ext>
            </a:extLst>
          </p:cNvPr>
          <p:cNvSpPr/>
          <p:nvPr/>
        </p:nvSpPr>
        <p:spPr>
          <a:xfrm>
            <a:off x="10591800" y="4971293"/>
            <a:ext cx="1143000" cy="365125"/>
          </a:xfrm>
          <a:prstGeom prst="flowChartProcess">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B12CD07-801C-7648-91C9-2301E946A275}"/>
              </a:ext>
            </a:extLst>
          </p:cNvPr>
          <p:cNvSpPr/>
          <p:nvPr/>
        </p:nvSpPr>
        <p:spPr>
          <a:xfrm>
            <a:off x="10591800" y="4191000"/>
            <a:ext cx="1066800" cy="430376"/>
          </a:xfrm>
          <a:prstGeom prst="rect">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BFB72811-3A31-B598-4217-5078EF9A8CA9}"/>
              </a:ext>
            </a:extLst>
          </p:cNvPr>
          <p:cNvSpPr/>
          <p:nvPr/>
        </p:nvSpPr>
        <p:spPr>
          <a:xfrm>
            <a:off x="9677399" y="3132002"/>
            <a:ext cx="1066801" cy="581058"/>
          </a:xfrm>
          <a:prstGeom prst="roundRect">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Process 22">
            <a:extLst>
              <a:ext uri="{FF2B5EF4-FFF2-40B4-BE49-F238E27FC236}">
                <a16:creationId xmlns:a16="http://schemas.microsoft.com/office/drawing/2014/main" id="{5EC33510-B733-AF48-3EE7-3239FA44A3B9}"/>
              </a:ext>
            </a:extLst>
          </p:cNvPr>
          <p:cNvSpPr/>
          <p:nvPr/>
        </p:nvSpPr>
        <p:spPr>
          <a:xfrm>
            <a:off x="9067800" y="4114800"/>
            <a:ext cx="546652" cy="646331"/>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Additional Architectures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33556"/>
            <a:ext cx="2590800" cy="958596"/>
          </a:xfrm>
          <a:prstGeom prst="rect">
            <a:avLst/>
          </a:prstGeom>
        </p:spPr>
      </p:pic>
      <p:sp>
        <p:nvSpPr>
          <p:cNvPr id="5" name="TextBox 4">
            <a:extLst>
              <a:ext uri="{FF2B5EF4-FFF2-40B4-BE49-F238E27FC236}">
                <a16:creationId xmlns:a16="http://schemas.microsoft.com/office/drawing/2014/main" id="{4DBAF6EA-004F-17EC-8423-472F6B965DD5}"/>
              </a:ext>
            </a:extLst>
          </p:cNvPr>
          <p:cNvSpPr txBox="1"/>
          <p:nvPr/>
        </p:nvSpPr>
        <p:spPr>
          <a:xfrm>
            <a:off x="329859" y="1622588"/>
            <a:ext cx="1895272" cy="1200329"/>
          </a:xfrm>
          <a:prstGeom prst="rect">
            <a:avLst/>
          </a:prstGeom>
          <a:noFill/>
        </p:spPr>
        <p:txBody>
          <a:bodyPr wrap="square" rtlCol="0">
            <a:spAutoFit/>
          </a:bodyPr>
          <a:lstStyle/>
          <a:p>
            <a:r>
              <a:rPr lang="en-US" b="1" dirty="0"/>
              <a:t>eNB on the payload for IoT</a:t>
            </a:r>
          </a:p>
          <a:p>
            <a:r>
              <a:rPr lang="en-US" b="1" dirty="0"/>
              <a:t>(Regenerative Payload)</a:t>
            </a:r>
          </a:p>
        </p:txBody>
      </p:sp>
      <p:sp>
        <p:nvSpPr>
          <p:cNvPr id="6" name="TextBox 5">
            <a:extLst>
              <a:ext uri="{FF2B5EF4-FFF2-40B4-BE49-F238E27FC236}">
                <a16:creationId xmlns:a16="http://schemas.microsoft.com/office/drawing/2014/main" id="{3091E089-940C-9690-3B6D-560B0795CE63}"/>
              </a:ext>
            </a:extLst>
          </p:cNvPr>
          <p:cNvSpPr txBox="1"/>
          <p:nvPr/>
        </p:nvSpPr>
        <p:spPr>
          <a:xfrm>
            <a:off x="311637" y="3078241"/>
            <a:ext cx="2198716" cy="1200329"/>
          </a:xfrm>
          <a:prstGeom prst="rect">
            <a:avLst/>
          </a:prstGeom>
          <a:noFill/>
        </p:spPr>
        <p:txBody>
          <a:bodyPr wrap="square" rtlCol="0">
            <a:spAutoFit/>
          </a:bodyPr>
          <a:lstStyle/>
          <a:p>
            <a:r>
              <a:rPr lang="en-US" b="1" dirty="0"/>
              <a:t>eNB and Core on Payload for IoT</a:t>
            </a:r>
          </a:p>
          <a:p>
            <a:r>
              <a:rPr lang="en-US" b="1" dirty="0"/>
              <a:t>(Regenerative Payload)</a:t>
            </a:r>
          </a:p>
        </p:txBody>
      </p:sp>
      <p:sp>
        <p:nvSpPr>
          <p:cNvPr id="15" name="TextBox 14">
            <a:extLst>
              <a:ext uri="{FF2B5EF4-FFF2-40B4-BE49-F238E27FC236}">
                <a16:creationId xmlns:a16="http://schemas.microsoft.com/office/drawing/2014/main" id="{0980132C-0684-9013-EBD8-E7F7E6E0DE38}"/>
              </a:ext>
            </a:extLst>
          </p:cNvPr>
          <p:cNvSpPr txBox="1"/>
          <p:nvPr/>
        </p:nvSpPr>
        <p:spPr>
          <a:xfrm>
            <a:off x="329859" y="5303368"/>
            <a:ext cx="1694411" cy="646331"/>
          </a:xfrm>
          <a:prstGeom prst="rect">
            <a:avLst/>
          </a:prstGeom>
          <a:noFill/>
        </p:spPr>
        <p:txBody>
          <a:bodyPr wrap="square" rtlCol="0">
            <a:spAutoFit/>
          </a:bodyPr>
          <a:lstStyle/>
          <a:p>
            <a:r>
              <a:rPr lang="en-US" b="1" dirty="0"/>
              <a:t>Multi-connectivity</a:t>
            </a:r>
          </a:p>
        </p:txBody>
      </p:sp>
      <p:pic>
        <p:nvPicPr>
          <p:cNvPr id="2" name="Picture 1">
            <a:extLst>
              <a:ext uri="{FF2B5EF4-FFF2-40B4-BE49-F238E27FC236}">
                <a16:creationId xmlns:a16="http://schemas.microsoft.com/office/drawing/2014/main" id="{23E9B2AC-DC20-53A7-6C68-439DE5ED89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86164" y="1474068"/>
            <a:ext cx="6071235" cy="1261110"/>
          </a:xfrm>
          <a:prstGeom prst="rect">
            <a:avLst/>
          </a:prstGeom>
          <a:noFill/>
        </p:spPr>
      </p:pic>
      <p:pic>
        <p:nvPicPr>
          <p:cNvPr id="3" name="Picture 2">
            <a:extLst>
              <a:ext uri="{FF2B5EF4-FFF2-40B4-BE49-F238E27FC236}">
                <a16:creationId xmlns:a16="http://schemas.microsoft.com/office/drawing/2014/main" id="{04EFAA73-0F33-7950-2415-DE94054B33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58455" y="2983878"/>
            <a:ext cx="5670550" cy="1368425"/>
          </a:xfrm>
          <a:prstGeom prst="rect">
            <a:avLst/>
          </a:prstGeom>
          <a:noFill/>
        </p:spPr>
      </p:pic>
      <p:pic>
        <p:nvPicPr>
          <p:cNvPr id="7" name="Picture 6" descr="Diagram&#10;&#10;Description automatically generated">
            <a:extLst>
              <a:ext uri="{FF2B5EF4-FFF2-40B4-BE49-F238E27FC236}">
                <a16:creationId xmlns:a16="http://schemas.microsoft.com/office/drawing/2014/main" id="{98F8F2C3-C539-7A75-2684-B8F323C096E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59470" y="4511774"/>
            <a:ext cx="4552116" cy="2177697"/>
          </a:xfrm>
          <a:prstGeom prst="rect">
            <a:avLst/>
          </a:prstGeom>
          <a:noFill/>
        </p:spPr>
      </p:pic>
      <p:sp>
        <p:nvSpPr>
          <p:cNvPr id="4" name="Footer Placeholder 3">
            <a:extLst>
              <a:ext uri="{FF2B5EF4-FFF2-40B4-BE49-F238E27FC236}">
                <a16:creationId xmlns:a16="http://schemas.microsoft.com/office/drawing/2014/main" id="{6E89CF61-E56D-62D7-3E75-F0784CA2E550}"/>
              </a:ext>
            </a:extLst>
          </p:cNvPr>
          <p:cNvSpPr>
            <a:spLocks noGrp="1"/>
          </p:cNvSpPr>
          <p:nvPr>
            <p:ph type="ftr" sz="quarter" idx="11"/>
          </p:nvPr>
        </p:nvSpPr>
        <p:spPr/>
        <p:txBody>
          <a:bodyPr/>
          <a:lstStyle/>
          <a:p>
            <a:endParaRPr lang="en-US"/>
          </a:p>
          <a:p>
            <a:endParaRPr lang="en-US"/>
          </a:p>
        </p:txBody>
      </p:sp>
      <p:sp>
        <p:nvSpPr>
          <p:cNvPr id="13" name="TextBox 12">
            <a:extLst>
              <a:ext uri="{FF2B5EF4-FFF2-40B4-BE49-F238E27FC236}">
                <a16:creationId xmlns:a16="http://schemas.microsoft.com/office/drawing/2014/main" id="{2185FD74-330F-D167-05A8-4413C2338119}"/>
              </a:ext>
            </a:extLst>
          </p:cNvPr>
          <p:cNvSpPr txBox="1"/>
          <p:nvPr/>
        </p:nvSpPr>
        <p:spPr>
          <a:xfrm>
            <a:off x="10134600" y="1778949"/>
            <a:ext cx="1694411" cy="646331"/>
          </a:xfrm>
          <a:prstGeom prst="rect">
            <a:avLst/>
          </a:prstGeom>
          <a:noFill/>
        </p:spPr>
        <p:txBody>
          <a:bodyPr wrap="square" rtlCol="0">
            <a:spAutoFit/>
          </a:bodyPr>
          <a:lstStyle/>
          <a:p>
            <a:r>
              <a:rPr lang="en-US" b="1" dirty="0"/>
              <a:t>Satellite Backhaul</a:t>
            </a:r>
          </a:p>
        </p:txBody>
      </p:sp>
      <p:sp>
        <p:nvSpPr>
          <p:cNvPr id="16" name="TextBox 15">
            <a:extLst>
              <a:ext uri="{FF2B5EF4-FFF2-40B4-BE49-F238E27FC236}">
                <a16:creationId xmlns:a16="http://schemas.microsoft.com/office/drawing/2014/main" id="{D54F2F48-1C32-4A5D-8E05-952034714452}"/>
              </a:ext>
            </a:extLst>
          </p:cNvPr>
          <p:cNvSpPr txBox="1"/>
          <p:nvPr/>
        </p:nvSpPr>
        <p:spPr>
          <a:xfrm>
            <a:off x="9067800" y="4114800"/>
            <a:ext cx="609599" cy="646331"/>
          </a:xfrm>
          <a:prstGeom prst="rect">
            <a:avLst/>
          </a:prstGeom>
          <a:noFill/>
        </p:spPr>
        <p:txBody>
          <a:bodyPr wrap="square" rtlCol="0">
            <a:spAutoFit/>
          </a:bodyPr>
          <a:lstStyle/>
          <a:p>
            <a:pPr algn="ctr"/>
            <a:r>
              <a:rPr lang="en-US" dirty="0"/>
              <a:t>TN gNB</a:t>
            </a:r>
          </a:p>
        </p:txBody>
      </p:sp>
      <p:sp>
        <p:nvSpPr>
          <p:cNvPr id="17" name="TextBox 16">
            <a:extLst>
              <a:ext uri="{FF2B5EF4-FFF2-40B4-BE49-F238E27FC236}">
                <a16:creationId xmlns:a16="http://schemas.microsoft.com/office/drawing/2014/main" id="{77DB9499-D432-2F55-27D5-4E7087A274B7}"/>
              </a:ext>
            </a:extLst>
          </p:cNvPr>
          <p:cNvSpPr txBox="1"/>
          <p:nvPr/>
        </p:nvSpPr>
        <p:spPr>
          <a:xfrm>
            <a:off x="9677399" y="3132002"/>
            <a:ext cx="1143000" cy="646331"/>
          </a:xfrm>
          <a:prstGeom prst="rect">
            <a:avLst/>
          </a:prstGeom>
          <a:noFill/>
        </p:spPr>
        <p:txBody>
          <a:bodyPr wrap="square" rtlCol="0">
            <a:spAutoFit/>
          </a:bodyPr>
          <a:lstStyle/>
          <a:p>
            <a:pPr algn="ctr"/>
            <a:r>
              <a:rPr lang="en-US" dirty="0"/>
              <a:t>NTN Platform</a:t>
            </a:r>
          </a:p>
        </p:txBody>
      </p:sp>
      <p:sp>
        <p:nvSpPr>
          <p:cNvPr id="18" name="TextBox 17">
            <a:extLst>
              <a:ext uri="{FF2B5EF4-FFF2-40B4-BE49-F238E27FC236}">
                <a16:creationId xmlns:a16="http://schemas.microsoft.com/office/drawing/2014/main" id="{63F580F8-FAF1-2F5E-F8F3-6168DAF36D4F}"/>
              </a:ext>
            </a:extLst>
          </p:cNvPr>
          <p:cNvSpPr txBox="1"/>
          <p:nvPr/>
        </p:nvSpPr>
        <p:spPr>
          <a:xfrm>
            <a:off x="10591800" y="4252044"/>
            <a:ext cx="1143000" cy="369332"/>
          </a:xfrm>
          <a:prstGeom prst="rect">
            <a:avLst/>
          </a:prstGeom>
          <a:noFill/>
        </p:spPr>
        <p:txBody>
          <a:bodyPr wrap="square" rtlCol="0">
            <a:spAutoFit/>
          </a:bodyPr>
          <a:lstStyle/>
          <a:p>
            <a:r>
              <a:rPr lang="en-US" dirty="0"/>
              <a:t>NTN-GW</a:t>
            </a:r>
          </a:p>
        </p:txBody>
      </p:sp>
      <p:sp>
        <p:nvSpPr>
          <p:cNvPr id="19" name="TextBox 18">
            <a:extLst>
              <a:ext uri="{FF2B5EF4-FFF2-40B4-BE49-F238E27FC236}">
                <a16:creationId xmlns:a16="http://schemas.microsoft.com/office/drawing/2014/main" id="{E40667DA-D6E8-8C18-A3E9-F77D884B75D3}"/>
              </a:ext>
            </a:extLst>
          </p:cNvPr>
          <p:cNvSpPr txBox="1"/>
          <p:nvPr/>
        </p:nvSpPr>
        <p:spPr>
          <a:xfrm>
            <a:off x="10858500" y="4971293"/>
            <a:ext cx="685800" cy="369332"/>
          </a:xfrm>
          <a:prstGeom prst="rect">
            <a:avLst/>
          </a:prstGeom>
          <a:noFill/>
        </p:spPr>
        <p:txBody>
          <a:bodyPr wrap="square" rtlCol="0">
            <a:spAutoFit/>
          </a:bodyPr>
          <a:lstStyle/>
          <a:p>
            <a:r>
              <a:rPr lang="en-US" dirty="0"/>
              <a:t>5GC</a:t>
            </a:r>
          </a:p>
        </p:txBody>
      </p:sp>
      <p:sp>
        <p:nvSpPr>
          <p:cNvPr id="20" name="TextBox 19">
            <a:extLst>
              <a:ext uri="{FF2B5EF4-FFF2-40B4-BE49-F238E27FC236}">
                <a16:creationId xmlns:a16="http://schemas.microsoft.com/office/drawing/2014/main" id="{E94928B8-8160-D09E-7F85-4F8013196CC7}"/>
              </a:ext>
            </a:extLst>
          </p:cNvPr>
          <p:cNvSpPr txBox="1"/>
          <p:nvPr/>
        </p:nvSpPr>
        <p:spPr>
          <a:xfrm>
            <a:off x="9614452" y="2317933"/>
            <a:ext cx="2590800" cy="646331"/>
          </a:xfrm>
          <a:prstGeom prst="rect">
            <a:avLst/>
          </a:prstGeom>
          <a:noFill/>
        </p:spPr>
        <p:txBody>
          <a:bodyPr wrap="square" rtlCol="0">
            <a:spAutoFit/>
          </a:bodyPr>
          <a:lstStyle/>
          <a:p>
            <a:r>
              <a:rPr lang="en-US" dirty="0"/>
              <a:t>(Avoid fiber needs in a rural or remote area)</a:t>
            </a:r>
          </a:p>
        </p:txBody>
      </p:sp>
      <p:cxnSp>
        <p:nvCxnSpPr>
          <p:cNvPr id="28" name="Connector: Curved 27">
            <a:extLst>
              <a:ext uri="{FF2B5EF4-FFF2-40B4-BE49-F238E27FC236}">
                <a16:creationId xmlns:a16="http://schemas.microsoft.com/office/drawing/2014/main" id="{4CA69D43-8893-FCCF-5404-A7F5F6275767}"/>
              </a:ext>
            </a:extLst>
          </p:cNvPr>
          <p:cNvCxnSpPr>
            <a:endCxn id="17" idx="1"/>
          </p:cNvCxnSpPr>
          <p:nvPr/>
        </p:nvCxnSpPr>
        <p:spPr>
          <a:xfrm rot="5400000" flipH="1" flipV="1">
            <a:off x="9118983" y="3556385"/>
            <a:ext cx="659632" cy="457199"/>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onnector: Curved 29">
            <a:extLst>
              <a:ext uri="{FF2B5EF4-FFF2-40B4-BE49-F238E27FC236}">
                <a16:creationId xmlns:a16="http://schemas.microsoft.com/office/drawing/2014/main" id="{5399D764-3CA9-4717-7C56-E98CD919F1D5}"/>
              </a:ext>
            </a:extLst>
          </p:cNvPr>
          <p:cNvCxnSpPr>
            <a:stCxn id="17" idx="3"/>
            <a:endCxn id="25" idx="0"/>
          </p:cNvCxnSpPr>
          <p:nvPr/>
        </p:nvCxnSpPr>
        <p:spPr>
          <a:xfrm>
            <a:off x="10820399" y="3455168"/>
            <a:ext cx="304801" cy="735832"/>
          </a:xfrm>
          <a:prstGeom prst="curvedConnector2">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A3D092B-20A0-455A-F55E-9BA3F0324486}"/>
              </a:ext>
            </a:extLst>
          </p:cNvPr>
          <p:cNvCxnSpPr>
            <a:stCxn id="18" idx="2"/>
            <a:endCxn id="19" idx="0"/>
          </p:cNvCxnSpPr>
          <p:nvPr/>
        </p:nvCxnSpPr>
        <p:spPr>
          <a:xfrm>
            <a:off x="11163300" y="4621376"/>
            <a:ext cx="38100" cy="3499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8BE2D35C-4529-8C7D-9C5B-89C1000FC73A}"/>
              </a:ext>
            </a:extLst>
          </p:cNvPr>
          <p:cNvSpPr/>
          <p:nvPr/>
        </p:nvSpPr>
        <p:spPr>
          <a:xfrm>
            <a:off x="8915400" y="1600200"/>
            <a:ext cx="3119099" cy="41681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03F62E3-EF65-FACA-AF00-1125EF8888A4}"/>
              </a:ext>
            </a:extLst>
          </p:cNvPr>
          <p:cNvSpPr/>
          <p:nvPr/>
        </p:nvSpPr>
        <p:spPr>
          <a:xfrm>
            <a:off x="228600" y="1219200"/>
            <a:ext cx="8481312" cy="16160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E7A4F71-E2CB-6C9E-72AA-5C89DF8B9BFB}"/>
              </a:ext>
            </a:extLst>
          </p:cNvPr>
          <p:cNvSpPr/>
          <p:nvPr/>
        </p:nvSpPr>
        <p:spPr>
          <a:xfrm>
            <a:off x="228599" y="2895600"/>
            <a:ext cx="8476554" cy="14567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5C5DE9D3-2A54-5E29-F6F9-3AED215B7353}"/>
              </a:ext>
            </a:extLst>
          </p:cNvPr>
          <p:cNvSpPr/>
          <p:nvPr/>
        </p:nvSpPr>
        <p:spPr>
          <a:xfrm>
            <a:off x="215347" y="4410697"/>
            <a:ext cx="8476554" cy="22949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306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6553200" cy="806196"/>
          </a:xfrm>
        </p:spPr>
        <p:txBody>
          <a:bodyPr>
            <a:noAutofit/>
          </a:bodyPr>
          <a:lstStyle/>
          <a:p>
            <a:r>
              <a:rPr lang="en-US" sz="3600" dirty="0">
                <a:solidFill>
                  <a:srgbClr val="06403B"/>
                </a:solidFill>
                <a:latin typeface="Avenir Book" panose="02000503020000020003" pitchFamily="2" charset="0"/>
              </a:rPr>
              <a:t>Proposed NTN Enhancements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523999"/>
            <a:ext cx="11201400" cy="4800347"/>
          </a:xfrm>
        </p:spPr>
        <p:txBody>
          <a:bodyPr>
            <a:noAutofit/>
          </a:bodyPr>
          <a:lstStyle/>
          <a:p>
            <a:pPr lvl="0"/>
            <a:r>
              <a:rPr lang="en-US" sz="2400" dirty="0">
                <a:latin typeface="Arial" panose="020B0604020202020204" pitchFamily="34" charset="0"/>
                <a:cs typeface="Arial" panose="020B0604020202020204" pitchFamily="34" charset="0"/>
              </a:rPr>
              <a:t>Flexible and Relaxed QoS (FRQ)</a:t>
            </a:r>
          </a:p>
          <a:p>
            <a:pPr lvl="0"/>
            <a:r>
              <a:rPr lang="en-US" sz="2400" dirty="0">
                <a:latin typeface="Arial" panose="020B0604020202020204" pitchFamily="34" charset="0"/>
                <a:cs typeface="Arial" panose="020B0604020202020204" pitchFamily="34" charset="0"/>
              </a:rPr>
              <a:t>Regenerative Payloads</a:t>
            </a:r>
            <a:endParaRPr lang="en-GB" sz="2400" dirty="0">
              <a:latin typeface="Arial" panose="020B0604020202020204" pitchFamily="34" charset="0"/>
              <a:cs typeface="Arial" panose="020B0604020202020204" pitchFamily="34" charset="0"/>
            </a:endParaRPr>
          </a:p>
          <a:p>
            <a:pPr lvl="0"/>
            <a:r>
              <a:rPr lang="en-US" sz="2400" dirty="0">
                <a:latin typeface="Arial" panose="020B0604020202020204" pitchFamily="34" charset="0"/>
                <a:cs typeface="Arial" panose="020B0604020202020204" pitchFamily="34" charset="0"/>
              </a:rPr>
              <a:t>Spectrum Sharing with NTN (</a:t>
            </a:r>
            <a:r>
              <a:rPr lang="en-US" sz="2400">
                <a:latin typeface="Arial" panose="020B0604020202020204" pitchFamily="34" charset="0"/>
                <a:cs typeface="Arial" panose="020B0604020202020204" pitchFamily="34" charset="0"/>
              </a:rPr>
              <a:t>SSN)</a:t>
            </a:r>
            <a:endParaRPr lang="en-US" sz="2400" dirty="0">
              <a:latin typeface="Arial" panose="020B0604020202020204" pitchFamily="34"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
        <p:nvSpPr>
          <p:cNvPr id="2" name="Footer Placeholder 1">
            <a:extLst>
              <a:ext uri="{FF2B5EF4-FFF2-40B4-BE49-F238E27FC236}">
                <a16:creationId xmlns:a16="http://schemas.microsoft.com/office/drawing/2014/main" id="{ABF6DD63-53B4-8098-DD16-395E3FAE241C}"/>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Flexible and Relaxed QoS (FRQ)</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523999"/>
            <a:ext cx="11201400" cy="4800347"/>
          </a:xfrm>
        </p:spPr>
        <p:txBody>
          <a:bodyPr>
            <a:noAutofit/>
          </a:bodyPr>
          <a:lstStyle/>
          <a:p>
            <a:pPr lvl="0"/>
            <a:r>
              <a:rPr lang="en-US" sz="2400" dirty="0">
                <a:latin typeface="Arial" panose="020B0604020202020204" pitchFamily="34" charset="0"/>
                <a:cs typeface="Arial" panose="020B0604020202020204" pitchFamily="34" charset="0"/>
              </a:rPr>
              <a:t>To accommodate long propagation delays in a GEO-based NTN, the 3GPP introduced a new 5QI (5G QoS Indicator). </a:t>
            </a:r>
          </a:p>
          <a:p>
            <a:pPr lvl="0"/>
            <a:r>
              <a:rPr lang="en-US" sz="2400" dirty="0">
                <a:latin typeface="Arial" panose="020B0604020202020204" pitchFamily="34" charset="0"/>
                <a:cs typeface="Arial" panose="020B0604020202020204" pitchFamily="34" charset="0"/>
              </a:rPr>
              <a:t>An NTN involves varying propagation delays based on the type of the NTN platform such as ultra-short delays in case of a HAPS, short delays for a LEO satellite, medium delays for a MEO satellite, and long delays for a GEO satellite. An NTN may not be able to meet match the performance of a TN for many different services. </a:t>
            </a:r>
          </a:p>
          <a:p>
            <a:pPr lvl="0"/>
            <a:r>
              <a:rPr lang="en-US" sz="2400" dirty="0">
                <a:latin typeface="Arial" panose="020B0604020202020204" pitchFamily="34" charset="0"/>
                <a:cs typeface="Arial" panose="020B0604020202020204" pitchFamily="34" charset="0"/>
              </a:rPr>
              <a:t>To support many types of services in an NTN, an operator may want to offer services with more relaxed QoS requirements for an NTN compared to a TN. For example, low-resolution videos or reduced-quality voice calls could be offered by an NTN.</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3</a:t>
            </a:fld>
            <a:endParaRPr lang="en-US" dirty="0"/>
          </a:p>
        </p:txBody>
      </p:sp>
      <p:sp>
        <p:nvSpPr>
          <p:cNvPr id="2" name="Footer Placeholder 1">
            <a:extLst>
              <a:ext uri="{FF2B5EF4-FFF2-40B4-BE49-F238E27FC236}">
                <a16:creationId xmlns:a16="http://schemas.microsoft.com/office/drawing/2014/main" id="{08D3069A-19FC-FC08-F636-9684FEBF039D}"/>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652653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Flexible and Relaxed QoS (FRQ) for the NTN: A Brief Description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228600" y="1313732"/>
            <a:ext cx="11658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Goal: Provide adequate flexibility to service providers to offer diverse services without increasing the number of 5QIs</a:t>
            </a:r>
          </a:p>
          <a:p>
            <a:r>
              <a:rPr lang="en-US" sz="2400" dirty="0">
                <a:latin typeface="Arial" panose="020B0604020202020204" pitchFamily="34" charset="0"/>
                <a:cs typeface="Arial" panose="020B0604020202020204" pitchFamily="34" charset="0"/>
              </a:rPr>
              <a:t>Use the existing 5QIs as baseline.</a:t>
            </a:r>
          </a:p>
          <a:p>
            <a:r>
              <a:rPr lang="en-US" sz="2400" dirty="0">
                <a:latin typeface="Arial" panose="020B0604020202020204" pitchFamily="34" charset="0"/>
                <a:cs typeface="Arial" panose="020B0604020202020204" pitchFamily="34" charset="0"/>
              </a:rPr>
              <a:t>Introduce scaling factors for key parameters of a given 5QI such as the error rate and the packet delay</a:t>
            </a:r>
          </a:p>
          <a:p>
            <a:r>
              <a:rPr lang="en-US" sz="2400" dirty="0">
                <a:latin typeface="Arial" panose="020B0604020202020204" pitchFamily="34" charset="0"/>
                <a:cs typeface="Arial" panose="020B0604020202020204" pitchFamily="34" charset="0"/>
              </a:rPr>
              <a:t>NTN QoS Parameter Value= X* TN QoS Parameter Value. </a:t>
            </a:r>
          </a:p>
          <a:p>
            <a:r>
              <a:rPr lang="en-US" sz="2400" dirty="0">
                <a:latin typeface="Arial" panose="020B0604020202020204" pitchFamily="34" charset="0"/>
                <a:cs typeface="Arial" panose="020B0604020202020204" pitchFamily="34" charset="0"/>
              </a:rPr>
              <a:t>Example: NTN PLER = X* PLER, where PLER is  the normal PLER Packet Loss Error Rate. The TN PLER may be 1% but the relaxed QoS for the NTN is 2%.</a:t>
            </a:r>
          </a:p>
          <a:p>
            <a:r>
              <a:rPr lang="en-US" sz="2400" dirty="0">
                <a:latin typeface="Arial" panose="020B0604020202020204" pitchFamily="34" charset="0"/>
                <a:cs typeface="Arial" panose="020B0604020202020204" pitchFamily="34" charset="0"/>
              </a:rPr>
              <a:t>Define a suitable range of scaling factors (e.g., X in the example above) that can be used by a service provider to meet the target QoS for their planned services</a:t>
            </a:r>
          </a:p>
        </p:txBody>
      </p:sp>
      <p:sp>
        <p:nvSpPr>
          <p:cNvPr id="2" name="Footer Placeholder 1">
            <a:extLst>
              <a:ext uri="{FF2B5EF4-FFF2-40B4-BE49-F238E27FC236}">
                <a16:creationId xmlns:a16="http://schemas.microsoft.com/office/drawing/2014/main" id="{889C3968-5CF7-3304-BD2E-808B8A17734A}"/>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2636308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Regenerative Payloads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304800" y="1295400"/>
            <a:ext cx="11201400" cy="5105400"/>
          </a:xfrm>
        </p:spPr>
        <p:txBody>
          <a:bodyPr>
            <a:noAutofit/>
          </a:bodyPr>
          <a:lstStyle/>
          <a:p>
            <a:pPr lvl="0"/>
            <a:r>
              <a:rPr lang="en-US" sz="2400" dirty="0">
                <a:latin typeface="Arial" panose="020B0604020202020204" pitchFamily="34" charset="0"/>
                <a:cs typeface="Arial" panose="020B0604020202020204" pitchFamily="34" charset="0"/>
              </a:rPr>
              <a:t>A transparent payload is inadequate in providing truly ubiquitous coverage due to the unavailability of a land mass for an NTN-GW (e.g., middle-of-the-ocean coverage).</a:t>
            </a:r>
          </a:p>
          <a:p>
            <a:pPr lvl="0"/>
            <a:r>
              <a:rPr lang="en-US" sz="2400" dirty="0">
                <a:latin typeface="Arial" panose="020B0604020202020204" pitchFamily="34" charset="0"/>
                <a:cs typeface="Arial" panose="020B0604020202020204" pitchFamily="34" charset="0"/>
              </a:rPr>
              <a:t>A transparent payload solution may be less efficient to serve certain scenarios compared to regenerative payload. Regenerative payload provides better routing, benefits low latency use cases, serves geographically challenging locations, and requires less number of NTN-GWs. </a:t>
            </a:r>
            <a:endParaRPr lang="en-US" sz="2400" dirty="0">
              <a:highlight>
                <a:srgbClr val="FFFF00"/>
              </a:highlight>
              <a:latin typeface="Arial" panose="020B0604020202020204" pitchFamily="34" charset="0"/>
              <a:cs typeface="Arial" panose="020B0604020202020204" pitchFamily="34" charset="0"/>
            </a:endParaRPr>
          </a:p>
          <a:p>
            <a:pPr lvl="0"/>
            <a:r>
              <a:rPr lang="en-US" sz="2400" dirty="0">
                <a:latin typeface="Arial" panose="020B0604020202020204" pitchFamily="34" charset="0"/>
                <a:cs typeface="Arial" panose="020B0604020202020204" pitchFamily="34" charset="0"/>
              </a:rPr>
              <a:t>A regenerative payload can provide enhanced support for several use cases that can be served by a transparent payload. </a:t>
            </a:r>
          </a:p>
          <a:p>
            <a:pPr lvl="0"/>
            <a:r>
              <a:rPr lang="en-US" sz="2400" dirty="0">
                <a:latin typeface="Arial" panose="020B0604020202020204" pitchFamily="34" charset="0"/>
                <a:cs typeface="Arial" panose="020B0604020202020204" pitchFamily="34" charset="0"/>
              </a:rPr>
              <a:t>Regenerative payloads can enhance resiliency.</a:t>
            </a:r>
          </a:p>
          <a:p>
            <a:pPr lvl="0"/>
            <a:r>
              <a:rPr lang="en-US" sz="2400" dirty="0">
                <a:latin typeface="Arial" panose="020B0604020202020204" pitchFamily="34" charset="0"/>
                <a:cs typeface="Arial" panose="020B0604020202020204" pitchFamily="34" charset="0"/>
              </a:rPr>
              <a:t>Note 1. Optical Inter Satellite Link (ISL) can be considered by the 3GPP.</a:t>
            </a:r>
          </a:p>
          <a:p>
            <a:pPr lvl="0"/>
            <a:r>
              <a:rPr lang="en-US" sz="2400" dirty="0">
                <a:latin typeface="Arial" panose="020B0604020202020204" pitchFamily="34" charset="0"/>
                <a:cs typeface="Arial" panose="020B0604020202020204" pitchFamily="34" charset="0"/>
              </a:rPr>
              <a:t>Note 2. Please note that the 3GPP has previously discussed various regenerative architectures.</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5</a:t>
            </a:fld>
            <a:endParaRPr lang="en-US" dirty="0"/>
          </a:p>
        </p:txBody>
      </p:sp>
      <p:sp>
        <p:nvSpPr>
          <p:cNvPr id="2" name="Footer Placeholder 1">
            <a:extLst>
              <a:ext uri="{FF2B5EF4-FFF2-40B4-BE49-F238E27FC236}">
                <a16:creationId xmlns:a16="http://schemas.microsoft.com/office/drawing/2014/main" id="{2F73F44D-6AD2-DB75-841E-00F877881709}"/>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960718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Regenerative Payload Architecture Examples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739131" y="6090179"/>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6" name="TextBox 5">
            <a:extLst>
              <a:ext uri="{FF2B5EF4-FFF2-40B4-BE49-F238E27FC236}">
                <a16:creationId xmlns:a16="http://schemas.microsoft.com/office/drawing/2014/main" id="{3091E089-940C-9690-3B6D-560B0795CE63}"/>
              </a:ext>
            </a:extLst>
          </p:cNvPr>
          <p:cNvSpPr txBox="1"/>
          <p:nvPr/>
        </p:nvSpPr>
        <p:spPr>
          <a:xfrm>
            <a:off x="65405" y="2253267"/>
            <a:ext cx="2667000" cy="646331"/>
          </a:xfrm>
          <a:prstGeom prst="rect">
            <a:avLst/>
          </a:prstGeom>
          <a:noFill/>
        </p:spPr>
        <p:txBody>
          <a:bodyPr wrap="square" rtlCol="0">
            <a:spAutoFit/>
          </a:bodyPr>
          <a:lstStyle/>
          <a:p>
            <a:r>
              <a:rPr lang="en-US" dirty="0"/>
              <a:t>gNB-DU (including RU) on the payload</a:t>
            </a:r>
          </a:p>
        </p:txBody>
      </p:sp>
      <p:pic>
        <p:nvPicPr>
          <p:cNvPr id="12" name="Picture 11" descr="A screenshot of a computer&#10;&#10;Description automatically generated with low confidence">
            <a:extLst>
              <a:ext uri="{FF2B5EF4-FFF2-40B4-BE49-F238E27FC236}">
                <a16:creationId xmlns:a16="http://schemas.microsoft.com/office/drawing/2014/main" id="{99458CF2-AAF7-4309-4BE1-076B75EA4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9203" y="1719867"/>
            <a:ext cx="5601335" cy="1163955"/>
          </a:xfrm>
          <a:prstGeom prst="rect">
            <a:avLst/>
          </a:prstGeom>
          <a:noFill/>
        </p:spPr>
      </p:pic>
      <p:pic>
        <p:nvPicPr>
          <p:cNvPr id="13" name="Picture 12">
            <a:extLst>
              <a:ext uri="{FF2B5EF4-FFF2-40B4-BE49-F238E27FC236}">
                <a16:creationId xmlns:a16="http://schemas.microsoft.com/office/drawing/2014/main" id="{8D3FCBF3-90FE-7534-7A16-7888091FEA1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3352800"/>
            <a:ext cx="5981700" cy="1362710"/>
          </a:xfrm>
          <a:prstGeom prst="rect">
            <a:avLst/>
          </a:prstGeom>
          <a:noFill/>
        </p:spPr>
      </p:pic>
      <p:sp>
        <p:nvSpPr>
          <p:cNvPr id="15" name="TextBox 14">
            <a:extLst>
              <a:ext uri="{FF2B5EF4-FFF2-40B4-BE49-F238E27FC236}">
                <a16:creationId xmlns:a16="http://schemas.microsoft.com/office/drawing/2014/main" id="{0980132C-0684-9013-EBD8-E7F7E6E0DE38}"/>
              </a:ext>
            </a:extLst>
          </p:cNvPr>
          <p:cNvSpPr txBox="1"/>
          <p:nvPr/>
        </p:nvSpPr>
        <p:spPr>
          <a:xfrm>
            <a:off x="62519" y="3657600"/>
            <a:ext cx="2667000" cy="923330"/>
          </a:xfrm>
          <a:prstGeom prst="rect">
            <a:avLst/>
          </a:prstGeom>
          <a:noFill/>
        </p:spPr>
        <p:txBody>
          <a:bodyPr wrap="square" rtlCol="0">
            <a:spAutoFit/>
          </a:bodyPr>
          <a:lstStyle/>
          <a:p>
            <a:r>
              <a:rPr lang="en-US" dirty="0"/>
              <a:t>Entire gNB (including gNB-DU with RU and gNB-CU) on the payload</a:t>
            </a:r>
          </a:p>
        </p:txBody>
      </p:sp>
      <p:sp>
        <p:nvSpPr>
          <p:cNvPr id="16" name="TextBox 15">
            <a:extLst>
              <a:ext uri="{FF2B5EF4-FFF2-40B4-BE49-F238E27FC236}">
                <a16:creationId xmlns:a16="http://schemas.microsoft.com/office/drawing/2014/main" id="{3E7FF914-42E1-02A3-5C3D-5359292572EE}"/>
              </a:ext>
            </a:extLst>
          </p:cNvPr>
          <p:cNvSpPr txBox="1"/>
          <p:nvPr/>
        </p:nvSpPr>
        <p:spPr>
          <a:xfrm>
            <a:off x="18661" y="5655804"/>
            <a:ext cx="2667000" cy="646331"/>
          </a:xfrm>
          <a:prstGeom prst="rect">
            <a:avLst/>
          </a:prstGeom>
          <a:noFill/>
        </p:spPr>
        <p:txBody>
          <a:bodyPr wrap="square" rtlCol="0">
            <a:spAutoFit/>
          </a:bodyPr>
          <a:lstStyle/>
          <a:p>
            <a:r>
              <a:rPr lang="en-US" dirty="0"/>
              <a:t>Entire gNB and partial 5GC on the payload</a:t>
            </a:r>
          </a:p>
        </p:txBody>
      </p:sp>
      <p:pic>
        <p:nvPicPr>
          <p:cNvPr id="17" name="Picture 16" descr="A screenshot of a computer&#10;&#10;Description automatically generated with low confidence">
            <a:extLst>
              <a:ext uri="{FF2B5EF4-FFF2-40B4-BE49-F238E27FC236}">
                <a16:creationId xmlns:a16="http://schemas.microsoft.com/office/drawing/2014/main" id="{25CE1E4D-1BDD-1615-2331-33B4360A2AF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47731" y="5105400"/>
            <a:ext cx="5954395" cy="1377315"/>
          </a:xfrm>
          <a:prstGeom prst="rect">
            <a:avLst/>
          </a:prstGeom>
          <a:noFill/>
        </p:spPr>
      </p:pic>
      <p:sp>
        <p:nvSpPr>
          <p:cNvPr id="20" name="TextBox 19">
            <a:extLst>
              <a:ext uri="{FF2B5EF4-FFF2-40B4-BE49-F238E27FC236}">
                <a16:creationId xmlns:a16="http://schemas.microsoft.com/office/drawing/2014/main" id="{BE464BA9-A3A7-E580-0BF0-B9EACDC82C71}"/>
              </a:ext>
            </a:extLst>
          </p:cNvPr>
          <p:cNvSpPr txBox="1"/>
          <p:nvPr/>
        </p:nvSpPr>
        <p:spPr>
          <a:xfrm>
            <a:off x="8458200" y="2209800"/>
            <a:ext cx="3418205" cy="923330"/>
          </a:xfrm>
          <a:prstGeom prst="rect">
            <a:avLst/>
          </a:prstGeom>
          <a:noFill/>
        </p:spPr>
        <p:txBody>
          <a:bodyPr wrap="square" rtlCol="0">
            <a:spAutoFit/>
          </a:bodyPr>
          <a:lstStyle/>
          <a:p>
            <a:pPr marL="285750" indent="-285750">
              <a:buFont typeface="Wingdings" panose="05000000000000000000" pitchFamily="2" charset="2"/>
              <a:buChar char="ü"/>
            </a:pPr>
            <a:r>
              <a:rPr lang="en-US" dirty="0"/>
              <a:t>Reduces payload complexity</a:t>
            </a:r>
          </a:p>
          <a:p>
            <a:pPr marL="285750" indent="-285750">
              <a:buFont typeface="Wingdings" panose="05000000000000000000" pitchFamily="2" charset="2"/>
              <a:buChar char="ü"/>
            </a:pPr>
            <a:r>
              <a:rPr lang="en-US" dirty="0"/>
              <a:t>Efficient for interoperability with TN &amp; multi-connectivity</a:t>
            </a:r>
          </a:p>
        </p:txBody>
      </p:sp>
      <p:sp>
        <p:nvSpPr>
          <p:cNvPr id="21" name="TextBox 20">
            <a:extLst>
              <a:ext uri="{FF2B5EF4-FFF2-40B4-BE49-F238E27FC236}">
                <a16:creationId xmlns:a16="http://schemas.microsoft.com/office/drawing/2014/main" id="{25F2512B-ACC8-6C47-EE67-973A95DBEE55}"/>
              </a:ext>
            </a:extLst>
          </p:cNvPr>
          <p:cNvSpPr txBox="1"/>
          <p:nvPr/>
        </p:nvSpPr>
        <p:spPr>
          <a:xfrm>
            <a:off x="8458200" y="3733800"/>
            <a:ext cx="3418205" cy="1477328"/>
          </a:xfrm>
          <a:prstGeom prst="rect">
            <a:avLst/>
          </a:prstGeom>
          <a:noFill/>
        </p:spPr>
        <p:txBody>
          <a:bodyPr wrap="square" rtlCol="0">
            <a:spAutoFit/>
          </a:bodyPr>
          <a:lstStyle/>
          <a:p>
            <a:pPr marL="285750" indent="-285750">
              <a:buFont typeface="Wingdings" panose="05000000000000000000" pitchFamily="2" charset="2"/>
              <a:buChar char="ü"/>
            </a:pPr>
            <a:r>
              <a:rPr lang="en-US" dirty="0"/>
              <a:t>Faster deployment solution for unserved and hard to reach areas by TN</a:t>
            </a:r>
          </a:p>
          <a:p>
            <a:pPr marL="285750" indent="-285750">
              <a:buFont typeface="Wingdings" panose="05000000000000000000" pitchFamily="2" charset="2"/>
              <a:buChar char="ü"/>
            </a:pPr>
            <a:r>
              <a:rPr lang="en-US" dirty="0"/>
              <a:t>Less work for specification enhancements</a:t>
            </a:r>
          </a:p>
        </p:txBody>
      </p:sp>
      <p:sp>
        <p:nvSpPr>
          <p:cNvPr id="22" name="TextBox 21">
            <a:extLst>
              <a:ext uri="{FF2B5EF4-FFF2-40B4-BE49-F238E27FC236}">
                <a16:creationId xmlns:a16="http://schemas.microsoft.com/office/drawing/2014/main" id="{3B61E741-B177-1FA1-34AF-FEB44FCCA982}"/>
              </a:ext>
            </a:extLst>
          </p:cNvPr>
          <p:cNvSpPr txBox="1"/>
          <p:nvPr/>
        </p:nvSpPr>
        <p:spPr>
          <a:xfrm>
            <a:off x="8429625" y="5418870"/>
            <a:ext cx="3552371" cy="1477328"/>
          </a:xfrm>
          <a:prstGeom prst="rect">
            <a:avLst/>
          </a:prstGeom>
          <a:noFill/>
        </p:spPr>
        <p:txBody>
          <a:bodyPr wrap="square" rtlCol="0">
            <a:spAutoFit/>
          </a:bodyPr>
          <a:lstStyle/>
          <a:p>
            <a:pPr marL="285750" indent="-285750">
              <a:buFont typeface="Wingdings" panose="05000000000000000000" pitchFamily="2" charset="2"/>
              <a:buChar char="ü"/>
            </a:pPr>
            <a:r>
              <a:rPr lang="en-US" dirty="0"/>
              <a:t>Lower latency use cases such as emergency management and edge computing</a:t>
            </a:r>
          </a:p>
          <a:p>
            <a:pPr marL="285750" indent="-285750">
              <a:buFont typeface="Wingdings" panose="05000000000000000000" pitchFamily="2" charset="2"/>
              <a:buChar char="ü"/>
            </a:pPr>
            <a:r>
              <a:rPr lang="en-US" dirty="0"/>
              <a:t>Disaster relief &amp; Ad hoc networks</a:t>
            </a:r>
          </a:p>
        </p:txBody>
      </p:sp>
      <p:sp>
        <p:nvSpPr>
          <p:cNvPr id="2" name="Footer Placeholder 1">
            <a:extLst>
              <a:ext uri="{FF2B5EF4-FFF2-40B4-BE49-F238E27FC236}">
                <a16:creationId xmlns:a16="http://schemas.microsoft.com/office/drawing/2014/main" id="{D115E292-9AB1-B56F-6514-D76F5E6E1A08}"/>
              </a:ext>
            </a:extLst>
          </p:cNvPr>
          <p:cNvSpPr>
            <a:spLocks noGrp="1"/>
          </p:cNvSpPr>
          <p:nvPr>
            <p:ph type="ftr" sz="quarter" idx="11"/>
          </p:nvPr>
        </p:nvSpPr>
        <p:spPr>
          <a:xfrm>
            <a:off x="5912965" y="5742036"/>
            <a:ext cx="184731" cy="830997"/>
          </a:xfrm>
        </p:spPr>
        <p:txBody>
          <a:bodyPr/>
          <a:lstStyle/>
          <a:p>
            <a:endParaRPr lang="en-US"/>
          </a:p>
          <a:p>
            <a:endParaRPr lang="en-US"/>
          </a:p>
        </p:txBody>
      </p:sp>
    </p:spTree>
    <p:extLst>
      <p:ext uri="{BB962C8B-B14F-4D97-AF65-F5344CB8AC3E}">
        <p14:creationId xmlns:p14="http://schemas.microsoft.com/office/powerpoint/2010/main" val="1290623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Benefits of Regenerative Payloads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228600" y="1172146"/>
            <a:ext cx="11658600" cy="57076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latin typeface="Arial" panose="020B0604020202020204" pitchFamily="34" charset="0"/>
                <a:cs typeface="Arial" panose="020B0604020202020204" pitchFamily="34" charset="0"/>
              </a:rPr>
              <a:t>Ubiquitous service for geographically challenging locations where “transparent” payload solution is not feasible</a:t>
            </a:r>
          </a:p>
          <a:p>
            <a:r>
              <a:rPr lang="en-US" sz="2200" dirty="0">
                <a:latin typeface="Arial" panose="020B0604020202020204" pitchFamily="34" charset="0"/>
                <a:cs typeface="Arial" panose="020B0604020202020204" pitchFamily="34" charset="0"/>
              </a:rPr>
              <a:t>Enables lower latency services and capability to host edge compute in space</a:t>
            </a:r>
          </a:p>
          <a:p>
            <a:r>
              <a:rPr lang="en-US" sz="2200" dirty="0">
                <a:latin typeface="Arial" panose="020B0604020202020204" pitchFamily="34" charset="0"/>
                <a:cs typeface="Arial" panose="020B0604020202020204" pitchFamily="34" charset="0"/>
              </a:rPr>
              <a:t>Efficient use of service link, and feeder link resources</a:t>
            </a:r>
          </a:p>
          <a:p>
            <a:r>
              <a:rPr lang="en-US" sz="2200" dirty="0">
                <a:latin typeface="Arial" panose="020B0604020202020204" pitchFamily="34" charset="0"/>
                <a:cs typeface="Arial" panose="020B0604020202020204" pitchFamily="34" charset="0"/>
              </a:rPr>
              <a:t>Possibility of direct device to device connectivity without requiring a ground hop</a:t>
            </a:r>
          </a:p>
          <a:p>
            <a:r>
              <a:rPr lang="en-US" sz="2200" dirty="0">
                <a:latin typeface="Arial" panose="020B0604020202020204" pitchFamily="34" charset="0"/>
                <a:cs typeface="Arial" panose="020B0604020202020204" pitchFamily="34" charset="0"/>
              </a:rPr>
              <a:t>Easier to support multiple ground core networks operated by different service providers</a:t>
            </a:r>
          </a:p>
          <a:p>
            <a:r>
              <a:rPr lang="en-US" sz="2200" dirty="0">
                <a:latin typeface="Arial" panose="020B0604020202020204" pitchFamily="34" charset="0"/>
                <a:cs typeface="Arial" panose="020B0604020202020204" pitchFamily="34" charset="0"/>
              </a:rPr>
              <a:t>Fast path mobility</a:t>
            </a:r>
          </a:p>
          <a:p>
            <a:r>
              <a:rPr lang="en-US" sz="2200" dirty="0">
                <a:latin typeface="Arial" panose="020B0604020202020204" pitchFamily="34" charset="0"/>
                <a:cs typeface="Arial" panose="020B0604020202020204" pitchFamily="34" charset="0"/>
              </a:rPr>
              <a:t>Enhanced support for several use cases: Aeronautical and Maritime Broadband Usage, Agriculture, Automotive (V2X), Maritime, Disaster relief, Emergency and safety, eHealth</a:t>
            </a:r>
          </a:p>
          <a:p>
            <a:pPr marL="0" indent="0">
              <a:buNone/>
            </a:pPr>
            <a:endParaRPr lang="en-US" sz="2200" dirty="0">
              <a:latin typeface="Arial" panose="020B0604020202020204" pitchFamily="34" charset="0"/>
              <a:cs typeface="Arial" panose="020B0604020202020204" pitchFamily="34" charset="0"/>
            </a:endParaRPr>
          </a:p>
          <a:p>
            <a:pPr marL="739775" indent="-739775">
              <a:buNone/>
            </a:pPr>
            <a:r>
              <a:rPr lang="en-US" sz="2200" dirty="0">
                <a:latin typeface="Arial" panose="020B0604020202020204" pitchFamily="34" charset="0"/>
                <a:cs typeface="Arial" panose="020B0604020202020204" pitchFamily="34" charset="0"/>
              </a:rPr>
              <a:t>Note: For R17 and R18, it was agreed that only the transparent payload would be supported. The transparent payload has performance limitations which could be addressed by a regenerative payload in R19 per 3GPP discussions (e.g., seamless mobility with TN, coverage enhancements, and dynamic capacity management).</a:t>
            </a:r>
          </a:p>
        </p:txBody>
      </p:sp>
      <p:sp>
        <p:nvSpPr>
          <p:cNvPr id="2" name="Footer Placeholder 1">
            <a:extLst>
              <a:ext uri="{FF2B5EF4-FFF2-40B4-BE49-F238E27FC236}">
                <a16:creationId xmlns:a16="http://schemas.microsoft.com/office/drawing/2014/main" id="{85C56309-1C0F-93E7-D19A-4C94374DAB69}"/>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2723400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753600" cy="806196"/>
          </a:xfrm>
        </p:spPr>
        <p:txBody>
          <a:bodyPr>
            <a:noAutofit/>
          </a:bodyPr>
          <a:lstStyle/>
          <a:p>
            <a:r>
              <a:rPr lang="en-US" sz="3600" dirty="0">
                <a:solidFill>
                  <a:srgbClr val="06403B"/>
                </a:solidFill>
                <a:latin typeface="Avenir Book" panose="02000503020000020003" pitchFamily="2" charset="0"/>
              </a:rPr>
              <a:t>Motivation for Spectrum Sharing</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02934" y="1186054"/>
            <a:ext cx="11201400" cy="5443346"/>
          </a:xfrm>
        </p:spPr>
        <p:txBody>
          <a:bodyPr>
            <a:noAutofit/>
          </a:bodyPr>
          <a:lstStyle/>
          <a:p>
            <a:pPr lvl="0"/>
            <a:r>
              <a:rPr lang="en-US" sz="2400" dirty="0">
                <a:latin typeface="Arial" panose="020B0604020202020204" pitchFamily="34" charset="0"/>
                <a:cs typeface="Arial" panose="020B0604020202020204" pitchFamily="34" charset="0"/>
              </a:rPr>
              <a:t>Spectrum will continue to play an important role in 5G-Advanced and 6G. </a:t>
            </a:r>
          </a:p>
          <a:p>
            <a:pPr lvl="0"/>
            <a:r>
              <a:rPr lang="en-US" sz="2400" dirty="0">
                <a:latin typeface="Arial" panose="020B0604020202020204" pitchFamily="34" charset="0"/>
                <a:cs typeface="Arial" panose="020B0604020202020204" pitchFamily="34" charset="0"/>
              </a:rPr>
              <a:t>To enhance performance in both a TN and an NTN, spectrum sharing between a TN and an NTN would be useful. </a:t>
            </a:r>
          </a:p>
          <a:p>
            <a:pPr lvl="0"/>
            <a:r>
              <a:rPr lang="en-US" sz="2400" b="1" dirty="0">
                <a:latin typeface="Arial" panose="020B0604020202020204" pitchFamily="34" charset="0"/>
                <a:cs typeface="Arial" panose="020B0604020202020204" pitchFamily="34" charset="0"/>
              </a:rPr>
              <a:t>Scenario 1. </a:t>
            </a:r>
            <a:r>
              <a:rPr lang="en-US" sz="2400" dirty="0">
                <a:latin typeface="Arial" panose="020B0604020202020204" pitchFamily="34" charset="0"/>
                <a:cs typeface="Arial" panose="020B0604020202020204" pitchFamily="34" charset="0"/>
              </a:rPr>
              <a:t>There is propagation-based isolation between the outdoor environment and indoor environment. Hence, it may be possible for a low-power indoor wireless system (e.g., in homes and enterprises) to make use of the licensed spectrum typically used by an NTN in such geographic area. </a:t>
            </a:r>
          </a:p>
          <a:p>
            <a:pPr lvl="0"/>
            <a:r>
              <a:rPr lang="en-US" sz="2400" b="1" dirty="0">
                <a:latin typeface="Arial" panose="020B0604020202020204" pitchFamily="34" charset="0"/>
                <a:cs typeface="Arial" panose="020B0604020202020204" pitchFamily="34" charset="0"/>
              </a:rPr>
              <a:t>Scenario 2. </a:t>
            </a:r>
            <a:r>
              <a:rPr lang="en-US" sz="2400" dirty="0">
                <a:latin typeface="Arial" panose="020B0604020202020204" pitchFamily="34" charset="0"/>
                <a:cs typeface="Arial" panose="020B0604020202020204" pitchFamily="34" charset="0"/>
              </a:rPr>
              <a:t>A given portion of spectrum may not be used all the time in the entire service area of a TN service provider. Such spectrum could be used by a suitable NTN. For example, TN service providers may not be using certain licensed spectrum in remote areas such as mountainous regions or rural areas. An NTN service provider may be able to use such licensed TN spectrum in these remote areas. </a:t>
            </a:r>
          </a:p>
          <a:p>
            <a:pPr lvl="0"/>
            <a:r>
              <a:rPr lang="en-US" sz="2400" dirty="0">
                <a:latin typeface="Arial" panose="020B0604020202020204" pitchFamily="34" charset="0"/>
                <a:cs typeface="Arial" panose="020B0604020202020204" pitchFamily="34" charset="0"/>
              </a:rPr>
              <a:t>We suggest that 3GPP study various spectrum sharing scenarios to determine </a:t>
            </a:r>
            <a:r>
              <a:rPr lang="en-US" sz="2400">
                <a:latin typeface="Arial" panose="020B0604020202020204" pitchFamily="34" charset="0"/>
                <a:cs typeface="Arial" panose="020B0604020202020204" pitchFamily="34" charset="0"/>
              </a:rPr>
              <a:t>which scenarios </a:t>
            </a:r>
            <a:r>
              <a:rPr lang="en-US" sz="2400" dirty="0">
                <a:latin typeface="Arial" panose="020B0604020202020204" pitchFamily="34" charset="0"/>
                <a:cs typeface="Arial" panose="020B0604020202020204" pitchFamily="34" charset="0"/>
              </a:rPr>
              <a:t>would be feasible.</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8</a:t>
            </a:fld>
            <a:endParaRPr lang="en-US" dirty="0"/>
          </a:p>
        </p:txBody>
      </p:sp>
      <p:sp>
        <p:nvSpPr>
          <p:cNvPr id="2" name="Footer Placeholder 1">
            <a:extLst>
              <a:ext uri="{FF2B5EF4-FFF2-40B4-BE49-F238E27FC236}">
                <a16:creationId xmlns:a16="http://schemas.microsoft.com/office/drawing/2014/main" id="{AF85A14B-E73D-ED95-9F46-9A2252470045}"/>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4108220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9677400" cy="806196"/>
          </a:xfrm>
        </p:spPr>
        <p:txBody>
          <a:bodyPr>
            <a:noAutofit/>
          </a:bodyPr>
          <a:lstStyle/>
          <a:p>
            <a:r>
              <a:rPr lang="en-US" sz="2800" dirty="0">
                <a:solidFill>
                  <a:srgbClr val="06403B"/>
                </a:solidFill>
                <a:latin typeface="Avenir Book" panose="02000503020000020003" pitchFamily="2" charset="0"/>
              </a:rPr>
              <a:t>Spectrum Sharing: A Brief Description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5"/>
            <a:ext cx="11201400" cy="549276"/>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228600" y="1313732"/>
            <a:ext cx="11658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An intelligent spectrum coordination system can help minimize the probability of any interference resulting from sharing of licensed spectrum. </a:t>
            </a:r>
          </a:p>
          <a:p>
            <a:r>
              <a:rPr lang="en-US" sz="2400" dirty="0">
                <a:latin typeface="Arial" panose="020B0604020202020204" pitchFamily="34" charset="0"/>
                <a:cs typeface="Arial" panose="020B0604020202020204" pitchFamily="34" charset="0"/>
              </a:rPr>
              <a:t>A central automated spectrum coordination system can facilitate near-real-time spectrum coordination between a TN system and an NTN system. </a:t>
            </a:r>
          </a:p>
          <a:p>
            <a:r>
              <a:rPr lang="en-US" sz="2400" dirty="0">
                <a:latin typeface="Arial" panose="020B0604020202020204" pitchFamily="34" charset="0"/>
                <a:cs typeface="Arial" panose="020B0604020202020204" pitchFamily="34" charset="0"/>
              </a:rPr>
              <a:t>Sharing of licensed spectrum may (or may not) involve financial arrangements between a TN service provider and an NTN service provider. For example, different entities may compete for a chunk of licensed spectrum offered by a spectrum owner with geography-based and/or time-based usage of licensed spectrum, and a central spectrum coordination system determines which entity can use a given chunk of spectrum.</a:t>
            </a:r>
          </a:p>
        </p:txBody>
      </p:sp>
      <p:sp>
        <p:nvSpPr>
          <p:cNvPr id="2" name="Footer Placeholder 1">
            <a:extLst>
              <a:ext uri="{FF2B5EF4-FFF2-40B4-BE49-F238E27FC236}">
                <a16:creationId xmlns:a16="http://schemas.microsoft.com/office/drawing/2014/main" id="{2303571E-865E-5DCA-A1D8-F629CA8B44AA}"/>
              </a:ext>
            </a:extLst>
          </p:cNvPr>
          <p:cNvSpPr>
            <a:spLocks noGrp="1"/>
          </p:cNvSpPr>
          <p:nvPr>
            <p:ph type="ftr" sz="quarter" idx="11"/>
          </p:nvPr>
        </p:nvSpPr>
        <p:spPr/>
        <p:txBody>
          <a:bodyPr/>
          <a:lstStyle/>
          <a:p>
            <a:endParaRPr lang="en-US"/>
          </a:p>
          <a:p>
            <a:endParaRPr lang="en-US"/>
          </a:p>
        </p:txBody>
      </p:sp>
    </p:spTree>
    <p:extLst>
      <p:ext uri="{BB962C8B-B14F-4D97-AF65-F5344CB8AC3E}">
        <p14:creationId xmlns:p14="http://schemas.microsoft.com/office/powerpoint/2010/main" val="40417099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4.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Props1.xml><?xml version="1.0" encoding="utf-8"?>
<ds:datastoreItem xmlns:ds="http://schemas.openxmlformats.org/officeDocument/2006/customXml" ds:itemID="{93121B91-0AC6-4B75-A87E-ABBDDE84E060}">
  <ds:schemaRefs/>
</ds:datastoreItem>
</file>

<file path=customXml/itemProps2.xml><?xml version="1.0" encoding="utf-8"?>
<ds:datastoreItem xmlns:ds="http://schemas.openxmlformats.org/officeDocument/2006/customXml" ds:itemID="{A17ED93F-C7DE-4C0D-B068-C613075D411D}">
  <ds:schemaRefs/>
</ds:datastoreItem>
</file>

<file path=customXml/itemProps3.xml><?xml version="1.0" encoding="utf-8"?>
<ds:datastoreItem xmlns:ds="http://schemas.openxmlformats.org/officeDocument/2006/customXml" ds:itemID="{18B609B6-2DE7-4FD3-85FA-707AADA5D3D5}">
  <ds:schemaRefs/>
</ds:datastoreItem>
</file>

<file path=customXml/itemProps4.xml><?xml version="1.0" encoding="utf-8"?>
<ds:datastoreItem xmlns:ds="http://schemas.openxmlformats.org/officeDocument/2006/customXml" ds:itemID="{2BD66439-409A-4453-87BB-F3BAE0298203}">
  <ds:schemaRefs/>
</ds:datastoreItem>
</file>

<file path=docProps/app.xml><?xml version="1.0" encoding="utf-8"?>
<Properties xmlns="http://schemas.openxmlformats.org/officeDocument/2006/extended-properties" xmlns:vt="http://schemas.openxmlformats.org/officeDocument/2006/docPropsVTypes">
  <Template>Office Theme</Template>
  <TotalTime>4573</TotalTime>
  <Words>1075</Words>
  <Application>Microsoft Office PowerPoint</Application>
  <PresentationFormat>Widescreen</PresentationFormat>
  <Paragraphs>83</Paragraphs>
  <Slides>11</Slides>
  <Notes>2</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11</vt:i4>
      </vt:variant>
    </vt:vector>
  </HeadingPairs>
  <TitlesOfParts>
    <vt:vector size="22" baseType="lpstr">
      <vt:lpstr>Arial</vt:lpstr>
      <vt:lpstr>Avenir Book</vt:lpstr>
      <vt:lpstr>Calibri</vt:lpstr>
      <vt:lpstr>Calibri Light</vt:lpstr>
      <vt:lpstr>Franklin Gothic Medium Cond</vt:lpstr>
      <vt:lpstr>Helvetica LT Std</vt:lpstr>
      <vt:lpstr>Wingdings</vt:lpstr>
      <vt:lpstr>Office Theme</vt:lpstr>
      <vt:lpstr>Unclassified Slide Template</vt:lpstr>
      <vt:lpstr>Contract-Acquisition-Sensitive Slide Template</vt:lpstr>
      <vt:lpstr>RTX Masters: Covers</vt:lpstr>
      <vt:lpstr>Proposed NTN Enhancements in Release 19  5/30/23</vt:lpstr>
      <vt:lpstr>Proposed NTN Enhancements</vt:lpstr>
      <vt:lpstr>Motivation for Flexible and Relaxed QoS (FRQ)</vt:lpstr>
      <vt:lpstr>Flexible and Relaxed QoS (FRQ) for the NTN: A Brief Description</vt:lpstr>
      <vt:lpstr>Motivation for Regenerative Payloads</vt:lpstr>
      <vt:lpstr>Regenerative Payload Architecture Examples</vt:lpstr>
      <vt:lpstr>Benefits of Regenerative Payloads</vt:lpstr>
      <vt:lpstr>Motivation for Spectrum Sharing</vt:lpstr>
      <vt:lpstr>Spectrum Sharing: A Brief Description</vt:lpstr>
      <vt:lpstr>Appendix I: Additional Regenerative Payload Architectures</vt:lpstr>
      <vt:lpstr>Additional Architectures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keywords>Unrestricted</cp:keywords>
  <cp:lastModifiedBy>Nishith Tripathi</cp:lastModifiedBy>
  <cp:revision>1447</cp:revision>
  <cp:lastPrinted>2020-11-04T12:09:31Z</cp:lastPrinted>
  <dcterms:created xsi:type="dcterms:W3CDTF">2014-11-03T20:23:07Z</dcterms:created>
  <dcterms:modified xsi:type="dcterms:W3CDTF">2023-05-26T15:17:21Z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y fmtid="{D5CDD505-2E9C-101B-9397-08002B2CF9AE}" pid="10" name="LM SIP Document Sensitivity">
    <vt:lpwstr/>
  </property>
  <property fmtid="{D5CDD505-2E9C-101B-9397-08002B2CF9AE}" pid="11" name="Document Author">
    <vt:lpwstr>US\e413125</vt:lpwstr>
  </property>
  <property fmtid="{D5CDD505-2E9C-101B-9397-08002B2CF9AE}" pid="12" name="Document Sensitivity">
    <vt:lpwstr>1</vt:lpwstr>
  </property>
  <property fmtid="{D5CDD505-2E9C-101B-9397-08002B2CF9AE}" pid="13" name="ThirdParty">
    <vt:lpwstr/>
  </property>
  <property fmtid="{D5CDD505-2E9C-101B-9397-08002B2CF9AE}" pid="14" name="OCI Restriction">
    <vt:bool>false</vt:bool>
  </property>
  <property fmtid="{D5CDD505-2E9C-101B-9397-08002B2CF9AE}" pid="15" name="OCI Additional Info">
    <vt:lpwstr/>
  </property>
  <property fmtid="{D5CDD505-2E9C-101B-9397-08002B2CF9AE}" pid="16" name="Allow Header Overwrite">
    <vt:bool>true</vt:bool>
  </property>
  <property fmtid="{D5CDD505-2E9C-101B-9397-08002B2CF9AE}" pid="17" name="Allow Footer Overwrite">
    <vt:bool>true</vt:bool>
  </property>
  <property fmtid="{D5CDD505-2E9C-101B-9397-08002B2CF9AE}" pid="18" name="Multiple Selected">
    <vt:lpwstr>-1</vt:lpwstr>
  </property>
  <property fmtid="{D5CDD505-2E9C-101B-9397-08002B2CF9AE}" pid="19" name="SIPLongWording">
    <vt:lpwstr>_x000d_
_x000d_
</vt:lpwstr>
  </property>
  <property fmtid="{D5CDD505-2E9C-101B-9397-08002B2CF9AE}" pid="20" name="ExpCountry">
    <vt:lpwstr/>
  </property>
  <property fmtid="{D5CDD505-2E9C-101B-9397-08002B2CF9AE}" pid="21" name="TextBoxAndDropdownValues">
    <vt:lpwstr/>
  </property>
  <property fmtid="{D5CDD505-2E9C-101B-9397-08002B2CF9AE}" pid="22" name="SecurityClassification">
    <vt:lpwstr/>
  </property>
</Properties>
</file>