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9" r:id="rId3"/>
    <p:sldId id="260" r:id="rId4"/>
    <p:sldId id="257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4660"/>
  </p:normalViewPr>
  <p:slideViewPr>
    <p:cSldViewPr>
      <p:cViewPr varScale="1">
        <p:scale>
          <a:sx n="65" d="100"/>
          <a:sy n="65" d="100"/>
        </p:scale>
        <p:origin x="-1608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2022/9/15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2022/9/15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2022/9/15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2022/9/15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2022/9/15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2022/9/15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2022/9/15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90477" y="2852936"/>
            <a:ext cx="8568952" cy="1470025"/>
          </a:xfrm>
        </p:spPr>
        <p:txBody>
          <a:bodyPr>
            <a:normAutofit/>
          </a:bodyPr>
          <a:lstStyle/>
          <a:p>
            <a:r>
              <a:rPr lang="en-US" altLang="zh-CN" sz="2800" b="1" dirty="0">
                <a:latin typeface="+mn-lt"/>
              </a:rPr>
              <a:t>Moderator's summary for discussion [97e-23-R18-MBS]</a:t>
            </a:r>
            <a:endParaRPr lang="zh-CN" altLang="en-US" sz="2800" b="1" dirty="0">
              <a:latin typeface="+mn-lt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87624" y="5229200"/>
            <a:ext cx="6400800" cy="625624"/>
          </a:xfrm>
        </p:spPr>
        <p:txBody>
          <a:bodyPr>
            <a:normAutofit/>
          </a:bodyPr>
          <a:lstStyle/>
          <a:p>
            <a:r>
              <a:rPr lang="en-US" altLang="zh-CN" sz="2800" dirty="0" smtClean="0">
                <a:solidFill>
                  <a:schemeClr val="tx1"/>
                </a:solidFill>
              </a:rPr>
              <a:t>CATT</a:t>
            </a:r>
            <a:endParaRPr lang="zh-CN" altLang="en-US" sz="2000" dirty="0">
              <a:solidFill>
                <a:schemeClr val="tx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395536" y="669461"/>
            <a:ext cx="846157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chemeClr val="tx2"/>
                </a:solidFill>
              </a:rPr>
              <a:t>3GPP TSG RAN meeting #97e				</a:t>
            </a:r>
            <a:r>
              <a:rPr lang="en-US" altLang="zh-CN" b="1" dirty="0" smtClean="0">
                <a:solidFill>
                  <a:schemeClr val="tx2"/>
                </a:solidFill>
              </a:rPr>
              <a:t>	   [draft] RP-222583</a:t>
            </a:r>
            <a:endParaRPr lang="zh-CN" altLang="zh-CN" b="1" dirty="0">
              <a:solidFill>
                <a:schemeClr val="tx2"/>
              </a:solidFill>
            </a:endParaRPr>
          </a:p>
          <a:p>
            <a:r>
              <a:rPr lang="en-US" altLang="zh-CN" b="1" dirty="0">
                <a:solidFill>
                  <a:schemeClr val="tx2"/>
                </a:solidFill>
              </a:rPr>
              <a:t>Electronic Meeting, September 12-16, </a:t>
            </a:r>
            <a:r>
              <a:rPr lang="en-US" altLang="zh-CN" b="1" dirty="0" smtClean="0">
                <a:solidFill>
                  <a:schemeClr val="tx2"/>
                </a:solidFill>
              </a:rPr>
              <a:t>2022</a:t>
            </a:r>
          </a:p>
          <a:p>
            <a:endParaRPr lang="en-US" altLang="zh-CN" b="1" dirty="0" smtClean="0">
              <a:solidFill>
                <a:schemeClr val="tx2"/>
              </a:solidFill>
            </a:endParaRPr>
          </a:p>
          <a:p>
            <a:r>
              <a:rPr lang="en-US" altLang="zh-CN" b="1" dirty="0" smtClean="0">
                <a:solidFill>
                  <a:schemeClr val="tx2"/>
                </a:solidFill>
              </a:rPr>
              <a:t>A.I. 	9.3.2.8</a:t>
            </a:r>
          </a:p>
          <a:p>
            <a:r>
              <a:rPr lang="en-US" altLang="zh-CN" b="1" dirty="0" smtClean="0">
                <a:solidFill>
                  <a:schemeClr val="tx2"/>
                </a:solidFill>
              </a:rPr>
              <a:t>WI	</a:t>
            </a:r>
            <a:r>
              <a:rPr lang="en-US" altLang="zh-CN" b="1" dirty="0" err="1" smtClean="0">
                <a:solidFill>
                  <a:schemeClr val="tx2"/>
                </a:solidFill>
              </a:rPr>
              <a:t>NR_MBS_enh</a:t>
            </a:r>
            <a:r>
              <a:rPr lang="en-US" altLang="zh-CN" b="1" dirty="0" smtClean="0">
                <a:solidFill>
                  <a:schemeClr val="tx2"/>
                </a:solidFill>
              </a:rPr>
              <a:t>-Core</a:t>
            </a:r>
          </a:p>
          <a:p>
            <a:r>
              <a:rPr lang="en-US" altLang="zh-CN" b="1" dirty="0" smtClean="0">
                <a:solidFill>
                  <a:schemeClr val="tx2"/>
                </a:solidFill>
              </a:rPr>
              <a:t>For	Discussion and decision</a:t>
            </a:r>
            <a:endParaRPr lang="en-US" altLang="zh-CN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0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b="1" dirty="0" smtClean="0">
                <a:latin typeface="+mn-lt"/>
              </a:rPr>
              <a:t>Summary and Proposal</a:t>
            </a:r>
            <a:endParaRPr lang="zh-CN" altLang="en-US" sz="3600" b="1" dirty="0">
              <a:latin typeface="+mn-l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1196" y="1412776"/>
            <a:ext cx="8229600" cy="4525963"/>
          </a:xfrm>
        </p:spPr>
        <p:txBody>
          <a:bodyPr anchor="t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 dirty="0" smtClean="0"/>
              <a:t>Two topics have been discussed in </a:t>
            </a:r>
            <a:r>
              <a:rPr lang="en-US" altLang="zh-CN" sz="2000" dirty="0"/>
              <a:t>[97e-23-R18-MBS</a:t>
            </a:r>
            <a:r>
              <a:rPr lang="en-US" altLang="zh-CN" sz="2000" dirty="0" smtClean="0"/>
              <a:t>], i.e., </a:t>
            </a:r>
          </a:p>
          <a:p>
            <a:pPr lvl="1" algn="just">
              <a:lnSpc>
                <a:spcPct val="150000"/>
              </a:lnSpc>
            </a:pPr>
            <a:r>
              <a:rPr lang="en-US" altLang="zh-CN" sz="1600" dirty="0" smtClean="0">
                <a:solidFill>
                  <a:schemeClr val="tx2"/>
                </a:solidFill>
              </a:rPr>
              <a:t>Topic 1: Proposal </a:t>
            </a:r>
            <a:r>
              <a:rPr lang="en-US" altLang="zh-CN" sz="1600" dirty="0">
                <a:solidFill>
                  <a:schemeClr val="tx2"/>
                </a:solidFill>
              </a:rPr>
              <a:t>1 from RP-222447 </a:t>
            </a:r>
            <a:r>
              <a:rPr lang="en-US" altLang="zh-CN" sz="1600" dirty="0" smtClean="0">
                <a:solidFill>
                  <a:schemeClr val="tx2"/>
                </a:solidFill>
              </a:rPr>
              <a:t>on ‘enhancements to Redcap UEs’</a:t>
            </a:r>
          </a:p>
          <a:p>
            <a:pPr lvl="1" algn="just">
              <a:lnSpc>
                <a:spcPct val="150000"/>
              </a:lnSpc>
            </a:pPr>
            <a:r>
              <a:rPr lang="en-US" altLang="zh-CN" sz="1600" dirty="0" smtClean="0">
                <a:solidFill>
                  <a:schemeClr val="tx2"/>
                </a:solidFill>
              </a:rPr>
              <a:t>Topic 2: Reply to RAN3 LS (</a:t>
            </a:r>
            <a:r>
              <a:rPr lang="en-US" altLang="zh-CN" sz="1600" dirty="0">
                <a:solidFill>
                  <a:schemeClr val="tx2"/>
                </a:solidFill>
              </a:rPr>
              <a:t>RP-221909) on Scope of resource efficiency improvement for MBS reception in RAN sharing scenarios</a:t>
            </a:r>
            <a:endParaRPr lang="en-US" altLang="zh-CN" sz="1600" dirty="0" smtClean="0">
              <a:solidFill>
                <a:schemeClr val="tx2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altLang="zh-CN" sz="2000" dirty="0"/>
              <a:t>For topic </a:t>
            </a:r>
            <a:r>
              <a:rPr lang="en-US" altLang="zh-CN" sz="2000" dirty="0" smtClean="0"/>
              <a:t>1, it seems agreeable to make no conclusion/proposal. </a:t>
            </a:r>
          </a:p>
          <a:p>
            <a:pPr algn="just">
              <a:lnSpc>
                <a:spcPct val="150000"/>
              </a:lnSpc>
            </a:pPr>
            <a:r>
              <a:rPr lang="en-US" altLang="zh-CN" sz="2000" dirty="0" smtClean="0"/>
              <a:t>For topic 2, after 3 round of discussions, it still seems controversial. So moderator proposes to further discuss the two Options (see page 3 and 4)</a:t>
            </a:r>
          </a:p>
          <a:p>
            <a:pPr lvl="1" algn="just">
              <a:lnSpc>
                <a:spcPct val="150000"/>
              </a:lnSpc>
            </a:pPr>
            <a:r>
              <a:rPr lang="en-US" altLang="zh-CN" sz="1600" dirty="0" smtClean="0"/>
              <a:t>Option 1 is moderator’s suggested WF after the 2</a:t>
            </a:r>
            <a:r>
              <a:rPr lang="en-US" altLang="zh-CN" sz="1600" baseline="30000" dirty="0" smtClean="0"/>
              <a:t>nd</a:t>
            </a:r>
            <a:r>
              <a:rPr lang="en-US" altLang="zh-CN" sz="1600" dirty="0" smtClean="0"/>
              <a:t> round, which seems to be agreeable or acceptable to majority of the companies in the final round</a:t>
            </a:r>
          </a:p>
          <a:p>
            <a:pPr lvl="1" algn="just">
              <a:lnSpc>
                <a:spcPct val="150000"/>
              </a:lnSpc>
            </a:pPr>
            <a:r>
              <a:rPr lang="en-US" altLang="zh-CN" sz="1600" dirty="0" smtClean="0"/>
              <a:t>Option 2 is one company’s suggestion in the 2</a:t>
            </a:r>
            <a:r>
              <a:rPr lang="en-US" altLang="zh-CN" sz="1600" baseline="30000" dirty="0" smtClean="0"/>
              <a:t>nd</a:t>
            </a:r>
            <a:r>
              <a:rPr lang="en-US" altLang="zh-CN" sz="1600" dirty="0" smtClean="0"/>
              <a:t> round, 2 </a:t>
            </a:r>
            <a:r>
              <a:rPr lang="en-US" altLang="zh-CN" sz="1600" dirty="0"/>
              <a:t>out 9 companies </a:t>
            </a:r>
            <a:r>
              <a:rPr lang="en-US" altLang="zh-CN" sz="1600" dirty="0" smtClean="0"/>
              <a:t>support this option in the </a:t>
            </a:r>
            <a:r>
              <a:rPr lang="en-US" altLang="zh-CN" sz="1600" dirty="0"/>
              <a:t>final round</a:t>
            </a:r>
          </a:p>
          <a:p>
            <a:pPr lvl="1" algn="just">
              <a:lnSpc>
                <a:spcPct val="150000"/>
              </a:lnSpc>
            </a:pPr>
            <a:endParaRPr lang="en-US" altLang="zh-CN" sz="16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01368" y="6381328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Proposal    Further discuss Option 1 and Option 2 for reply </a:t>
            </a:r>
            <a:r>
              <a:rPr lang="en-US" altLang="zh-CN" dirty="0">
                <a:solidFill>
                  <a:srgbClr val="FF0000"/>
                </a:solidFill>
              </a:rPr>
              <a:t>to RAN3 LS (RP-221909) . 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8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z="3600" b="1" dirty="0">
                <a:latin typeface="+mn-lt"/>
              </a:rPr>
              <a:t>Option </a:t>
            </a:r>
            <a:r>
              <a:rPr lang="en-US" altLang="zh-CN" sz="3600" b="1" dirty="0" smtClean="0">
                <a:latin typeface="+mn-lt"/>
              </a:rPr>
              <a:t>1</a:t>
            </a:r>
            <a:endParaRPr lang="zh-CN" altLang="en-US" sz="3600" b="1" dirty="0">
              <a:latin typeface="+mn-l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altLang="zh-CN" b="1" dirty="0">
                <a:solidFill>
                  <a:srgbClr val="FF0000"/>
                </a:solidFill>
              </a:rPr>
              <a:t>To:</a:t>
            </a:r>
            <a:r>
              <a:rPr lang="en-GB" altLang="zh-CN" dirty="0">
                <a:solidFill>
                  <a:srgbClr val="FF0000"/>
                </a:solidFill>
              </a:rPr>
              <a:t>	RAN3, SA2, </a:t>
            </a:r>
            <a:r>
              <a:rPr lang="en-GB" altLang="zh-CN" dirty="0" smtClean="0">
                <a:solidFill>
                  <a:srgbClr val="FF0000"/>
                </a:solidFill>
              </a:rPr>
              <a:t>SA</a:t>
            </a:r>
          </a:p>
          <a:p>
            <a:pPr marL="0" indent="0">
              <a:buNone/>
            </a:pPr>
            <a:r>
              <a:rPr lang="en-GB" altLang="zh-CN" b="1" dirty="0"/>
              <a:t>CC:</a:t>
            </a:r>
            <a:endParaRPr lang="zh-CN" altLang="zh-CN" b="1" dirty="0"/>
          </a:p>
          <a:p>
            <a:pPr marL="0" indent="0">
              <a:buNone/>
            </a:pPr>
            <a:r>
              <a:rPr lang="en-GB" altLang="zh-CN" dirty="0"/>
              <a:t> </a:t>
            </a:r>
            <a:endParaRPr lang="zh-CN" altLang="zh-CN" dirty="0"/>
          </a:p>
          <a:p>
            <a:pPr marL="0" indent="0">
              <a:buNone/>
            </a:pPr>
            <a:r>
              <a:rPr lang="en-GB" altLang="zh-CN" b="1" dirty="0"/>
              <a:t>1. Overall Description:</a:t>
            </a:r>
            <a:endParaRPr lang="zh-CN" altLang="zh-CN" dirty="0"/>
          </a:p>
          <a:p>
            <a:pPr marL="0" indent="0">
              <a:buNone/>
            </a:pPr>
            <a:r>
              <a:rPr lang="en-GB" altLang="zh-CN" dirty="0"/>
              <a:t>TSG RAN thanks RAN3 for the LS on the scope of resource efficiency for MBS reception in RAN sharing scenarios. </a:t>
            </a:r>
            <a:endParaRPr lang="zh-CN" altLang="zh-CN" dirty="0"/>
          </a:p>
          <a:p>
            <a:pPr marL="0" indent="0">
              <a:buNone/>
            </a:pPr>
            <a:r>
              <a:rPr lang="en-GB" altLang="zh-CN" dirty="0"/>
              <a:t>TSG RAN considers </a:t>
            </a:r>
            <a:r>
              <a:rPr lang="en-GB" altLang="zh-CN" dirty="0" smtClean="0"/>
              <a:t>that from technical point of view support </a:t>
            </a:r>
            <a:r>
              <a:rPr lang="en-GB" altLang="zh-CN" dirty="0"/>
              <a:t>of resource efficiency for MBS reception </a:t>
            </a:r>
            <a:r>
              <a:rPr lang="en-GB" altLang="zh-CN" dirty="0" smtClean="0"/>
              <a:t>is beneficial </a:t>
            </a:r>
            <a:r>
              <a:rPr lang="en-GB" altLang="zh-CN" dirty="0"/>
              <a:t>regardless of the MBS session type (broadcast / multicast).</a:t>
            </a:r>
            <a:endParaRPr lang="zh-CN" altLang="zh-CN" dirty="0"/>
          </a:p>
          <a:p>
            <a:pPr marL="0" indent="0">
              <a:buNone/>
            </a:pPr>
            <a:r>
              <a:rPr lang="en-GB" altLang="zh-CN" dirty="0">
                <a:solidFill>
                  <a:srgbClr val="FF0000"/>
                </a:solidFill>
              </a:rPr>
              <a:t>TSG RAN suggests RAN3 to prioritize the broadcast service for resource efficiency improvement for MBS reception in RAN sharing scenarios, before the feedback is received from SA2 and SA.</a:t>
            </a:r>
            <a:endParaRPr lang="zh-CN" altLang="zh-CN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altLang="zh-CN" b="1" dirty="0"/>
              <a:t> </a:t>
            </a:r>
            <a:endParaRPr lang="zh-CN" altLang="zh-CN" dirty="0"/>
          </a:p>
          <a:p>
            <a:pPr marL="0" indent="0">
              <a:buNone/>
            </a:pPr>
            <a:r>
              <a:rPr lang="en-GB" altLang="zh-CN" b="1" dirty="0"/>
              <a:t>2. Actions:</a:t>
            </a:r>
            <a:endParaRPr lang="zh-CN" altLang="zh-CN" dirty="0"/>
          </a:p>
          <a:p>
            <a:pPr marL="0" indent="0">
              <a:buNone/>
            </a:pPr>
            <a:r>
              <a:rPr lang="en-GB" altLang="zh-CN" b="1" dirty="0"/>
              <a:t>To SA2</a:t>
            </a:r>
            <a:r>
              <a:rPr lang="en-GB" altLang="zh-CN" b="1" dirty="0">
                <a:solidFill>
                  <a:srgbClr val="FF0000"/>
                </a:solidFill>
              </a:rPr>
              <a:t> and SA</a:t>
            </a:r>
            <a:r>
              <a:rPr lang="en-GB" altLang="zh-CN" b="1" dirty="0"/>
              <a:t>:</a:t>
            </a:r>
            <a:endParaRPr lang="zh-CN" altLang="zh-CN" dirty="0"/>
          </a:p>
          <a:p>
            <a:pPr marL="0" indent="0">
              <a:buNone/>
            </a:pPr>
            <a:r>
              <a:rPr lang="en-GB" altLang="zh-CN" dirty="0"/>
              <a:t>TSG RAN kindly ask SA2 </a:t>
            </a:r>
            <a:r>
              <a:rPr lang="en-GB" altLang="zh-CN" dirty="0">
                <a:solidFill>
                  <a:srgbClr val="FF0000"/>
                </a:solidFill>
              </a:rPr>
              <a:t>and SA </a:t>
            </a:r>
            <a:r>
              <a:rPr lang="en-GB" altLang="zh-CN" dirty="0"/>
              <a:t>to take the above information into account for their further work and coordinate with RAN and RAN3 if needed.</a:t>
            </a:r>
            <a:endParaRPr lang="zh-CN" altLang="zh-CN" dirty="0"/>
          </a:p>
          <a:p>
            <a:pPr marL="0" indent="0">
              <a:buNone/>
            </a:pPr>
            <a:r>
              <a:rPr lang="en-GB" altLang="zh-CN" b="1" dirty="0">
                <a:solidFill>
                  <a:srgbClr val="FF0000"/>
                </a:solidFill>
              </a:rPr>
              <a:t>To RAN3:</a:t>
            </a:r>
            <a:endParaRPr lang="zh-CN" altLang="zh-CN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altLang="zh-CN" dirty="0">
                <a:solidFill>
                  <a:srgbClr val="FF0000"/>
                </a:solidFill>
              </a:rPr>
              <a:t>TSG RAN kindly ask</a:t>
            </a:r>
            <a:r>
              <a:rPr lang="en-US" altLang="zh-CN" dirty="0">
                <a:solidFill>
                  <a:srgbClr val="FF0000"/>
                </a:solidFill>
              </a:rPr>
              <a:t>s </a:t>
            </a:r>
            <a:r>
              <a:rPr lang="en-GB" altLang="zh-CN" dirty="0">
                <a:solidFill>
                  <a:srgbClr val="FF0000"/>
                </a:solidFill>
              </a:rPr>
              <a:t>RAN3 to follow the suggestions above</a:t>
            </a:r>
            <a:r>
              <a:rPr lang="en-GB" altLang="zh-CN" dirty="0" smtClean="0">
                <a:solidFill>
                  <a:srgbClr val="FF0000"/>
                </a:solidFill>
              </a:rPr>
              <a:t>.</a:t>
            </a:r>
            <a:endParaRPr lang="zh-CN" altLang="zh-C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754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z="3600" b="1" dirty="0">
                <a:latin typeface="+mn-lt"/>
              </a:rPr>
              <a:t>Option </a:t>
            </a:r>
            <a:r>
              <a:rPr lang="en-US" altLang="zh-CN" sz="3600" b="1" dirty="0" smtClean="0">
                <a:latin typeface="+mn-lt"/>
              </a:rPr>
              <a:t>2</a:t>
            </a:r>
            <a:endParaRPr lang="zh-CN" altLang="en-US" sz="3600" b="1" dirty="0">
              <a:latin typeface="+mn-lt"/>
            </a:endParaRPr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zh-CN" sz="1800" b="1" dirty="0">
                <a:solidFill>
                  <a:srgbClr val="FF0000"/>
                </a:solidFill>
              </a:rPr>
              <a:t>To:</a:t>
            </a:r>
            <a:r>
              <a:rPr lang="en-GB" altLang="zh-CN" sz="1800" dirty="0">
                <a:solidFill>
                  <a:srgbClr val="FF0000"/>
                </a:solidFill>
              </a:rPr>
              <a:t>	RAN3, </a:t>
            </a:r>
            <a:r>
              <a:rPr lang="en-GB" altLang="zh-CN" sz="1800" dirty="0" smtClean="0">
                <a:solidFill>
                  <a:srgbClr val="FF0000"/>
                </a:solidFill>
              </a:rPr>
              <a:t>SA2</a:t>
            </a:r>
            <a:endParaRPr lang="zh-CN" altLang="zh-CN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altLang="zh-CN" sz="1800" b="1" dirty="0" smtClean="0"/>
              <a:t>CC</a:t>
            </a:r>
            <a:r>
              <a:rPr lang="en-GB" altLang="zh-CN" sz="1800" b="1" dirty="0"/>
              <a:t>:</a:t>
            </a:r>
            <a:endParaRPr lang="zh-CN" altLang="zh-CN" sz="1800" b="1" dirty="0"/>
          </a:p>
          <a:p>
            <a:pPr marL="0" indent="0">
              <a:buNone/>
            </a:pPr>
            <a:endParaRPr lang="zh-CN" altLang="zh-CN" sz="1800" dirty="0"/>
          </a:p>
          <a:p>
            <a:pPr marL="0" indent="0">
              <a:buNone/>
            </a:pPr>
            <a:r>
              <a:rPr lang="en-GB" altLang="zh-CN" sz="1800" b="1" dirty="0"/>
              <a:t>1. Overall Description:</a:t>
            </a:r>
            <a:endParaRPr lang="zh-CN" altLang="zh-CN" sz="1800" dirty="0"/>
          </a:p>
          <a:p>
            <a:pPr marL="0" indent="0">
              <a:buNone/>
            </a:pPr>
            <a:r>
              <a:rPr lang="en-GB" altLang="zh-CN" sz="1800" dirty="0"/>
              <a:t>TSG RAN thanks RAN3 for the LS on the scope of resource efficiency for MBS reception in RAN sharing scenarios. </a:t>
            </a:r>
            <a:endParaRPr lang="zh-CN" altLang="zh-CN" sz="1800" dirty="0"/>
          </a:p>
          <a:p>
            <a:pPr marL="0" indent="0">
              <a:buNone/>
            </a:pPr>
            <a:r>
              <a:rPr lang="en-GB" altLang="zh-CN" sz="1800" dirty="0"/>
              <a:t>TSG RAN considers that from technical point of view support of resource efficiency for MBS reception is beneficial regardless of the MBS session type (broadcast / multicast).</a:t>
            </a:r>
            <a:endParaRPr lang="zh-CN" altLang="zh-CN" sz="1800" dirty="0"/>
          </a:p>
          <a:p>
            <a:pPr marL="0" indent="0">
              <a:buNone/>
            </a:pPr>
            <a:r>
              <a:rPr lang="en-GB" altLang="zh-CN" sz="1800" b="1" dirty="0"/>
              <a:t> </a:t>
            </a:r>
            <a:endParaRPr lang="zh-CN" altLang="zh-CN" sz="1800" dirty="0"/>
          </a:p>
          <a:p>
            <a:pPr marL="0" indent="0">
              <a:buNone/>
            </a:pPr>
            <a:r>
              <a:rPr lang="en-GB" altLang="zh-CN" sz="1800" b="1" dirty="0"/>
              <a:t>2. Actions:</a:t>
            </a:r>
            <a:endParaRPr lang="zh-CN" altLang="zh-CN" sz="1800" dirty="0"/>
          </a:p>
          <a:p>
            <a:pPr marL="0" indent="0">
              <a:buNone/>
            </a:pPr>
            <a:r>
              <a:rPr lang="en-GB" altLang="zh-CN" sz="1800" b="1" dirty="0">
                <a:solidFill>
                  <a:srgbClr val="FF0000"/>
                </a:solidFill>
              </a:rPr>
              <a:t>To </a:t>
            </a:r>
            <a:r>
              <a:rPr lang="en-GB" altLang="zh-CN" sz="1800" b="1" dirty="0" smtClean="0">
                <a:solidFill>
                  <a:srgbClr val="FF0000"/>
                </a:solidFill>
              </a:rPr>
              <a:t>RAN3 and SA2:</a:t>
            </a:r>
            <a:endParaRPr lang="zh-CN" altLang="zh-CN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1800" dirty="0">
                <a:solidFill>
                  <a:srgbClr val="FF0000"/>
                </a:solidFill>
              </a:rPr>
              <a:t>TSG RAN asks RAN3 and SA2 to take the above </a:t>
            </a:r>
            <a:r>
              <a:rPr lang="en-US" altLang="zh-CN" sz="1800" dirty="0" smtClean="0">
                <a:solidFill>
                  <a:srgbClr val="FF0000"/>
                </a:solidFill>
              </a:rPr>
              <a:t>view into </a:t>
            </a:r>
            <a:r>
              <a:rPr lang="en-US" altLang="zh-CN" sz="1800" dirty="0">
                <a:solidFill>
                  <a:srgbClr val="FF0000"/>
                </a:solidFill>
              </a:rPr>
              <a:t>account for further work and coordinate where necessary.</a:t>
            </a:r>
          </a:p>
        </p:txBody>
      </p:sp>
    </p:spTree>
    <p:extLst>
      <p:ext uri="{BB962C8B-B14F-4D97-AF65-F5344CB8AC3E}">
        <p14:creationId xmlns:p14="http://schemas.microsoft.com/office/powerpoint/2010/main" val="226661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全屏显示(4:3)</PresentationFormat>
  <Paragraphs>42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Moderator's summary for discussion [97e-23-R18-MBS]</vt:lpstr>
      <vt:lpstr>Summary and Proposal</vt:lpstr>
      <vt:lpstr>Option 1</vt:lpstr>
      <vt:lpstr>Option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2022-09-15T14:09:48Z</dcterms:created>
  <dcterms:modified xsi:type="dcterms:W3CDTF">2022-09-15T14:09:53Z</dcterms:modified>
</cp:coreProperties>
</file>