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0"/>
  </p:notesMasterIdLst>
  <p:sldIdLst>
    <p:sldId id="434" r:id="rId3"/>
    <p:sldId id="1095" r:id="rId4"/>
    <p:sldId id="1098" r:id="rId5"/>
    <p:sldId id="1096" r:id="rId6"/>
    <p:sldId id="1101" r:id="rId7"/>
    <p:sldId id="1097" r:id="rId8"/>
    <p:sldId id="1099" r:id="rId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5C5"/>
    <a:srgbClr val="0066FF"/>
    <a:srgbClr val="E0E51B"/>
    <a:srgbClr val="53FFA1"/>
    <a:srgbClr val="C800BE"/>
    <a:srgbClr val="FBFADD"/>
    <a:srgbClr val="FBFBDD"/>
    <a:srgbClr val="F5F6E2"/>
    <a:srgbClr val="F1F2E6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4660"/>
  </p:normalViewPr>
  <p:slideViewPr>
    <p:cSldViewPr snapToGrid="0">
      <p:cViewPr varScale="1">
        <p:scale>
          <a:sx n="86" d="100"/>
          <a:sy n="86" d="100"/>
        </p:scale>
        <p:origin x="25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6482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7891" y="2157080"/>
            <a:ext cx="11322969" cy="1470025"/>
          </a:xfrm>
        </p:spPr>
        <p:txBody>
          <a:bodyPr/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DengXian" panose="02010600030101010101" pitchFamily="2" charset="-122"/>
              </a:rPr>
              <a:t>Some details about RAN WG meetings in August</a:t>
            </a:r>
            <a:endParaRPr lang="en-US" sz="7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sz="2400" u="sng" dirty="0"/>
              <a:t>Source:</a:t>
            </a:r>
            <a:r>
              <a:rPr lang="en-US" sz="2400" dirty="0"/>
              <a:t> RAN2 Chair (MediaTek), RAN1 Chair (Samsung), RAN4 Chair (Huawei), RAN5 Chair (Motorola Mobility), RAN3 Chair (ZTE)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9347200" y="1457029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RP-221818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300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RAN#96</a:t>
            </a:r>
          </a:p>
          <a:p>
            <a:r>
              <a:rPr lang="en-US" b="1" dirty="0"/>
              <a:t>June 6</a:t>
            </a:r>
            <a:r>
              <a:rPr lang="en-US" b="1" baseline="30000" dirty="0"/>
              <a:t>th</a:t>
            </a:r>
            <a:r>
              <a:rPr lang="en-US" b="1" dirty="0"/>
              <a:t> – 9</a:t>
            </a:r>
            <a:r>
              <a:rPr lang="en-US" b="1" baseline="30000" dirty="0"/>
              <a:t>th</a:t>
            </a:r>
            <a:r>
              <a:rPr lang="en-US" b="1" dirty="0"/>
              <a:t> 2022</a:t>
            </a:r>
          </a:p>
          <a:p>
            <a:endParaRPr lang="en-US" b="1" dirty="0"/>
          </a:p>
          <a:p>
            <a:r>
              <a:rPr lang="en-US" b="1" dirty="0"/>
              <a:t>Agenda Item: 5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Oval 169">
            <a:extLst>
              <a:ext uri="{FF2B5EF4-FFF2-40B4-BE49-F238E27FC236}">
                <a16:creationId xmlns:a16="http://schemas.microsoft.com/office/drawing/2014/main" id="{979E787C-09BA-4E0E-B739-34F7165E2959}"/>
              </a:ext>
            </a:extLst>
          </p:cNvPr>
          <p:cNvSpPr/>
          <p:nvPr/>
        </p:nvSpPr>
        <p:spPr bwMode="auto">
          <a:xfrm>
            <a:off x="11725519" y="3017165"/>
            <a:ext cx="2882175" cy="2866654"/>
          </a:xfrm>
          <a:prstGeom prst="ellipse">
            <a:avLst/>
          </a:prstGeom>
          <a:solidFill>
            <a:srgbClr val="FBFA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209E2B4-3D9C-430A-BA2C-A44BC2A4F9AD}"/>
              </a:ext>
            </a:extLst>
          </p:cNvPr>
          <p:cNvSpPr/>
          <p:nvPr/>
        </p:nvSpPr>
        <p:spPr bwMode="auto">
          <a:xfrm>
            <a:off x="7606218" y="2995026"/>
            <a:ext cx="1562027" cy="2866654"/>
          </a:xfrm>
          <a:prstGeom prst="ellipse">
            <a:avLst/>
          </a:prstGeom>
          <a:solidFill>
            <a:srgbClr val="FBFA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247" y="146269"/>
            <a:ext cx="12755307" cy="555593"/>
          </a:xfrm>
        </p:spPr>
        <p:txBody>
          <a:bodyPr/>
          <a:lstStyle/>
          <a:p>
            <a:r>
              <a:rPr lang="en-US" sz="3200" dirty="0"/>
              <a:t>Previously endorsed Meeting plan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6C48EEAF-E6D0-4697-A007-78493DB61F1B}"/>
              </a:ext>
            </a:extLst>
          </p:cNvPr>
          <p:cNvSpPr/>
          <p:nvPr/>
        </p:nvSpPr>
        <p:spPr>
          <a:xfrm>
            <a:off x="4914164" y="2584990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8F5DCE42-106E-41C2-A343-498B8B7E0BBF}"/>
              </a:ext>
            </a:extLst>
          </p:cNvPr>
          <p:cNvSpPr/>
          <p:nvPr/>
        </p:nvSpPr>
        <p:spPr>
          <a:xfrm>
            <a:off x="1807983" y="2584990"/>
            <a:ext cx="325172" cy="3736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B1C3CA22-1C07-4FD6-91F1-AA105FFB0309}"/>
              </a:ext>
            </a:extLst>
          </p:cNvPr>
          <p:cNvSpPr/>
          <p:nvPr/>
        </p:nvSpPr>
        <p:spPr>
          <a:xfrm>
            <a:off x="3849388" y="2590288"/>
            <a:ext cx="344375" cy="38645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58FBF7E9-1113-4710-BEB4-E257C94A91E9}"/>
              </a:ext>
            </a:extLst>
          </p:cNvPr>
          <p:cNvSpPr/>
          <p:nvPr/>
        </p:nvSpPr>
        <p:spPr>
          <a:xfrm>
            <a:off x="2418169" y="3172542"/>
            <a:ext cx="16886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AA1C384-DB42-4F96-B6F5-5341FEDBB084}"/>
              </a:ext>
            </a:extLst>
          </p:cNvPr>
          <p:cNvSpPr txBox="1"/>
          <p:nvPr/>
        </p:nvSpPr>
        <p:spPr>
          <a:xfrm>
            <a:off x="1554587" y="805636"/>
            <a:ext cx="2002432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E-meeting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6ED2FECC-F118-485A-A744-8D22423AE67A}"/>
              </a:ext>
            </a:extLst>
          </p:cNvPr>
          <p:cNvSpPr/>
          <p:nvPr/>
        </p:nvSpPr>
        <p:spPr>
          <a:xfrm>
            <a:off x="1573382" y="1443323"/>
            <a:ext cx="15600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9ECD1A57-D939-4764-915C-2CD22EE99F9C}"/>
              </a:ext>
            </a:extLst>
          </p:cNvPr>
          <p:cNvSpPr/>
          <p:nvPr/>
        </p:nvSpPr>
        <p:spPr>
          <a:xfrm>
            <a:off x="3133469" y="1449231"/>
            <a:ext cx="141511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3E20012-74CA-4790-8FD4-6ECAB6B8AD31}"/>
              </a:ext>
            </a:extLst>
          </p:cNvPr>
          <p:cNvSpPr/>
          <p:nvPr/>
        </p:nvSpPr>
        <p:spPr>
          <a:xfrm>
            <a:off x="2138795" y="204857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C64CCE25-9E0F-42A3-AFA4-191C1304C8DA}"/>
              </a:ext>
            </a:extLst>
          </p:cNvPr>
          <p:cNvSpPr/>
          <p:nvPr/>
        </p:nvSpPr>
        <p:spPr>
          <a:xfrm>
            <a:off x="2491742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92E853E-B24D-42DF-9379-4F297BA14144}"/>
              </a:ext>
            </a:extLst>
          </p:cNvPr>
          <p:cNvSpPr/>
          <p:nvPr/>
        </p:nvSpPr>
        <p:spPr>
          <a:xfrm>
            <a:off x="2824014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56B1B69-0772-4D0D-BD56-FE2202FCAAF5}"/>
              </a:ext>
            </a:extLst>
          </p:cNvPr>
          <p:cNvSpPr/>
          <p:nvPr/>
        </p:nvSpPr>
        <p:spPr>
          <a:xfrm>
            <a:off x="3182603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0EC7D304-DAD1-41CC-855A-F148CFFCBC78}"/>
              </a:ext>
            </a:extLst>
          </p:cNvPr>
          <p:cNvSpPr/>
          <p:nvPr/>
        </p:nvSpPr>
        <p:spPr>
          <a:xfrm>
            <a:off x="3519718" y="204910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90F3297-B472-4D2A-8F4F-6C8021A4382D}"/>
              </a:ext>
            </a:extLst>
          </p:cNvPr>
          <p:cNvSpPr/>
          <p:nvPr/>
        </p:nvSpPr>
        <p:spPr>
          <a:xfrm>
            <a:off x="3865692" y="204910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95FF5EBB-F3E3-4641-A0D5-7333C3BBA64D}"/>
              </a:ext>
            </a:extLst>
          </p:cNvPr>
          <p:cNvSpPr/>
          <p:nvPr/>
        </p:nvSpPr>
        <p:spPr>
          <a:xfrm>
            <a:off x="4499239" y="1449231"/>
            <a:ext cx="1484191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E7A6E381-4523-4207-8CA8-B197362D0AC2}"/>
              </a:ext>
            </a:extLst>
          </p:cNvPr>
          <p:cNvSpPr/>
          <p:nvPr/>
        </p:nvSpPr>
        <p:spPr>
          <a:xfrm>
            <a:off x="4227301" y="204910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0C12A63F-3E6D-4C44-9569-BB23C0D51BFE}"/>
              </a:ext>
            </a:extLst>
          </p:cNvPr>
          <p:cNvSpPr/>
          <p:nvPr/>
        </p:nvSpPr>
        <p:spPr>
          <a:xfrm>
            <a:off x="4562489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5CFBBEF4-2835-46C3-B482-7067DF33F3B2}"/>
              </a:ext>
            </a:extLst>
          </p:cNvPr>
          <p:cNvSpPr/>
          <p:nvPr/>
        </p:nvSpPr>
        <p:spPr>
          <a:xfrm>
            <a:off x="4908463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A33AC1A4-77C6-43C1-9249-58AFFE0C47E0}"/>
              </a:ext>
            </a:extLst>
          </p:cNvPr>
          <p:cNvSpPr/>
          <p:nvPr/>
        </p:nvSpPr>
        <p:spPr>
          <a:xfrm>
            <a:off x="5573007" y="2056718"/>
            <a:ext cx="314977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9F87C010-462C-432D-B315-02AD7C19E744}"/>
              </a:ext>
            </a:extLst>
          </p:cNvPr>
          <p:cNvSpPr/>
          <p:nvPr/>
        </p:nvSpPr>
        <p:spPr>
          <a:xfrm>
            <a:off x="5227033" y="206687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61" name="Left Brace 260">
            <a:extLst>
              <a:ext uri="{FF2B5EF4-FFF2-40B4-BE49-F238E27FC236}">
                <a16:creationId xmlns:a16="http://schemas.microsoft.com/office/drawing/2014/main" id="{17DC1FE0-A55C-4BDE-99A8-2F7C4F0C81CA}"/>
              </a:ext>
            </a:extLst>
          </p:cNvPr>
          <p:cNvSpPr/>
          <p:nvPr/>
        </p:nvSpPr>
        <p:spPr bwMode="auto">
          <a:xfrm rot="5400000">
            <a:off x="3090582" y="-220305"/>
            <a:ext cx="143201" cy="31776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0EF839F5-7FD1-4A3C-8270-A1FD481BB98D}"/>
              </a:ext>
            </a:extLst>
          </p:cNvPr>
          <p:cNvSpPr/>
          <p:nvPr/>
        </p:nvSpPr>
        <p:spPr>
          <a:xfrm>
            <a:off x="1816725" y="2056718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cxnSp>
        <p:nvCxnSpPr>
          <p:cNvPr id="263" name="Straight Connector 12">
            <a:extLst>
              <a:ext uri="{FF2B5EF4-FFF2-40B4-BE49-F238E27FC236}">
                <a16:creationId xmlns:a16="http://schemas.microsoft.com/office/drawing/2014/main" id="{2AFB8785-C1AE-4C4F-AF03-DDA7A3209BF3}"/>
              </a:ext>
            </a:extLst>
          </p:cNvPr>
          <p:cNvCxnSpPr>
            <a:cxnSpLocks/>
          </p:cNvCxnSpPr>
          <p:nvPr/>
        </p:nvCxnSpPr>
        <p:spPr bwMode="auto">
          <a:xfrm flipV="1">
            <a:off x="5901296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4" name="Straight Connector 12">
            <a:extLst>
              <a:ext uri="{FF2B5EF4-FFF2-40B4-BE49-F238E27FC236}">
                <a16:creationId xmlns:a16="http://schemas.microsoft.com/office/drawing/2014/main" id="{87AC8570-3B94-4C30-AF2F-74751DA0D4C3}"/>
              </a:ext>
            </a:extLst>
          </p:cNvPr>
          <p:cNvCxnSpPr>
            <a:cxnSpLocks/>
          </p:cNvCxnSpPr>
          <p:nvPr/>
        </p:nvCxnSpPr>
        <p:spPr bwMode="auto">
          <a:xfrm flipV="1">
            <a:off x="2491742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5" name="Straight Connector 12">
            <a:extLst>
              <a:ext uri="{FF2B5EF4-FFF2-40B4-BE49-F238E27FC236}">
                <a16:creationId xmlns:a16="http://schemas.microsoft.com/office/drawing/2014/main" id="{5700FE83-8DC4-4964-ABF1-8327C3587445}"/>
              </a:ext>
            </a:extLst>
          </p:cNvPr>
          <p:cNvCxnSpPr>
            <a:cxnSpLocks/>
          </p:cNvCxnSpPr>
          <p:nvPr/>
        </p:nvCxnSpPr>
        <p:spPr bwMode="auto">
          <a:xfrm flipV="1">
            <a:off x="2117733" y="246650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" name="Straight Connector 12">
            <a:extLst>
              <a:ext uri="{FF2B5EF4-FFF2-40B4-BE49-F238E27FC236}">
                <a16:creationId xmlns:a16="http://schemas.microsoft.com/office/drawing/2014/main" id="{78B1E754-3EB3-47A6-A639-43A49B0D8133}"/>
              </a:ext>
            </a:extLst>
          </p:cNvPr>
          <p:cNvCxnSpPr>
            <a:cxnSpLocks/>
          </p:cNvCxnSpPr>
          <p:nvPr/>
        </p:nvCxnSpPr>
        <p:spPr bwMode="auto">
          <a:xfrm flipV="1">
            <a:off x="318260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7" name="Straight Connector 12">
            <a:extLst>
              <a:ext uri="{FF2B5EF4-FFF2-40B4-BE49-F238E27FC236}">
                <a16:creationId xmlns:a16="http://schemas.microsoft.com/office/drawing/2014/main" id="{C5008238-C3A9-4BAA-978D-1FBC009523D3}"/>
              </a:ext>
            </a:extLst>
          </p:cNvPr>
          <p:cNvCxnSpPr>
            <a:cxnSpLocks/>
          </p:cNvCxnSpPr>
          <p:nvPr/>
        </p:nvCxnSpPr>
        <p:spPr bwMode="auto">
          <a:xfrm flipV="1">
            <a:off x="3518168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8" name="Straight Connector 12">
            <a:extLst>
              <a:ext uri="{FF2B5EF4-FFF2-40B4-BE49-F238E27FC236}">
                <a16:creationId xmlns:a16="http://schemas.microsoft.com/office/drawing/2014/main" id="{C218A8C9-B45B-4664-AE99-A86F4232371C}"/>
              </a:ext>
            </a:extLst>
          </p:cNvPr>
          <p:cNvCxnSpPr>
            <a:cxnSpLocks/>
          </p:cNvCxnSpPr>
          <p:nvPr/>
        </p:nvCxnSpPr>
        <p:spPr bwMode="auto">
          <a:xfrm flipV="1">
            <a:off x="383207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9" name="Straight Connector 12">
            <a:extLst>
              <a:ext uri="{FF2B5EF4-FFF2-40B4-BE49-F238E27FC236}">
                <a16:creationId xmlns:a16="http://schemas.microsoft.com/office/drawing/2014/main" id="{03F844D1-A71F-4AC5-93EE-121206CE45C5}"/>
              </a:ext>
            </a:extLst>
          </p:cNvPr>
          <p:cNvCxnSpPr>
            <a:cxnSpLocks/>
          </p:cNvCxnSpPr>
          <p:nvPr/>
        </p:nvCxnSpPr>
        <p:spPr bwMode="auto">
          <a:xfrm flipV="1">
            <a:off x="419128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" name="Straight Connector 12">
            <a:extLst>
              <a:ext uri="{FF2B5EF4-FFF2-40B4-BE49-F238E27FC236}">
                <a16:creationId xmlns:a16="http://schemas.microsoft.com/office/drawing/2014/main" id="{AFDC33B0-44F9-4FBE-98F0-CFD74F68E030}"/>
              </a:ext>
            </a:extLst>
          </p:cNvPr>
          <p:cNvCxnSpPr>
            <a:cxnSpLocks/>
          </p:cNvCxnSpPr>
          <p:nvPr/>
        </p:nvCxnSpPr>
        <p:spPr bwMode="auto">
          <a:xfrm flipV="1">
            <a:off x="4571610" y="238977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" name="Straight Connector 12">
            <a:extLst>
              <a:ext uri="{FF2B5EF4-FFF2-40B4-BE49-F238E27FC236}">
                <a16:creationId xmlns:a16="http://schemas.microsoft.com/office/drawing/2014/main" id="{F0B919AE-BAD0-4D43-A10A-63114C1560E0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846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9" name="Straight Connector 12">
            <a:extLst>
              <a:ext uri="{FF2B5EF4-FFF2-40B4-BE49-F238E27FC236}">
                <a16:creationId xmlns:a16="http://schemas.microsoft.com/office/drawing/2014/main" id="{C2B90273-639D-4B1D-8371-3FD852028702}"/>
              </a:ext>
            </a:extLst>
          </p:cNvPr>
          <p:cNvCxnSpPr>
            <a:cxnSpLocks/>
          </p:cNvCxnSpPr>
          <p:nvPr/>
        </p:nvCxnSpPr>
        <p:spPr bwMode="auto">
          <a:xfrm flipV="1">
            <a:off x="524402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0" name="Straight Connector 12">
            <a:extLst>
              <a:ext uri="{FF2B5EF4-FFF2-40B4-BE49-F238E27FC236}">
                <a16:creationId xmlns:a16="http://schemas.microsoft.com/office/drawing/2014/main" id="{65A3CBC7-DDD4-4BE9-B8D4-B74720FBFC46}"/>
              </a:ext>
            </a:extLst>
          </p:cNvPr>
          <p:cNvCxnSpPr>
            <a:cxnSpLocks/>
          </p:cNvCxnSpPr>
          <p:nvPr/>
        </p:nvCxnSpPr>
        <p:spPr bwMode="auto">
          <a:xfrm flipV="1">
            <a:off x="557300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5" name="Rectangle: Rounded Corners 314">
            <a:extLst>
              <a:ext uri="{FF2B5EF4-FFF2-40B4-BE49-F238E27FC236}">
                <a16:creationId xmlns:a16="http://schemas.microsoft.com/office/drawing/2014/main" id="{6F9B8C8C-6CA3-4716-AF36-5E203DCC27D3}"/>
              </a:ext>
            </a:extLst>
          </p:cNvPr>
          <p:cNvSpPr/>
          <p:nvPr/>
        </p:nvSpPr>
        <p:spPr>
          <a:xfrm>
            <a:off x="3501260" y="3172542"/>
            <a:ext cx="689740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318" name="Rectangle: Rounded Corners 317">
            <a:extLst>
              <a:ext uri="{FF2B5EF4-FFF2-40B4-BE49-F238E27FC236}">
                <a16:creationId xmlns:a16="http://schemas.microsoft.com/office/drawing/2014/main" id="{6FF315FF-EF86-4ACD-912D-AB8A1E4E2F0E}"/>
              </a:ext>
            </a:extLst>
          </p:cNvPr>
          <p:cNvSpPr/>
          <p:nvPr/>
        </p:nvSpPr>
        <p:spPr>
          <a:xfrm>
            <a:off x="3524191" y="4593544"/>
            <a:ext cx="664662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324" name="Rectangle: Rounded Corners 323">
            <a:extLst>
              <a:ext uri="{FF2B5EF4-FFF2-40B4-BE49-F238E27FC236}">
                <a16:creationId xmlns:a16="http://schemas.microsoft.com/office/drawing/2014/main" id="{8BC297E6-D14A-4045-B594-D76A972E5B33}"/>
              </a:ext>
            </a:extLst>
          </p:cNvPr>
          <p:cNvSpPr/>
          <p:nvPr/>
        </p:nvSpPr>
        <p:spPr>
          <a:xfrm>
            <a:off x="3529048" y="4097994"/>
            <a:ext cx="636650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325" name="Rectangle: Rounded Corners 324">
            <a:extLst>
              <a:ext uri="{FF2B5EF4-FFF2-40B4-BE49-F238E27FC236}">
                <a16:creationId xmlns:a16="http://schemas.microsoft.com/office/drawing/2014/main" id="{970B9428-8E72-4C1C-AB03-382928BE011F}"/>
              </a:ext>
            </a:extLst>
          </p:cNvPr>
          <p:cNvSpPr/>
          <p:nvPr/>
        </p:nvSpPr>
        <p:spPr>
          <a:xfrm>
            <a:off x="3496542" y="3629729"/>
            <a:ext cx="69406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326" name="Rectangle: Rounded Corners 325">
            <a:extLst>
              <a:ext uri="{FF2B5EF4-FFF2-40B4-BE49-F238E27FC236}">
                <a16:creationId xmlns:a16="http://schemas.microsoft.com/office/drawing/2014/main" id="{0720C357-D630-44CE-BDAE-AF4A5974397A}"/>
              </a:ext>
            </a:extLst>
          </p:cNvPr>
          <p:cNvSpPr/>
          <p:nvPr/>
        </p:nvSpPr>
        <p:spPr>
          <a:xfrm>
            <a:off x="3516784" y="5129562"/>
            <a:ext cx="674216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cxnSp>
        <p:nvCxnSpPr>
          <p:cNvPr id="327" name="Straight Connector 12">
            <a:extLst>
              <a:ext uri="{FF2B5EF4-FFF2-40B4-BE49-F238E27FC236}">
                <a16:creationId xmlns:a16="http://schemas.microsoft.com/office/drawing/2014/main" id="{3D3A2A17-EAF4-4207-A4D5-FD53ACFBF5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94275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8" name="Rectangle: Rounded Corners 327">
            <a:extLst>
              <a:ext uri="{FF2B5EF4-FFF2-40B4-BE49-F238E27FC236}">
                <a16:creationId xmlns:a16="http://schemas.microsoft.com/office/drawing/2014/main" id="{0C7329A9-E54A-40F0-A467-258AED8DCC30}"/>
              </a:ext>
            </a:extLst>
          </p:cNvPr>
          <p:cNvSpPr/>
          <p:nvPr/>
        </p:nvSpPr>
        <p:spPr>
          <a:xfrm>
            <a:off x="3181020" y="3158360"/>
            <a:ext cx="352332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29" name="Straight Connector 12">
            <a:extLst>
              <a:ext uri="{FF2B5EF4-FFF2-40B4-BE49-F238E27FC236}">
                <a16:creationId xmlns:a16="http://schemas.microsoft.com/office/drawing/2014/main" id="{FB0C4E67-DE30-4513-955F-6B07D15D9F62}"/>
              </a:ext>
            </a:extLst>
          </p:cNvPr>
          <p:cNvCxnSpPr>
            <a:cxnSpLocks/>
          </p:cNvCxnSpPr>
          <p:nvPr/>
        </p:nvCxnSpPr>
        <p:spPr bwMode="auto">
          <a:xfrm flipV="1">
            <a:off x="2824014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0" name="TextBox 329">
            <a:extLst>
              <a:ext uri="{FF2B5EF4-FFF2-40B4-BE49-F238E27FC236}">
                <a16:creationId xmlns:a16="http://schemas.microsoft.com/office/drawing/2014/main" id="{10239BFD-EA2D-4C24-B1AB-D13DEAFEF87F}"/>
              </a:ext>
            </a:extLst>
          </p:cNvPr>
          <p:cNvSpPr txBox="1"/>
          <p:nvPr/>
        </p:nvSpPr>
        <p:spPr>
          <a:xfrm>
            <a:off x="2025270" y="6174424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Friday to Monday, 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inclusive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37FD0386-2885-482E-9C8D-4E6D240C6D3F}"/>
              </a:ext>
            </a:extLst>
          </p:cNvPr>
          <p:cNvSpPr/>
          <p:nvPr/>
        </p:nvSpPr>
        <p:spPr>
          <a:xfrm>
            <a:off x="2561887" y="3635415"/>
            <a:ext cx="23770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Ad-Hoc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D325E3E-B06B-48EC-8033-6BAB8081E8F2}"/>
              </a:ext>
            </a:extLst>
          </p:cNvPr>
          <p:cNvSpPr/>
          <p:nvPr/>
        </p:nvSpPr>
        <p:spPr>
          <a:xfrm>
            <a:off x="5960404" y="1458365"/>
            <a:ext cx="1475825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73CFA53-8772-43AC-AC55-34284FCDF7FE}"/>
              </a:ext>
            </a:extLst>
          </p:cNvPr>
          <p:cNvSpPr/>
          <p:nvPr/>
        </p:nvSpPr>
        <p:spPr>
          <a:xfrm>
            <a:off x="7453161" y="1466832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14DC4E2-9418-4974-8E74-A8F0A0B4AB77}"/>
              </a:ext>
            </a:extLst>
          </p:cNvPr>
          <p:cNvSpPr/>
          <p:nvPr/>
        </p:nvSpPr>
        <p:spPr>
          <a:xfrm>
            <a:off x="8856533" y="1466832"/>
            <a:ext cx="158286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7059A34-5321-4E98-B609-E1D53DBD28C1}"/>
              </a:ext>
            </a:extLst>
          </p:cNvPr>
          <p:cNvSpPr/>
          <p:nvPr/>
        </p:nvSpPr>
        <p:spPr>
          <a:xfrm>
            <a:off x="10460987" y="1466832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0E4FCD1-6C0A-4C89-8A4F-46B1688AE3C4}"/>
              </a:ext>
            </a:extLst>
          </p:cNvPr>
          <p:cNvSpPr/>
          <p:nvPr/>
        </p:nvSpPr>
        <p:spPr>
          <a:xfrm>
            <a:off x="11844236" y="1461950"/>
            <a:ext cx="1475825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8F22648-D7B8-44C9-978F-FF770B5D12A4}"/>
              </a:ext>
            </a:extLst>
          </p:cNvPr>
          <p:cNvSpPr/>
          <p:nvPr/>
        </p:nvSpPr>
        <p:spPr>
          <a:xfrm>
            <a:off x="13331386" y="1451790"/>
            <a:ext cx="1505553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320319D-E61A-4413-8FA1-2761BD4EC2A9}"/>
              </a:ext>
            </a:extLst>
          </p:cNvPr>
          <p:cNvSpPr/>
          <p:nvPr/>
        </p:nvSpPr>
        <p:spPr>
          <a:xfrm>
            <a:off x="5870908" y="205704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3A6E8BB-AEC4-426F-8D1D-1D51D30CB186}"/>
              </a:ext>
            </a:extLst>
          </p:cNvPr>
          <p:cNvSpPr/>
          <p:nvPr/>
        </p:nvSpPr>
        <p:spPr>
          <a:xfrm>
            <a:off x="6191962" y="205704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6F56779-01CE-4A17-920D-6BED882C8AC0}"/>
              </a:ext>
            </a:extLst>
          </p:cNvPr>
          <p:cNvSpPr/>
          <p:nvPr/>
        </p:nvSpPr>
        <p:spPr>
          <a:xfrm>
            <a:off x="6504623" y="205593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CFB9AE1-36F9-4F74-A38D-495AF98F89AC}"/>
              </a:ext>
            </a:extLst>
          </p:cNvPr>
          <p:cNvSpPr/>
          <p:nvPr/>
        </p:nvSpPr>
        <p:spPr>
          <a:xfrm>
            <a:off x="6825677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EE78DE7-8B9D-4BC9-B127-0EA0D6AAC77A}"/>
              </a:ext>
            </a:extLst>
          </p:cNvPr>
          <p:cNvSpPr/>
          <p:nvPr/>
        </p:nvSpPr>
        <p:spPr>
          <a:xfrm>
            <a:off x="7117740" y="20632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30A78BF-EAB4-4F08-B952-2CA04CCBACBE}"/>
              </a:ext>
            </a:extLst>
          </p:cNvPr>
          <p:cNvSpPr/>
          <p:nvPr/>
        </p:nvSpPr>
        <p:spPr>
          <a:xfrm>
            <a:off x="7438794" y="205447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DC536BC-22DF-4AC5-B334-CD4B014881D6}"/>
              </a:ext>
            </a:extLst>
          </p:cNvPr>
          <p:cNvSpPr/>
          <p:nvPr/>
        </p:nvSpPr>
        <p:spPr>
          <a:xfrm>
            <a:off x="776809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EC78350-8BFD-41BD-BA02-BA37BCA51F21}"/>
              </a:ext>
            </a:extLst>
          </p:cNvPr>
          <p:cNvSpPr/>
          <p:nvPr/>
        </p:nvSpPr>
        <p:spPr>
          <a:xfrm>
            <a:off x="809776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E56E0F0-6A9E-4960-A242-224306AF9DA8}"/>
              </a:ext>
            </a:extLst>
          </p:cNvPr>
          <p:cNvSpPr/>
          <p:nvPr/>
        </p:nvSpPr>
        <p:spPr>
          <a:xfrm>
            <a:off x="8410709" y="205704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F667FCB-7502-4B63-A91C-CA0024586AB4}"/>
              </a:ext>
            </a:extLst>
          </p:cNvPr>
          <p:cNvSpPr/>
          <p:nvPr/>
        </p:nvSpPr>
        <p:spPr>
          <a:xfrm>
            <a:off x="874929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AB324D6-F8B6-4E34-BF35-2D8580FD7F14}"/>
              </a:ext>
            </a:extLst>
          </p:cNvPr>
          <p:cNvSpPr/>
          <p:nvPr/>
        </p:nvSpPr>
        <p:spPr>
          <a:xfrm>
            <a:off x="9095200" y="206296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17F69B0-501F-4175-8FF8-4CDFB9007F52}"/>
              </a:ext>
            </a:extLst>
          </p:cNvPr>
          <p:cNvSpPr/>
          <p:nvPr/>
        </p:nvSpPr>
        <p:spPr>
          <a:xfrm>
            <a:off x="9443428" y="20697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03BCB38-52D0-4BC4-B5C4-330222B68200}"/>
              </a:ext>
            </a:extLst>
          </p:cNvPr>
          <p:cNvSpPr/>
          <p:nvPr/>
        </p:nvSpPr>
        <p:spPr>
          <a:xfrm>
            <a:off x="9785074" y="207176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34BEA80-5C43-4AED-B921-2FBE991C27CD}"/>
              </a:ext>
            </a:extLst>
          </p:cNvPr>
          <p:cNvSpPr/>
          <p:nvPr/>
        </p:nvSpPr>
        <p:spPr>
          <a:xfrm>
            <a:off x="10120639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2EBD0F1-CFCE-419E-A190-B1D15F5AE575}"/>
              </a:ext>
            </a:extLst>
          </p:cNvPr>
          <p:cNvSpPr/>
          <p:nvPr/>
        </p:nvSpPr>
        <p:spPr>
          <a:xfrm>
            <a:off x="10452763" y="208022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37286D-A505-4A5B-A717-9A0B37DF76DB}"/>
              </a:ext>
            </a:extLst>
          </p:cNvPr>
          <p:cNvSpPr/>
          <p:nvPr/>
        </p:nvSpPr>
        <p:spPr>
          <a:xfrm>
            <a:off x="10780754" y="208022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0611C13-5060-41E2-B14B-40BBBC7B99B7}"/>
              </a:ext>
            </a:extLst>
          </p:cNvPr>
          <p:cNvSpPr/>
          <p:nvPr/>
        </p:nvSpPr>
        <p:spPr>
          <a:xfrm>
            <a:off x="11110700" y="208109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CF720FB-AD8F-4609-9F8A-A5568EADA062}"/>
              </a:ext>
            </a:extLst>
          </p:cNvPr>
          <p:cNvSpPr/>
          <p:nvPr/>
        </p:nvSpPr>
        <p:spPr>
          <a:xfrm>
            <a:off x="11448870" y="20697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6B35534-3A8D-476C-8107-E6DD2FE30497}"/>
              </a:ext>
            </a:extLst>
          </p:cNvPr>
          <p:cNvSpPr/>
          <p:nvPr/>
        </p:nvSpPr>
        <p:spPr>
          <a:xfrm>
            <a:off x="11803311" y="20697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ED61F2E-4225-4286-B958-3E27FD3A21D8}"/>
              </a:ext>
            </a:extLst>
          </p:cNvPr>
          <p:cNvSpPr/>
          <p:nvPr/>
        </p:nvSpPr>
        <p:spPr>
          <a:xfrm>
            <a:off x="12143256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D1198C-ECE1-4EC6-9C37-9FD89C28677F}"/>
              </a:ext>
            </a:extLst>
          </p:cNvPr>
          <p:cNvSpPr/>
          <p:nvPr/>
        </p:nvSpPr>
        <p:spPr>
          <a:xfrm>
            <a:off x="1248320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B8B27AA-4D52-4EB6-AD8E-AC502BD24318}"/>
              </a:ext>
            </a:extLst>
          </p:cNvPr>
          <p:cNvSpPr/>
          <p:nvPr/>
        </p:nvSpPr>
        <p:spPr>
          <a:xfrm>
            <a:off x="12822214" y="20632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C010A24B-F014-4241-81F6-54AF8172DA0B}"/>
              </a:ext>
            </a:extLst>
          </p:cNvPr>
          <p:cNvSpPr/>
          <p:nvPr/>
        </p:nvSpPr>
        <p:spPr>
          <a:xfrm>
            <a:off x="13169105" y="205593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9BDA960-92B3-4914-9ED6-5E02CDD3E229}"/>
              </a:ext>
            </a:extLst>
          </p:cNvPr>
          <p:cNvSpPr/>
          <p:nvPr/>
        </p:nvSpPr>
        <p:spPr>
          <a:xfrm>
            <a:off x="13508408" y="204857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B536540-90EF-457D-AEE5-D0D4A36B262D}"/>
              </a:ext>
            </a:extLst>
          </p:cNvPr>
          <p:cNvSpPr/>
          <p:nvPr/>
        </p:nvSpPr>
        <p:spPr>
          <a:xfrm>
            <a:off x="13838772" y="204857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50EDFDBB-8AC2-4581-BFFA-E750CB46C0FA}"/>
              </a:ext>
            </a:extLst>
          </p:cNvPr>
          <p:cNvSpPr/>
          <p:nvPr/>
        </p:nvSpPr>
        <p:spPr>
          <a:xfrm>
            <a:off x="14176811" y="204746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41EA6E1-2EC1-482B-825D-25ADB1FA1E34}"/>
              </a:ext>
            </a:extLst>
          </p:cNvPr>
          <p:cNvSpPr/>
          <p:nvPr/>
        </p:nvSpPr>
        <p:spPr>
          <a:xfrm>
            <a:off x="14501375" y="204262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cxnSp>
        <p:nvCxnSpPr>
          <p:cNvPr id="94" name="Straight Connector 12">
            <a:extLst>
              <a:ext uri="{FF2B5EF4-FFF2-40B4-BE49-F238E27FC236}">
                <a16:creationId xmlns:a16="http://schemas.microsoft.com/office/drawing/2014/main" id="{6D091A74-6350-4446-929C-EB07510A7570}"/>
              </a:ext>
            </a:extLst>
          </p:cNvPr>
          <p:cNvCxnSpPr>
            <a:cxnSpLocks/>
          </p:cNvCxnSpPr>
          <p:nvPr/>
        </p:nvCxnSpPr>
        <p:spPr bwMode="auto">
          <a:xfrm flipV="1">
            <a:off x="6206473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5" name="Straight Connector 12">
            <a:extLst>
              <a:ext uri="{FF2B5EF4-FFF2-40B4-BE49-F238E27FC236}">
                <a16:creationId xmlns:a16="http://schemas.microsoft.com/office/drawing/2014/main" id="{020FA477-632F-4438-A706-CF85372B77B0}"/>
              </a:ext>
            </a:extLst>
          </p:cNvPr>
          <p:cNvCxnSpPr>
            <a:cxnSpLocks/>
          </p:cNvCxnSpPr>
          <p:nvPr/>
        </p:nvCxnSpPr>
        <p:spPr bwMode="auto">
          <a:xfrm flipV="1">
            <a:off x="6502156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" name="Straight Connector 12">
            <a:extLst>
              <a:ext uri="{FF2B5EF4-FFF2-40B4-BE49-F238E27FC236}">
                <a16:creationId xmlns:a16="http://schemas.microsoft.com/office/drawing/2014/main" id="{84A70668-4671-4444-9D59-BE48201370B0}"/>
              </a:ext>
            </a:extLst>
          </p:cNvPr>
          <p:cNvCxnSpPr>
            <a:cxnSpLocks/>
          </p:cNvCxnSpPr>
          <p:nvPr/>
        </p:nvCxnSpPr>
        <p:spPr bwMode="auto">
          <a:xfrm flipV="1">
            <a:off x="682567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" name="Straight Connector 12">
            <a:extLst>
              <a:ext uri="{FF2B5EF4-FFF2-40B4-BE49-F238E27FC236}">
                <a16:creationId xmlns:a16="http://schemas.microsoft.com/office/drawing/2014/main" id="{0E714852-45A3-4EC4-B827-F665989F0739}"/>
              </a:ext>
            </a:extLst>
          </p:cNvPr>
          <p:cNvCxnSpPr>
            <a:cxnSpLocks/>
          </p:cNvCxnSpPr>
          <p:nvPr/>
        </p:nvCxnSpPr>
        <p:spPr bwMode="auto">
          <a:xfrm flipV="1">
            <a:off x="7161242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Straight Connector 12">
            <a:extLst>
              <a:ext uri="{FF2B5EF4-FFF2-40B4-BE49-F238E27FC236}">
                <a16:creationId xmlns:a16="http://schemas.microsoft.com/office/drawing/2014/main" id="{B18EB21B-D0AB-4D3E-8C0C-F4D2ACDE723C}"/>
              </a:ext>
            </a:extLst>
          </p:cNvPr>
          <p:cNvCxnSpPr>
            <a:cxnSpLocks/>
          </p:cNvCxnSpPr>
          <p:nvPr/>
        </p:nvCxnSpPr>
        <p:spPr bwMode="auto">
          <a:xfrm flipV="1">
            <a:off x="7461658" y="240408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Straight Connector 12">
            <a:extLst>
              <a:ext uri="{FF2B5EF4-FFF2-40B4-BE49-F238E27FC236}">
                <a16:creationId xmlns:a16="http://schemas.microsoft.com/office/drawing/2014/main" id="{91E73F41-D17B-4A52-AA6E-E077346EAC3A}"/>
              </a:ext>
            </a:extLst>
          </p:cNvPr>
          <p:cNvCxnSpPr>
            <a:cxnSpLocks/>
          </p:cNvCxnSpPr>
          <p:nvPr/>
        </p:nvCxnSpPr>
        <p:spPr bwMode="auto">
          <a:xfrm flipV="1">
            <a:off x="7768120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0" name="Straight Connector 12">
            <a:extLst>
              <a:ext uri="{FF2B5EF4-FFF2-40B4-BE49-F238E27FC236}">
                <a16:creationId xmlns:a16="http://schemas.microsoft.com/office/drawing/2014/main" id="{DE4B229A-067C-43A1-B018-7956F535C985}"/>
              </a:ext>
            </a:extLst>
          </p:cNvPr>
          <p:cNvCxnSpPr>
            <a:cxnSpLocks/>
          </p:cNvCxnSpPr>
          <p:nvPr/>
        </p:nvCxnSpPr>
        <p:spPr bwMode="auto">
          <a:xfrm flipV="1">
            <a:off x="8080857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" name="Straight Connector 12">
            <a:extLst>
              <a:ext uri="{FF2B5EF4-FFF2-40B4-BE49-F238E27FC236}">
                <a16:creationId xmlns:a16="http://schemas.microsoft.com/office/drawing/2014/main" id="{6A1B297B-1A9B-438E-B84A-7431DED56CED}"/>
              </a:ext>
            </a:extLst>
          </p:cNvPr>
          <p:cNvCxnSpPr>
            <a:cxnSpLocks/>
          </p:cNvCxnSpPr>
          <p:nvPr/>
        </p:nvCxnSpPr>
        <p:spPr bwMode="auto">
          <a:xfrm flipV="1">
            <a:off x="8410738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" name="Straight Connector 12">
            <a:extLst>
              <a:ext uri="{FF2B5EF4-FFF2-40B4-BE49-F238E27FC236}">
                <a16:creationId xmlns:a16="http://schemas.microsoft.com/office/drawing/2014/main" id="{971E04D3-7791-406B-B696-85AABE2712AA}"/>
              </a:ext>
            </a:extLst>
          </p:cNvPr>
          <p:cNvCxnSpPr>
            <a:cxnSpLocks/>
          </p:cNvCxnSpPr>
          <p:nvPr/>
        </p:nvCxnSpPr>
        <p:spPr bwMode="auto">
          <a:xfrm flipV="1">
            <a:off x="8737837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Straight Connector 12">
            <a:extLst>
              <a:ext uri="{FF2B5EF4-FFF2-40B4-BE49-F238E27FC236}">
                <a16:creationId xmlns:a16="http://schemas.microsoft.com/office/drawing/2014/main" id="{BB4876A3-7CC4-4470-87FE-CFFF5425C79E}"/>
              </a:ext>
            </a:extLst>
          </p:cNvPr>
          <p:cNvCxnSpPr>
            <a:cxnSpLocks/>
          </p:cNvCxnSpPr>
          <p:nvPr/>
        </p:nvCxnSpPr>
        <p:spPr bwMode="auto">
          <a:xfrm flipV="1">
            <a:off x="9052896" y="239275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Straight Connector 12">
            <a:extLst>
              <a:ext uri="{FF2B5EF4-FFF2-40B4-BE49-F238E27FC236}">
                <a16:creationId xmlns:a16="http://schemas.microsoft.com/office/drawing/2014/main" id="{012E0BD3-BDE5-4343-824A-D50CF6D30E29}"/>
              </a:ext>
            </a:extLst>
          </p:cNvPr>
          <p:cNvCxnSpPr>
            <a:cxnSpLocks/>
          </p:cNvCxnSpPr>
          <p:nvPr/>
        </p:nvCxnSpPr>
        <p:spPr bwMode="auto">
          <a:xfrm flipV="1">
            <a:off x="9422328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Straight Connector 12">
            <a:extLst>
              <a:ext uri="{FF2B5EF4-FFF2-40B4-BE49-F238E27FC236}">
                <a16:creationId xmlns:a16="http://schemas.microsoft.com/office/drawing/2014/main" id="{66CF97D2-2FD5-44FB-98F9-F982B724EBB8}"/>
              </a:ext>
            </a:extLst>
          </p:cNvPr>
          <p:cNvCxnSpPr>
            <a:cxnSpLocks/>
          </p:cNvCxnSpPr>
          <p:nvPr/>
        </p:nvCxnSpPr>
        <p:spPr bwMode="auto">
          <a:xfrm flipV="1">
            <a:off x="976208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" name="Straight Connector 12">
            <a:extLst>
              <a:ext uri="{FF2B5EF4-FFF2-40B4-BE49-F238E27FC236}">
                <a16:creationId xmlns:a16="http://schemas.microsoft.com/office/drawing/2014/main" id="{958CE934-A119-4D32-BAB3-C44A939E06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2063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Straight Connector 12">
            <a:extLst>
              <a:ext uri="{FF2B5EF4-FFF2-40B4-BE49-F238E27FC236}">
                <a16:creationId xmlns:a16="http://schemas.microsoft.com/office/drawing/2014/main" id="{5024958A-907F-4E2A-912A-DFB6BA6B31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52763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" name="Straight Connector 12">
            <a:extLst>
              <a:ext uri="{FF2B5EF4-FFF2-40B4-BE49-F238E27FC236}">
                <a16:creationId xmlns:a16="http://schemas.microsoft.com/office/drawing/2014/main" id="{9D8416BE-9541-4F27-AF7A-496B2FD52A6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13757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9" name="Straight Connector 12">
            <a:extLst>
              <a:ext uri="{FF2B5EF4-FFF2-40B4-BE49-F238E27FC236}">
                <a16:creationId xmlns:a16="http://schemas.microsoft.com/office/drawing/2014/main" id="{A592D981-9BB2-4E93-8163-83A549BC04A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10700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" name="Straight Connector 12">
            <a:extLst>
              <a:ext uri="{FF2B5EF4-FFF2-40B4-BE49-F238E27FC236}">
                <a16:creationId xmlns:a16="http://schemas.microsoft.com/office/drawing/2014/main" id="{48E19085-810D-4E90-AB73-B7D902FD50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429331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1" name="Straight Connector 12">
            <a:extLst>
              <a:ext uri="{FF2B5EF4-FFF2-40B4-BE49-F238E27FC236}">
                <a16:creationId xmlns:a16="http://schemas.microsoft.com/office/drawing/2014/main" id="{A4C01E59-6570-41C3-AD2B-EE3AFEB710FA}"/>
              </a:ext>
            </a:extLst>
          </p:cNvPr>
          <p:cNvCxnSpPr>
            <a:cxnSpLocks/>
          </p:cNvCxnSpPr>
          <p:nvPr/>
        </p:nvCxnSpPr>
        <p:spPr bwMode="auto">
          <a:xfrm flipV="1">
            <a:off x="11759810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99607D3C-9280-49C7-ADC3-3FA27984B81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38876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45D341AA-C056-4692-8A43-11BBA478AF2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470384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" name="Straight Connector 12">
            <a:extLst>
              <a:ext uri="{FF2B5EF4-FFF2-40B4-BE49-F238E27FC236}">
                <a16:creationId xmlns:a16="http://schemas.microsoft.com/office/drawing/2014/main" id="{CB050FA1-685D-4E82-A448-5F86C06108A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18766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" name="Straight Connector 12">
            <a:extLst>
              <a:ext uri="{FF2B5EF4-FFF2-40B4-BE49-F238E27FC236}">
                <a16:creationId xmlns:a16="http://schemas.microsoft.com/office/drawing/2014/main" id="{2CD379C3-A2D6-41FD-BCF4-FF52D28082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17474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6" name="Straight Connector 12">
            <a:extLst>
              <a:ext uri="{FF2B5EF4-FFF2-40B4-BE49-F238E27FC236}">
                <a16:creationId xmlns:a16="http://schemas.microsoft.com/office/drawing/2014/main" id="{6DCA761E-8001-4BE3-A090-45BEBBF69D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50469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7" name="Straight Connector 12">
            <a:extLst>
              <a:ext uri="{FF2B5EF4-FFF2-40B4-BE49-F238E27FC236}">
                <a16:creationId xmlns:a16="http://schemas.microsoft.com/office/drawing/2014/main" id="{A58CBC3E-58EA-433C-8167-2501C42A66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3838772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8" name="Straight Connector 12">
            <a:extLst>
              <a:ext uri="{FF2B5EF4-FFF2-40B4-BE49-F238E27FC236}">
                <a16:creationId xmlns:a16="http://schemas.microsoft.com/office/drawing/2014/main" id="{55E314D9-8A9B-4974-95BB-91C8F3932E61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57433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9" name="Straight Connector 12">
            <a:extLst>
              <a:ext uri="{FF2B5EF4-FFF2-40B4-BE49-F238E27FC236}">
                <a16:creationId xmlns:a16="http://schemas.microsoft.com/office/drawing/2014/main" id="{3FE6969F-FB80-42CC-A22A-81CE6EA7E0E4}"/>
              </a:ext>
            </a:extLst>
          </p:cNvPr>
          <p:cNvCxnSpPr>
            <a:cxnSpLocks/>
          </p:cNvCxnSpPr>
          <p:nvPr/>
        </p:nvCxnSpPr>
        <p:spPr bwMode="auto">
          <a:xfrm flipV="1">
            <a:off x="14512376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D7D5C612-2885-4891-8B40-A4EFC712451E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36939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" name="Left Brace 121">
            <a:extLst>
              <a:ext uri="{FF2B5EF4-FFF2-40B4-BE49-F238E27FC236}">
                <a16:creationId xmlns:a16="http://schemas.microsoft.com/office/drawing/2014/main" id="{7580C421-0AE4-444B-B9A1-9658787B2783}"/>
              </a:ext>
            </a:extLst>
          </p:cNvPr>
          <p:cNvSpPr/>
          <p:nvPr/>
        </p:nvSpPr>
        <p:spPr bwMode="auto">
          <a:xfrm rot="5400000">
            <a:off x="4942415" y="1090388"/>
            <a:ext cx="112289" cy="49093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2E06B69-3E5E-474B-AEE1-4E6FA0D5E9C5}"/>
              </a:ext>
            </a:extLst>
          </p:cNvPr>
          <p:cNvSpPr txBox="1"/>
          <p:nvPr/>
        </p:nvSpPr>
        <p:spPr>
          <a:xfrm>
            <a:off x="4176335" y="876343"/>
            <a:ext cx="164360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F2F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03B6703-D732-4DDB-9E27-C7C22A17A371}"/>
              </a:ext>
            </a:extLst>
          </p:cNvPr>
          <p:cNvSpPr txBox="1"/>
          <p:nvPr/>
        </p:nvSpPr>
        <p:spPr>
          <a:xfrm>
            <a:off x="1376929" y="6611215"/>
            <a:ext cx="4180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* For RAN2 Ad-hoc in April, please refer to RP-213608 for more details</a:t>
            </a:r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BFBDDCA8-E299-4599-9BEF-FB228A32D513}"/>
              </a:ext>
            </a:extLst>
          </p:cNvPr>
          <p:cNvSpPr/>
          <p:nvPr/>
        </p:nvSpPr>
        <p:spPr>
          <a:xfrm>
            <a:off x="9410066" y="2584989"/>
            <a:ext cx="330751" cy="34566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A159438B-B040-4E44-9536-41317EE59536}"/>
              </a:ext>
            </a:extLst>
          </p:cNvPr>
          <p:cNvSpPr/>
          <p:nvPr/>
        </p:nvSpPr>
        <p:spPr>
          <a:xfrm>
            <a:off x="13853454" y="258381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C628443A-2653-4243-A76F-4D1929D7B7C4}"/>
              </a:ext>
            </a:extLst>
          </p:cNvPr>
          <p:cNvSpPr/>
          <p:nvPr/>
        </p:nvSpPr>
        <p:spPr>
          <a:xfrm>
            <a:off x="8389227" y="2583814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1D441422-3D4B-44D7-92E9-177B0A381592}"/>
              </a:ext>
            </a:extLst>
          </p:cNvPr>
          <p:cNvSpPr/>
          <p:nvPr/>
        </p:nvSpPr>
        <p:spPr>
          <a:xfrm>
            <a:off x="10813524" y="2590288"/>
            <a:ext cx="325172" cy="3736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F824E893-FDAB-48EE-ADA1-0B6B35013929}"/>
              </a:ext>
            </a:extLst>
          </p:cNvPr>
          <p:cNvSpPr/>
          <p:nvPr/>
        </p:nvSpPr>
        <p:spPr>
          <a:xfrm>
            <a:off x="12503783" y="2583813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30" name="Rectangle: Rounded Corners 129">
            <a:extLst>
              <a:ext uri="{FF2B5EF4-FFF2-40B4-BE49-F238E27FC236}">
                <a16:creationId xmlns:a16="http://schemas.microsoft.com/office/drawing/2014/main" id="{42046DAD-8119-4CB5-A081-689C5CE34195}"/>
              </a:ext>
            </a:extLst>
          </p:cNvPr>
          <p:cNvSpPr/>
          <p:nvPr/>
        </p:nvSpPr>
        <p:spPr>
          <a:xfrm>
            <a:off x="8066536" y="3135318"/>
            <a:ext cx="682350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7625EB0D-0F82-43B3-8187-9C12637759D3}"/>
              </a:ext>
            </a:extLst>
          </p:cNvPr>
          <p:cNvSpPr/>
          <p:nvPr/>
        </p:nvSpPr>
        <p:spPr>
          <a:xfrm>
            <a:off x="8082203" y="3614660"/>
            <a:ext cx="6646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D428722E-49D2-4F64-BC19-73FF21A781E9}"/>
              </a:ext>
            </a:extLst>
          </p:cNvPr>
          <p:cNvSpPr/>
          <p:nvPr/>
        </p:nvSpPr>
        <p:spPr>
          <a:xfrm>
            <a:off x="8084809" y="4112893"/>
            <a:ext cx="620092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34" name="Rectangle: Rounded Corners 133">
            <a:extLst>
              <a:ext uri="{FF2B5EF4-FFF2-40B4-BE49-F238E27FC236}">
                <a16:creationId xmlns:a16="http://schemas.microsoft.com/office/drawing/2014/main" id="{078C4FE8-C51E-4228-A6B5-2E79877B5EEB}"/>
              </a:ext>
            </a:extLst>
          </p:cNvPr>
          <p:cNvSpPr/>
          <p:nvPr/>
        </p:nvSpPr>
        <p:spPr>
          <a:xfrm>
            <a:off x="8069497" y="4624828"/>
            <a:ext cx="664662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35" name="Rectangle: Rounded Corners 134">
            <a:extLst>
              <a:ext uri="{FF2B5EF4-FFF2-40B4-BE49-F238E27FC236}">
                <a16:creationId xmlns:a16="http://schemas.microsoft.com/office/drawing/2014/main" id="{118FE0E5-17EB-427D-9BEF-2A88FF1210A6}"/>
              </a:ext>
            </a:extLst>
          </p:cNvPr>
          <p:cNvSpPr/>
          <p:nvPr/>
        </p:nvSpPr>
        <p:spPr>
          <a:xfrm>
            <a:off x="8081965" y="5123061"/>
            <a:ext cx="659551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36" name="Left Brace 135">
            <a:extLst>
              <a:ext uri="{FF2B5EF4-FFF2-40B4-BE49-F238E27FC236}">
                <a16:creationId xmlns:a16="http://schemas.microsoft.com/office/drawing/2014/main" id="{6CDEDBF3-807B-4E17-A560-360F54B3235A}"/>
              </a:ext>
            </a:extLst>
          </p:cNvPr>
          <p:cNvSpPr/>
          <p:nvPr/>
        </p:nvSpPr>
        <p:spPr bwMode="auto">
          <a:xfrm rot="5400000">
            <a:off x="8045316" y="656989"/>
            <a:ext cx="181459" cy="129696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70B19BAA-D9C3-4DCD-A23A-269DF72208AA}"/>
              </a:ext>
            </a:extLst>
          </p:cNvPr>
          <p:cNvSpPr txBox="1"/>
          <p:nvPr/>
        </p:nvSpPr>
        <p:spPr>
          <a:xfrm>
            <a:off x="11844235" y="892018"/>
            <a:ext cx="2509131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F2F (TBC)</a:t>
            </a:r>
          </a:p>
        </p:txBody>
      </p:sp>
      <p:sp>
        <p:nvSpPr>
          <p:cNvPr id="138" name="Rectangle: Rounded Corners 137">
            <a:extLst>
              <a:ext uri="{FF2B5EF4-FFF2-40B4-BE49-F238E27FC236}">
                <a16:creationId xmlns:a16="http://schemas.microsoft.com/office/drawing/2014/main" id="{6B57DB96-22AE-4BAA-8C54-74ADB621C4C9}"/>
              </a:ext>
            </a:extLst>
          </p:cNvPr>
          <p:cNvSpPr/>
          <p:nvPr/>
        </p:nvSpPr>
        <p:spPr>
          <a:xfrm>
            <a:off x="9413465" y="3120022"/>
            <a:ext cx="352670" cy="27637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BFB0A8C7-E40C-4FB5-A388-B0D9B26FED60}"/>
              </a:ext>
            </a:extLst>
          </p:cNvPr>
          <p:cNvSpPr/>
          <p:nvPr/>
        </p:nvSpPr>
        <p:spPr>
          <a:xfrm>
            <a:off x="13830219" y="3113453"/>
            <a:ext cx="352670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43C9DB17-DCA8-43B4-A54D-B7AF67A307D3}"/>
              </a:ext>
            </a:extLst>
          </p:cNvPr>
          <p:cNvSpPr/>
          <p:nvPr/>
        </p:nvSpPr>
        <p:spPr>
          <a:xfrm>
            <a:off x="10822516" y="3141670"/>
            <a:ext cx="450567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F780C97A-C9F5-4A5E-810B-5460E27F9B1D}"/>
              </a:ext>
            </a:extLst>
          </p:cNvPr>
          <p:cNvSpPr/>
          <p:nvPr/>
        </p:nvSpPr>
        <p:spPr>
          <a:xfrm>
            <a:off x="10788239" y="3605727"/>
            <a:ext cx="48484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A77AF214-F52A-4E68-AF7A-19FB30EAAEA5}"/>
              </a:ext>
            </a:extLst>
          </p:cNvPr>
          <p:cNvSpPr/>
          <p:nvPr/>
        </p:nvSpPr>
        <p:spPr>
          <a:xfrm>
            <a:off x="10810369" y="4646384"/>
            <a:ext cx="46778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EEE43D4-4084-4845-A91E-22170CD9838D}"/>
              </a:ext>
            </a:extLst>
          </p:cNvPr>
          <p:cNvSpPr/>
          <p:nvPr/>
        </p:nvSpPr>
        <p:spPr>
          <a:xfrm>
            <a:off x="12308948" y="3135317"/>
            <a:ext cx="523105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46" name="Rectangle: Rounded Corners 145">
            <a:extLst>
              <a:ext uri="{FF2B5EF4-FFF2-40B4-BE49-F238E27FC236}">
                <a16:creationId xmlns:a16="http://schemas.microsoft.com/office/drawing/2014/main" id="{232C9EC6-DB8A-4F79-B4FF-CCC52234D16C}"/>
              </a:ext>
            </a:extLst>
          </p:cNvPr>
          <p:cNvSpPr/>
          <p:nvPr/>
        </p:nvSpPr>
        <p:spPr>
          <a:xfrm>
            <a:off x="12271251" y="3609106"/>
            <a:ext cx="568017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04B0704A-3EFB-47B4-BABF-01004117D355}"/>
              </a:ext>
            </a:extLst>
          </p:cNvPr>
          <p:cNvSpPr/>
          <p:nvPr/>
        </p:nvSpPr>
        <p:spPr>
          <a:xfrm>
            <a:off x="12260317" y="4115965"/>
            <a:ext cx="55792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90AEC423-C8A8-4AAB-A27A-89FBF279F0CF}"/>
              </a:ext>
            </a:extLst>
          </p:cNvPr>
          <p:cNvSpPr/>
          <p:nvPr/>
        </p:nvSpPr>
        <p:spPr>
          <a:xfrm>
            <a:off x="12264886" y="4659817"/>
            <a:ext cx="55349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5F703E62-8482-422F-B59D-A6286E72322E}"/>
              </a:ext>
            </a:extLst>
          </p:cNvPr>
          <p:cNvSpPr/>
          <p:nvPr/>
        </p:nvSpPr>
        <p:spPr>
          <a:xfrm>
            <a:off x="12159736" y="5147461"/>
            <a:ext cx="659551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970DA58D-C8A6-4E83-AB95-3838BB6FBE9C}"/>
              </a:ext>
            </a:extLst>
          </p:cNvPr>
          <p:cNvSpPr/>
          <p:nvPr/>
        </p:nvSpPr>
        <p:spPr>
          <a:xfrm>
            <a:off x="11423718" y="3063764"/>
            <a:ext cx="347313" cy="2974724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5" name="Rectangle: Rounded Corners 154">
            <a:extLst>
              <a:ext uri="{FF2B5EF4-FFF2-40B4-BE49-F238E27FC236}">
                <a16:creationId xmlns:a16="http://schemas.microsoft.com/office/drawing/2014/main" id="{7172307D-9D14-4711-9FFD-519763B97219}"/>
              </a:ext>
            </a:extLst>
          </p:cNvPr>
          <p:cNvSpPr/>
          <p:nvPr/>
        </p:nvSpPr>
        <p:spPr>
          <a:xfrm>
            <a:off x="12834548" y="3108348"/>
            <a:ext cx="347313" cy="294655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2D6BEC94-CB57-4C61-B3FD-B5288580510D}"/>
              </a:ext>
            </a:extLst>
          </p:cNvPr>
          <p:cNvSpPr txBox="1"/>
          <p:nvPr/>
        </p:nvSpPr>
        <p:spPr>
          <a:xfrm>
            <a:off x="7185281" y="874859"/>
            <a:ext cx="2002432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F2F (TBC)</a:t>
            </a:r>
          </a:p>
        </p:txBody>
      </p:sp>
      <p:sp>
        <p:nvSpPr>
          <p:cNvPr id="157" name="Left Brace 156">
            <a:extLst>
              <a:ext uri="{FF2B5EF4-FFF2-40B4-BE49-F238E27FC236}">
                <a16:creationId xmlns:a16="http://schemas.microsoft.com/office/drawing/2014/main" id="{9D71A13E-7210-4392-9B4B-B1BC85189828}"/>
              </a:ext>
            </a:extLst>
          </p:cNvPr>
          <p:cNvSpPr/>
          <p:nvPr/>
        </p:nvSpPr>
        <p:spPr bwMode="auto">
          <a:xfrm rot="5400000">
            <a:off x="13249856" y="-169537"/>
            <a:ext cx="181461" cy="299270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4470EE64-8483-46CB-9580-CBA4BCE427EC}"/>
              </a:ext>
            </a:extLst>
          </p:cNvPr>
          <p:cNvSpPr txBox="1"/>
          <p:nvPr/>
        </p:nvSpPr>
        <p:spPr>
          <a:xfrm>
            <a:off x="9228039" y="876148"/>
            <a:ext cx="2303289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E-meeting (TBC)</a:t>
            </a:r>
          </a:p>
        </p:txBody>
      </p:sp>
      <p:sp>
        <p:nvSpPr>
          <p:cNvPr id="160" name="Left Brace 159">
            <a:extLst>
              <a:ext uri="{FF2B5EF4-FFF2-40B4-BE49-F238E27FC236}">
                <a16:creationId xmlns:a16="http://schemas.microsoft.com/office/drawing/2014/main" id="{1F0C890A-6D12-48D1-9C10-0E0B9F9BF283}"/>
              </a:ext>
            </a:extLst>
          </p:cNvPr>
          <p:cNvSpPr/>
          <p:nvPr/>
        </p:nvSpPr>
        <p:spPr bwMode="auto">
          <a:xfrm rot="5400000">
            <a:off x="10278457" y="-124481"/>
            <a:ext cx="154481" cy="2857478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B1BDE6-9512-4ECD-88B0-8ED039ACF22F}"/>
              </a:ext>
            </a:extLst>
          </p:cNvPr>
          <p:cNvSpPr txBox="1"/>
          <p:nvPr/>
        </p:nvSpPr>
        <p:spPr>
          <a:xfrm>
            <a:off x="9801139" y="6131034"/>
            <a:ext cx="1393330" cy="3693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/>
              <a:t>Back-up Plan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C217637-B54F-4604-A524-A7AFA014D255}"/>
              </a:ext>
            </a:extLst>
          </p:cNvPr>
          <p:cNvSpPr/>
          <p:nvPr/>
        </p:nvSpPr>
        <p:spPr bwMode="auto">
          <a:xfrm rot="12691745">
            <a:off x="8855663" y="5810449"/>
            <a:ext cx="1152209" cy="120030"/>
          </a:xfrm>
          <a:prstGeom prst="rightArrow">
            <a:avLst/>
          </a:prstGeom>
          <a:solidFill>
            <a:srgbClr val="E0E51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5" name="Arrow: Right 174">
            <a:extLst>
              <a:ext uri="{FF2B5EF4-FFF2-40B4-BE49-F238E27FC236}">
                <a16:creationId xmlns:a16="http://schemas.microsoft.com/office/drawing/2014/main" id="{D3758E85-A618-4712-9836-767EBE2A071D}"/>
              </a:ext>
            </a:extLst>
          </p:cNvPr>
          <p:cNvSpPr/>
          <p:nvPr/>
        </p:nvSpPr>
        <p:spPr bwMode="auto">
          <a:xfrm rot="19114438">
            <a:off x="10899833" y="5765571"/>
            <a:ext cx="1116614" cy="147805"/>
          </a:xfrm>
          <a:prstGeom prst="rightArrow">
            <a:avLst/>
          </a:prstGeom>
          <a:solidFill>
            <a:srgbClr val="E0E51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DFF0D528-6223-4453-B9BA-591842E9C167}"/>
              </a:ext>
            </a:extLst>
          </p:cNvPr>
          <p:cNvSpPr txBox="1"/>
          <p:nvPr/>
        </p:nvSpPr>
        <p:spPr>
          <a:xfrm>
            <a:off x="411167" y="2521705"/>
            <a:ext cx="9723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u="sng" dirty="0"/>
              <a:t>F2F meeting schedules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E064DC3C-3618-47B8-8D1C-D4D9D142C8A1}"/>
              </a:ext>
            </a:extLst>
          </p:cNvPr>
          <p:cNvSpPr txBox="1"/>
          <p:nvPr/>
        </p:nvSpPr>
        <p:spPr>
          <a:xfrm>
            <a:off x="387829" y="4455050"/>
            <a:ext cx="961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u="sng" dirty="0"/>
              <a:t>E-meeting schedules</a:t>
            </a:r>
          </a:p>
        </p:txBody>
      </p:sp>
      <p:sp>
        <p:nvSpPr>
          <p:cNvPr id="179" name="Left Brace 178">
            <a:extLst>
              <a:ext uri="{FF2B5EF4-FFF2-40B4-BE49-F238E27FC236}">
                <a16:creationId xmlns:a16="http://schemas.microsoft.com/office/drawing/2014/main" id="{C486121C-29D3-4185-A6E2-B922DA9BDC4F}"/>
              </a:ext>
            </a:extLst>
          </p:cNvPr>
          <p:cNvSpPr/>
          <p:nvPr/>
        </p:nvSpPr>
        <p:spPr bwMode="auto">
          <a:xfrm>
            <a:off x="1360016" y="3431010"/>
            <a:ext cx="457362" cy="259593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1" name="Left Brace 180">
            <a:extLst>
              <a:ext uri="{FF2B5EF4-FFF2-40B4-BE49-F238E27FC236}">
                <a16:creationId xmlns:a16="http://schemas.microsoft.com/office/drawing/2014/main" id="{6DC392E7-2732-4B05-AA3C-BCEA25B5DD3F}"/>
              </a:ext>
            </a:extLst>
          </p:cNvPr>
          <p:cNvSpPr/>
          <p:nvPr/>
        </p:nvSpPr>
        <p:spPr bwMode="auto">
          <a:xfrm>
            <a:off x="1309323" y="2664528"/>
            <a:ext cx="457362" cy="425199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C763B585-B736-44FB-9C38-20C5F7E8CC89}"/>
              </a:ext>
            </a:extLst>
          </p:cNvPr>
          <p:cNvSpPr/>
          <p:nvPr/>
        </p:nvSpPr>
        <p:spPr>
          <a:xfrm>
            <a:off x="10811513" y="4089362"/>
            <a:ext cx="447747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064F6FC4-2F8D-497B-9995-3654075EF504}"/>
              </a:ext>
            </a:extLst>
          </p:cNvPr>
          <p:cNvSpPr/>
          <p:nvPr/>
        </p:nvSpPr>
        <p:spPr>
          <a:xfrm>
            <a:off x="6212677" y="3089727"/>
            <a:ext cx="1576657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9" name="Rectangle: Rounded Corners 148">
            <a:extLst>
              <a:ext uri="{FF2B5EF4-FFF2-40B4-BE49-F238E27FC236}">
                <a16:creationId xmlns:a16="http://schemas.microsoft.com/office/drawing/2014/main" id="{3430E109-170C-4F06-8C43-DB57EE1B15A4}"/>
              </a:ext>
            </a:extLst>
          </p:cNvPr>
          <p:cNvSpPr/>
          <p:nvPr/>
        </p:nvSpPr>
        <p:spPr>
          <a:xfrm>
            <a:off x="10463949" y="3063764"/>
            <a:ext cx="347313" cy="2974724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24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AD761-4983-4E4C-8724-7A5F1EB17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28600"/>
            <a:ext cx="12786194" cy="1143000"/>
          </a:xfrm>
        </p:spPr>
        <p:txBody>
          <a:bodyPr/>
          <a:lstStyle/>
          <a:p>
            <a:r>
              <a:rPr lang="en-GB" dirty="0"/>
              <a:t>RAN1 Dates and Deadlines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BC70B-2C44-4271-8BAF-8CEA7C886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454152"/>
            <a:ext cx="14037945" cy="4830233"/>
          </a:xfrm>
        </p:spPr>
        <p:txBody>
          <a:bodyPr/>
          <a:lstStyle/>
          <a:p>
            <a:r>
              <a:rPr lang="en-GB" sz="1800" b="1" u="sng" kern="0" dirty="0"/>
              <a:t>Proposal</a:t>
            </a:r>
          </a:p>
          <a:p>
            <a:pPr lvl="1"/>
            <a:r>
              <a:rPr lang="en-GB" sz="1600" kern="0" dirty="0"/>
              <a:t>RAN1 ready with </a:t>
            </a:r>
            <a:r>
              <a:rPr lang="en-GB" sz="1600" kern="0" dirty="0" err="1"/>
              <a:t>LSes</a:t>
            </a:r>
            <a:r>
              <a:rPr lang="en-GB" sz="1600" kern="0" dirty="0"/>
              <a:t> on main R17 impact to RAN2 (feature list/UE cap, RRC parameters, MAC CEs): Thu Aug 25</a:t>
            </a:r>
          </a:p>
        </p:txBody>
      </p:sp>
    </p:spTree>
    <p:extLst>
      <p:ext uri="{BB962C8B-B14F-4D97-AF65-F5344CB8AC3E}">
        <p14:creationId xmlns:p14="http://schemas.microsoft.com/office/powerpoint/2010/main" val="209369333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AD761-4983-4E4C-8724-7A5F1EB17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28600"/>
            <a:ext cx="12786194" cy="1143000"/>
          </a:xfrm>
        </p:spPr>
        <p:txBody>
          <a:bodyPr/>
          <a:lstStyle/>
          <a:p>
            <a:r>
              <a:rPr lang="en-GB" dirty="0"/>
              <a:t>RAN2 Dates and Deadlines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BC70B-2C44-4271-8BAF-8CEA7C886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454152"/>
            <a:ext cx="13238955" cy="4830233"/>
          </a:xfrm>
        </p:spPr>
        <p:txBody>
          <a:bodyPr/>
          <a:lstStyle/>
          <a:p>
            <a:r>
              <a:rPr lang="en-GB" sz="1800" dirty="0"/>
              <a:t>For Info: According to previously endorsed plan</a:t>
            </a:r>
          </a:p>
          <a:p>
            <a:pPr lvl="1"/>
            <a:r>
              <a:rPr lang="en-GB" sz="1600" dirty="0"/>
              <a:t>RAN2 </a:t>
            </a:r>
            <a:r>
              <a:rPr lang="en-GB" sz="1600" dirty="0" err="1"/>
              <a:t>tdoc</a:t>
            </a:r>
            <a:r>
              <a:rPr lang="en-GB" sz="1600" dirty="0"/>
              <a:t> deadline: Friday Aug 5</a:t>
            </a:r>
          </a:p>
          <a:p>
            <a:pPr lvl="1"/>
            <a:r>
              <a:rPr lang="en-GB" sz="1600" dirty="0"/>
              <a:t>RAN2 meeting: Mon Aug 15 – Fri Aug 26 (5+5)</a:t>
            </a:r>
          </a:p>
          <a:p>
            <a:pPr lvl="1"/>
            <a:endParaRPr lang="en-GB" sz="1600" dirty="0"/>
          </a:p>
          <a:p>
            <a:r>
              <a:rPr lang="en-GB" sz="1800" b="1" u="sng" kern="0" dirty="0"/>
              <a:t>Proposal: </a:t>
            </a:r>
          </a:p>
          <a:p>
            <a:pPr lvl="1"/>
            <a:r>
              <a:rPr lang="en-GB" sz="1600" kern="0" dirty="0"/>
              <a:t>8 day meeting + 1 optional day for R1 input</a:t>
            </a:r>
          </a:p>
          <a:p>
            <a:pPr lvl="1"/>
            <a:r>
              <a:rPr lang="en-GB" sz="1600" kern="0" dirty="0"/>
              <a:t>Scope is 100%, not reduced, GTW late session 5x3h </a:t>
            </a:r>
            <a:r>
              <a:rPr lang="en-GB" sz="1600" dirty="0"/>
              <a:t>is </a:t>
            </a:r>
            <a:r>
              <a:rPr lang="en-GB" sz="1600" kern="0" dirty="0"/>
              <a:t>unchanged, early session 3x2h</a:t>
            </a:r>
            <a:r>
              <a:rPr lang="en-GB" sz="1600" dirty="0"/>
              <a:t> </a:t>
            </a:r>
            <a:r>
              <a:rPr lang="en-GB" sz="1600" kern="0" dirty="0"/>
              <a:t>(number of days reduced but time per session is increased). </a:t>
            </a:r>
            <a:br>
              <a:rPr lang="en-GB" sz="1600" kern="0" dirty="0"/>
            </a:br>
            <a:r>
              <a:rPr lang="en-GB" sz="1600" kern="0" dirty="0"/>
              <a:t>Main impact of changes is that offline discussions will have shorter time to converge. </a:t>
            </a:r>
            <a:endParaRPr lang="en-GB" sz="1065" kern="0" dirty="0"/>
          </a:p>
          <a:p>
            <a:pPr lvl="1"/>
            <a:r>
              <a:rPr lang="en-GB" sz="1600" kern="0" dirty="0"/>
              <a:t>RAN2 </a:t>
            </a:r>
            <a:r>
              <a:rPr lang="en-GB" sz="1600" kern="0" dirty="0" err="1"/>
              <a:t>tdoc</a:t>
            </a:r>
            <a:r>
              <a:rPr lang="en-GB" sz="1600" kern="0" dirty="0"/>
              <a:t> deadline: Aug 10 (Wed morning UTC)</a:t>
            </a:r>
          </a:p>
          <a:p>
            <a:pPr lvl="1"/>
            <a:r>
              <a:rPr lang="en-GB" sz="1600" kern="0" dirty="0"/>
              <a:t>RAN2 meeting: Wed Aug 17 – Fri Aug 26 (3+5)</a:t>
            </a:r>
          </a:p>
          <a:p>
            <a:pPr lvl="2"/>
            <a:r>
              <a:rPr lang="en-GB" sz="1400" dirty="0"/>
              <a:t>+1 day: Mon Aug 29: O</a:t>
            </a:r>
            <a:r>
              <a:rPr lang="en-GB" sz="1400" kern="0" dirty="0"/>
              <a:t>ptional additional GTW session(s) if needed, in order to treat online issues stemming from R1 input or other important late LS in for Rel-17 (decision </a:t>
            </a:r>
            <a:r>
              <a:rPr lang="en-GB" sz="1400" dirty="0"/>
              <a:t>whether to have this Monday session is taken Fri Aug 26). </a:t>
            </a:r>
            <a:endParaRPr lang="en-GB" sz="1065" kern="0" dirty="0"/>
          </a:p>
          <a:p>
            <a:pPr lvl="1"/>
            <a:r>
              <a:rPr lang="en-GB" sz="1600" kern="0" dirty="0"/>
              <a:t>RAN2 short email discussions ready: </a:t>
            </a:r>
          </a:p>
          <a:p>
            <a:pPr lvl="2"/>
            <a:r>
              <a:rPr lang="en-GB" sz="1400" kern="0" dirty="0"/>
              <a:t>Fri Sept 2</a:t>
            </a:r>
            <a:r>
              <a:rPr lang="en-GB" sz="1400" kern="0" baseline="30000" dirty="0"/>
              <a:t>nd</a:t>
            </a:r>
            <a:endParaRPr lang="en-GB" sz="1400" kern="0" dirty="0"/>
          </a:p>
          <a:p>
            <a:pPr lvl="2"/>
            <a:r>
              <a:rPr lang="en-GB" sz="1400" kern="0" dirty="0"/>
              <a:t>Exception (UE cap): Wed Sept 7</a:t>
            </a:r>
            <a:r>
              <a:rPr lang="en-GB" sz="1400" kern="0" baseline="30000" dirty="0"/>
              <a:t>th</a:t>
            </a:r>
          </a:p>
        </p:txBody>
      </p:sp>
    </p:spTree>
    <p:extLst>
      <p:ext uri="{BB962C8B-B14F-4D97-AF65-F5344CB8AC3E}">
        <p14:creationId xmlns:p14="http://schemas.microsoft.com/office/powerpoint/2010/main" val="96916926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641" y="228600"/>
            <a:ext cx="12786194" cy="1143000"/>
          </a:xfrm>
        </p:spPr>
        <p:txBody>
          <a:bodyPr/>
          <a:lstStyle/>
          <a:p>
            <a:r>
              <a:rPr lang="en-GB" dirty="0"/>
              <a:t>RAN</a:t>
            </a:r>
            <a:r>
              <a:rPr lang="en-US" altLang="en-GB" dirty="0"/>
              <a:t>3</a:t>
            </a:r>
            <a:r>
              <a:rPr lang="en-GB" dirty="0"/>
              <a:t> Dates and Deadlines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6641" y="1454152"/>
            <a:ext cx="13238955" cy="4830233"/>
          </a:xfrm>
        </p:spPr>
        <p:txBody>
          <a:bodyPr/>
          <a:lstStyle/>
          <a:p>
            <a:r>
              <a:rPr lang="en-GB" sz="1800" dirty="0"/>
              <a:t>For Info: According to previously endorsed plan</a:t>
            </a:r>
          </a:p>
          <a:p>
            <a:pPr lvl="1"/>
            <a:r>
              <a:rPr lang="en-GB" sz="1600" dirty="0"/>
              <a:t>RAN</a:t>
            </a:r>
            <a:r>
              <a:rPr lang="en-US" altLang="en-GB" sz="1600" dirty="0"/>
              <a:t>3</a:t>
            </a:r>
            <a:r>
              <a:rPr lang="en-GB" sz="1600" dirty="0"/>
              <a:t> </a:t>
            </a:r>
            <a:r>
              <a:rPr lang="en-GB" sz="1600" dirty="0" err="1"/>
              <a:t>tdoc</a:t>
            </a:r>
            <a:r>
              <a:rPr lang="en-GB" sz="1600" dirty="0"/>
              <a:t> deadline: Friday Aug 5</a:t>
            </a:r>
          </a:p>
          <a:p>
            <a:pPr lvl="1"/>
            <a:r>
              <a:rPr lang="en-GB" sz="1600" dirty="0"/>
              <a:t>RAN</a:t>
            </a:r>
            <a:r>
              <a:rPr lang="en-US" altLang="en-GB" sz="1600" dirty="0"/>
              <a:t>3</a:t>
            </a:r>
            <a:r>
              <a:rPr lang="en-GB" sz="1600" dirty="0"/>
              <a:t> meeting: Mon Aug 15 – </a:t>
            </a:r>
            <a:r>
              <a:rPr lang="en-US" altLang="en-GB" sz="1600" dirty="0"/>
              <a:t>Thu </a:t>
            </a:r>
            <a:r>
              <a:rPr lang="en-GB" sz="1600" dirty="0"/>
              <a:t>Aug 2</a:t>
            </a:r>
            <a:r>
              <a:rPr lang="en-US" altLang="en-GB" sz="1600" dirty="0"/>
              <a:t>5</a:t>
            </a:r>
            <a:r>
              <a:rPr lang="en-GB" sz="1600" dirty="0"/>
              <a:t> (5+</a:t>
            </a:r>
            <a:r>
              <a:rPr lang="en-US" altLang="en-GB" sz="1600" dirty="0"/>
              <a:t>4</a:t>
            </a:r>
            <a:r>
              <a:rPr lang="en-GB" sz="1600" dirty="0"/>
              <a:t>)</a:t>
            </a:r>
          </a:p>
          <a:p>
            <a:pPr lvl="1"/>
            <a:endParaRPr lang="en-GB" sz="1600" dirty="0"/>
          </a:p>
          <a:p>
            <a:r>
              <a:rPr lang="en-GB" sz="1800" b="1" u="sng" kern="0" dirty="0"/>
              <a:t>Proposal:</a:t>
            </a:r>
          </a:p>
          <a:p>
            <a:pPr lvl="1"/>
            <a:r>
              <a:rPr lang="en-GB" sz="1600" kern="0" dirty="0"/>
              <a:t>RAN</a:t>
            </a:r>
            <a:r>
              <a:rPr lang="en-US" altLang="en-GB" sz="1600" kern="0" dirty="0"/>
              <a:t>3</a:t>
            </a:r>
            <a:r>
              <a:rPr lang="en-GB" sz="1600" kern="0" dirty="0"/>
              <a:t> </a:t>
            </a:r>
            <a:r>
              <a:rPr lang="en-GB" sz="1600" kern="0" dirty="0" err="1"/>
              <a:t>tdoc</a:t>
            </a:r>
            <a:r>
              <a:rPr lang="en-GB" sz="1600" kern="0" dirty="0"/>
              <a:t> deadline: Aug </a:t>
            </a:r>
            <a:r>
              <a:rPr lang="en-US" altLang="en-GB" sz="1600" kern="0" dirty="0"/>
              <a:t>9</a:t>
            </a:r>
            <a:r>
              <a:rPr lang="en-GB" sz="1600" kern="0" dirty="0"/>
              <a:t> (</a:t>
            </a:r>
            <a:r>
              <a:rPr lang="en-US" altLang="en-GB" sz="1600" kern="0" dirty="0"/>
              <a:t>Tue</a:t>
            </a:r>
            <a:r>
              <a:rPr lang="en-GB" sz="1600" kern="0" dirty="0"/>
              <a:t> morning UTC)</a:t>
            </a:r>
          </a:p>
          <a:p>
            <a:pPr lvl="1"/>
            <a:r>
              <a:rPr lang="en-GB" sz="1600" dirty="0">
                <a:sym typeface="+mn-ea"/>
              </a:rPr>
              <a:t>RAN</a:t>
            </a:r>
            <a:r>
              <a:rPr lang="en-US" altLang="en-GB" sz="1600" dirty="0">
                <a:sym typeface="+mn-ea"/>
              </a:rPr>
              <a:t>3</a:t>
            </a:r>
            <a:r>
              <a:rPr lang="en-GB" sz="1600" dirty="0">
                <a:sym typeface="+mn-ea"/>
              </a:rPr>
              <a:t> meeting: </a:t>
            </a:r>
            <a:r>
              <a:rPr lang="en-GB" sz="1600" kern="0" dirty="0"/>
              <a:t>Mon Aug 1</a:t>
            </a:r>
            <a:r>
              <a:rPr lang="en-US" altLang="en-GB" sz="1600" kern="0" dirty="0"/>
              <a:t>5</a:t>
            </a:r>
            <a:r>
              <a:rPr lang="en-GB" sz="1600" kern="0" dirty="0"/>
              <a:t> – </a:t>
            </a:r>
            <a:r>
              <a:rPr lang="en-US" sz="1600" dirty="0"/>
              <a:t>Wed</a:t>
            </a:r>
            <a:r>
              <a:rPr lang="en-GB" sz="1600" kern="0" dirty="0"/>
              <a:t> Aug 2</a:t>
            </a:r>
            <a:r>
              <a:rPr lang="en-US" altLang="en-GB" sz="1600" kern="0" dirty="0"/>
              <a:t>4</a:t>
            </a:r>
            <a:r>
              <a:rPr lang="en-GB" sz="1600" kern="0" dirty="0"/>
              <a:t> (</a:t>
            </a:r>
            <a:r>
              <a:rPr lang="en-US" altLang="en-GB" sz="1600" kern="0" dirty="0"/>
              <a:t>5+3</a:t>
            </a:r>
            <a:r>
              <a:rPr lang="en-GB" sz="1600" kern="0" dirty="0"/>
              <a:t>)</a:t>
            </a:r>
            <a:endParaRPr lang="en-GB" sz="1065" kern="0" dirty="0"/>
          </a:p>
          <a:p>
            <a:pPr lvl="1"/>
            <a:endParaRPr lang="en-GB" sz="1400" kern="0" baseline="30000" dirty="0"/>
          </a:p>
          <a:p>
            <a:endParaRPr lang="en-GB" sz="14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AD761-4983-4E4C-8724-7A5F1EB17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28600"/>
            <a:ext cx="12786194" cy="1143000"/>
          </a:xfrm>
        </p:spPr>
        <p:txBody>
          <a:bodyPr/>
          <a:lstStyle/>
          <a:p>
            <a:r>
              <a:rPr lang="en-GB" dirty="0"/>
              <a:t>RAN4 Dates and Deadlines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BC70B-2C44-4271-8BAF-8CEA7C886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454152"/>
            <a:ext cx="14037945" cy="4830233"/>
          </a:xfrm>
        </p:spPr>
        <p:txBody>
          <a:bodyPr/>
          <a:lstStyle/>
          <a:p>
            <a:r>
              <a:rPr lang="en-GB" sz="1800" dirty="0"/>
              <a:t>For Info: According to previously endorsed plan</a:t>
            </a:r>
          </a:p>
          <a:p>
            <a:pPr lvl="1"/>
            <a:r>
              <a:rPr lang="en-GB" sz="1600" dirty="0"/>
              <a:t>RAN4 </a:t>
            </a:r>
            <a:r>
              <a:rPr lang="en-GB" sz="1600" dirty="0" err="1"/>
              <a:t>tdoc</a:t>
            </a:r>
            <a:r>
              <a:rPr lang="en-GB" sz="1600" dirty="0"/>
              <a:t> deadline: Friday Aug 5</a:t>
            </a:r>
          </a:p>
          <a:p>
            <a:pPr lvl="1"/>
            <a:r>
              <a:rPr lang="en-GB" sz="1600" dirty="0"/>
              <a:t>RAN4 meeting: Mon Aug 15 – Fri Aug 26 (5+5)</a:t>
            </a:r>
          </a:p>
          <a:p>
            <a:pPr lvl="1"/>
            <a:endParaRPr lang="en-GB" sz="1600" dirty="0"/>
          </a:p>
          <a:p>
            <a:r>
              <a:rPr lang="en-GB" sz="1800" b="1" u="sng" kern="0" dirty="0"/>
              <a:t>Proposal</a:t>
            </a:r>
          </a:p>
          <a:p>
            <a:pPr lvl="1"/>
            <a:r>
              <a:rPr lang="en-GB" sz="1600" kern="0" dirty="0"/>
              <a:t>RAN4 </a:t>
            </a:r>
            <a:r>
              <a:rPr lang="en-GB" sz="1600" kern="0" dirty="0" err="1"/>
              <a:t>tdoc</a:t>
            </a:r>
            <a:r>
              <a:rPr lang="en-GB" sz="1600" kern="0" dirty="0"/>
              <a:t> deadline: </a:t>
            </a:r>
          </a:p>
          <a:p>
            <a:pPr lvl="2"/>
            <a:r>
              <a:rPr lang="en-GB" sz="1600" kern="0" dirty="0" err="1"/>
              <a:t>Tdoc</a:t>
            </a:r>
            <a:r>
              <a:rPr lang="en-GB" sz="1600" kern="0" dirty="0"/>
              <a:t> submission deadline: Aug 10</a:t>
            </a:r>
            <a:r>
              <a:rPr lang="en-US" altLang="zh-CN" sz="1600" kern="0" dirty="0" err="1"/>
              <a:t>th</a:t>
            </a:r>
            <a:r>
              <a:rPr lang="en-GB" sz="1600" kern="0" dirty="0"/>
              <a:t> </a:t>
            </a:r>
            <a:endParaRPr lang="en-US" sz="1600" dirty="0"/>
          </a:p>
          <a:p>
            <a:pPr lvl="2"/>
            <a:r>
              <a:rPr lang="en-US" sz="1600" dirty="0"/>
              <a:t>Draft summary submission: Aug 12th</a:t>
            </a:r>
            <a:endParaRPr lang="en-GB" sz="1600" kern="0" dirty="0"/>
          </a:p>
          <a:p>
            <a:pPr lvl="1"/>
            <a:r>
              <a:rPr lang="en-GB" sz="1600" kern="0" dirty="0"/>
              <a:t>RAN4 meeting: </a:t>
            </a:r>
            <a:r>
              <a:rPr lang="en-US" sz="1600" dirty="0"/>
              <a:t>D</a:t>
            </a:r>
            <a:r>
              <a:rPr lang="en-US" altLang="zh-CN" sz="1600" kern="0" dirty="0"/>
              <a:t>ates of August meeting unchanged</a:t>
            </a:r>
          </a:p>
          <a:p>
            <a:pPr lvl="1"/>
            <a:r>
              <a:rPr lang="en-US" sz="1600" dirty="0"/>
              <a:t>Timeline for sending LS of RAN4 feature lists to RAN2: Aug 19</a:t>
            </a:r>
            <a:r>
              <a:rPr lang="en-US" sz="1600" baseline="30000" dirty="0"/>
              <a:t>th</a:t>
            </a:r>
            <a:r>
              <a:rPr lang="en-US" sz="1600" dirty="0"/>
              <a:t>.</a:t>
            </a:r>
            <a:endParaRPr lang="en-GB" sz="1600" kern="0" dirty="0"/>
          </a:p>
        </p:txBody>
      </p:sp>
    </p:spTree>
    <p:extLst>
      <p:ext uri="{BB962C8B-B14F-4D97-AF65-F5344CB8AC3E}">
        <p14:creationId xmlns:p14="http://schemas.microsoft.com/office/powerpoint/2010/main" val="399211961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AD761-4983-4E4C-8724-7A5F1EB17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28600"/>
            <a:ext cx="12786194" cy="1143000"/>
          </a:xfrm>
        </p:spPr>
        <p:txBody>
          <a:bodyPr/>
          <a:lstStyle/>
          <a:p>
            <a:r>
              <a:rPr lang="en-GB" dirty="0"/>
              <a:t>RAN5 Dates and Deadlines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BC70B-2C44-4271-8BAF-8CEA7C886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454152"/>
            <a:ext cx="14037945" cy="4830233"/>
          </a:xfrm>
        </p:spPr>
        <p:txBody>
          <a:bodyPr/>
          <a:lstStyle/>
          <a:p>
            <a:r>
              <a:rPr lang="en-GB" sz="1800" dirty="0"/>
              <a:t>For Info: According to previously endorsed plan</a:t>
            </a:r>
          </a:p>
          <a:p>
            <a:pPr lvl="1"/>
            <a:r>
              <a:rPr lang="en-GB" sz="1600" dirty="0"/>
              <a:t>RAN5#96-e meeting: Mon Aug 15 – Fri Aug 26 (5+5)</a:t>
            </a:r>
          </a:p>
          <a:p>
            <a:pPr lvl="1"/>
            <a:r>
              <a:rPr lang="en-GB" sz="1600" dirty="0"/>
              <a:t>RAN5 </a:t>
            </a:r>
            <a:r>
              <a:rPr lang="en-GB" sz="1600" dirty="0" err="1"/>
              <a:t>tdoc</a:t>
            </a:r>
            <a:r>
              <a:rPr lang="en-GB" sz="1600" dirty="0"/>
              <a:t> deadline: Friday Aug 5</a:t>
            </a:r>
          </a:p>
          <a:p>
            <a:pPr lvl="1"/>
            <a:endParaRPr lang="en-GB" sz="1600" dirty="0"/>
          </a:p>
          <a:p>
            <a:r>
              <a:rPr lang="en-GB" sz="1800" b="1" u="sng" kern="0" dirty="0"/>
              <a:t>Proposal</a:t>
            </a:r>
          </a:p>
          <a:p>
            <a:pPr lvl="1"/>
            <a:r>
              <a:rPr lang="en-GB" sz="1600" kern="0" dirty="0"/>
              <a:t>RAN5#96-e meeting: </a:t>
            </a:r>
            <a:r>
              <a:rPr lang="en-US" sz="1600" dirty="0"/>
              <a:t>Keep dates unchanged</a:t>
            </a:r>
            <a:endParaRPr lang="en-US" altLang="zh-CN" sz="1600" kern="0" dirty="0"/>
          </a:p>
          <a:p>
            <a:pPr lvl="1"/>
            <a:r>
              <a:rPr lang="en-GB" sz="1600" kern="0" dirty="0"/>
              <a:t>RAN5 </a:t>
            </a:r>
            <a:r>
              <a:rPr lang="en-GB" sz="1600" kern="0" dirty="0" err="1"/>
              <a:t>tdoc</a:t>
            </a:r>
            <a:r>
              <a:rPr lang="en-GB" sz="1600" kern="0" dirty="0"/>
              <a:t> deadlines: </a:t>
            </a:r>
          </a:p>
          <a:p>
            <a:pPr lvl="2"/>
            <a:r>
              <a:rPr lang="en-US" sz="1600" kern="0" dirty="0"/>
              <a:t>8 Aug 22 Mon  Deadline for reserving </a:t>
            </a:r>
            <a:r>
              <a:rPr lang="en-US" sz="1600" kern="0" dirty="0" err="1"/>
              <a:t>Tdocs</a:t>
            </a:r>
            <a:r>
              <a:rPr lang="en-US" sz="1600" kern="0" dirty="0"/>
              <a:t> for RAN5#96-e from the 3GU – 1900 </a:t>
            </a:r>
            <a:r>
              <a:rPr lang="en-US" sz="1600" kern="0" dirty="0" err="1"/>
              <a:t>hrs</a:t>
            </a:r>
            <a:r>
              <a:rPr lang="en-US" sz="1600" kern="0" dirty="0"/>
              <a:t> UTC</a:t>
            </a:r>
          </a:p>
          <a:p>
            <a:pPr lvl="2"/>
            <a:r>
              <a:rPr lang="en-US" sz="1600" kern="0" dirty="0"/>
              <a:t>8 Aug 22 Mon  Deadline for uploading ‘in time’ RAN5#96-e </a:t>
            </a:r>
            <a:r>
              <a:rPr lang="en-US" sz="1600" kern="0" dirty="0" err="1"/>
              <a:t>Tdocs</a:t>
            </a:r>
            <a:r>
              <a:rPr lang="en-US" sz="1600" kern="0" dirty="0"/>
              <a:t> – 2159 </a:t>
            </a:r>
            <a:r>
              <a:rPr lang="en-US" sz="1600" kern="0" dirty="0" err="1"/>
              <a:t>hrs</a:t>
            </a:r>
            <a:r>
              <a:rPr lang="en-US" sz="1600" kern="0" dirty="0"/>
              <a:t> UTC</a:t>
            </a:r>
            <a:endParaRPr lang="en-GB" sz="1600" kern="0" dirty="0"/>
          </a:p>
        </p:txBody>
      </p:sp>
    </p:spTree>
    <p:extLst>
      <p:ext uri="{BB962C8B-B14F-4D97-AF65-F5344CB8AC3E}">
        <p14:creationId xmlns:p14="http://schemas.microsoft.com/office/powerpoint/2010/main" val="182659427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46370</TotalTime>
  <Words>744</Words>
  <Application>Microsoft Office PowerPoint</Application>
  <PresentationFormat>Custom</PresentationFormat>
  <Paragraphs>276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Nokia Pure Headline Ultra Light</vt:lpstr>
      <vt:lpstr>Nokia Pure Text</vt:lpstr>
      <vt:lpstr>Nokia Pure Text Light</vt:lpstr>
      <vt:lpstr>Arial</vt:lpstr>
      <vt:lpstr>Calibri</vt:lpstr>
      <vt:lpstr>Times</vt:lpstr>
      <vt:lpstr>Wingdings</vt:lpstr>
      <vt:lpstr>Nokia White Master with headline</vt:lpstr>
      <vt:lpstr>2_Office Theme</vt:lpstr>
      <vt:lpstr>Some details about RAN WG meetings in August</vt:lpstr>
      <vt:lpstr>Previously endorsed Meeting plan</vt:lpstr>
      <vt:lpstr>RAN1 Dates and Deadlines</vt:lpstr>
      <vt:lpstr>RAN2 Dates and Deadlines</vt:lpstr>
      <vt:lpstr>RAN3 Dates and Deadlines</vt:lpstr>
      <vt:lpstr>RAN4 Dates and Deadlines</vt:lpstr>
      <vt:lpstr>RAN5 Dates and Deadlines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Johan Johansson (RAN2 Chairman)</dc:creator>
  <cp:keywords>CTPClassification=CTP_NT</cp:keywords>
  <cp:lastModifiedBy>Johan</cp:lastModifiedBy>
  <cp:revision>658</cp:revision>
  <dcterms:created xsi:type="dcterms:W3CDTF">2018-05-24T11:49:12Z</dcterms:created>
  <dcterms:modified xsi:type="dcterms:W3CDTF">2022-06-08T13:05:02Z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(2)sGgyHZOKhkdyInZ04uMiuEQNCQbQRPNjJ6Uxb4kq8qoT6bePgzEbdPn6ytYuf0lf/9p6mJMX
maU1WQEkR0WTRPZx1Q1H4VwTZxuDhOoSFyFWVBbQ2QEHOXf4jUH4qyUWVVEJqIS/G+gfGA2k
o6LbPMLD3ePjrcWbYHMGvA0UyuttmU5WNC1032gLY7FhJOL9Lo/2Pmcc67ekT8JBiZkfqI5N
/oauyly4hQ6p+rq+oc</vt:lpwstr>
  </property>
  <property fmtid="{D5CDD505-2E9C-101B-9397-08002B2CF9AE}" pid="9" name="_2015_ms_pID_7253431">
    <vt:lpwstr>Zrp7q7DnlyL4GAkrFqq1CsR3MtRKU0oti9DMQEcqc/iyOy5NWf5m/4
y5FeJStGsx9YW3YT7azc9dGNSj2qGDifJnGvBNPsREAEKxX5qg483Ut624WaPTXLjtXWZIo+
kMvD+BeiM5dLeBAtDd7pJ8z7whU563H9F0rh2yJw1rgMnXM/0L/sTlTJSNzXpK5z1FFeE9gn
UHwsEiFK2isYQUUO</vt:lpwstr>
  </property>
</Properties>
</file>