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6"/>
  </p:sldMasterIdLst>
  <p:notesMasterIdLst>
    <p:notesMasterId r:id="rId12"/>
  </p:notesMasterIdLst>
  <p:handoutMasterIdLst>
    <p:handoutMasterId r:id="rId13"/>
  </p:handoutMasterIdLst>
  <p:sldIdLst>
    <p:sldId id="256" r:id="rId7"/>
    <p:sldId id="266" r:id="rId8"/>
    <p:sldId id="267" r:id="rId9"/>
    <p:sldId id="265" r:id="rId10"/>
    <p:sldId id="261" r:id="rId11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Ericsson Hilda" panose="00000500000000000000" pitchFamily="2" charset="0"/>
      <p:regular r:id="rId18"/>
      <p:bold r:id="rId19"/>
      <p:italic r:id="rId20"/>
      <p:boldItalic r:id="rId21"/>
    </p:embeddedFont>
    <p:embeddedFont>
      <p:font typeface="Ericsson Hilda Light" panose="00000400000000000000" pitchFamily="2" charset="0"/>
      <p:regular r:id="rId22"/>
      <p:italic r:id="rId23"/>
    </p:embeddedFont>
    <p:embeddedFont>
      <p:font typeface="Ericsson Technical Icons" panose="00000500000000000000" pitchFamily="2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U" lastIdx="2" clrIdx="0">
    <p:extLst>
      <p:ext uri="{19B8F6BF-5375-455C-9EA6-DF929625EA0E}">
        <p15:presenceInfo xmlns:p15="http://schemas.microsoft.com/office/powerpoint/2012/main" userId="Ericsson" providerId="None"/>
      </p:ext>
    </p:extLst>
  </p:cmAuthor>
  <p:cmAuthor id="2" name="Satyam Dwivedi" initials="SD" lastIdx="2" clrIdx="1">
    <p:extLst>
      <p:ext uri="{19B8F6BF-5375-455C-9EA6-DF929625EA0E}">
        <p15:presenceInfo xmlns:p15="http://schemas.microsoft.com/office/powerpoint/2012/main" userId="S::satyam.dwivedi@ericsson.com::b60e65f4-c77c-48b3-9121-6f72d3a386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2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font" Target="fonts/font11.fntdata"/><Relationship Id="rId5" Type="http://schemas.openxmlformats.org/officeDocument/2006/relationships/customXml" Target="../customXml/item5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font" Target="fonts/font6.fntdata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Masini" userId="446cd9d3-d73a-4f5c-b87e-4610f52c71cf" providerId="ADAL" clId="{E226786B-1D9C-486C-AC18-A99A068CFF92}"/>
    <pc:docChg chg="custSel addSld delSld modSld">
      <pc:chgData name="Gino Masini" userId="446cd9d3-d73a-4f5c-b87e-4610f52c71cf" providerId="ADAL" clId="{E226786B-1D9C-486C-AC18-A99A068CFF92}" dt="2022-05-30T16:36:31.006" v="1640" actId="6549"/>
      <pc:docMkLst>
        <pc:docMk/>
      </pc:docMkLst>
      <pc:sldChg chg="modSp mod">
        <pc:chgData name="Gino Masini" userId="446cd9d3-d73a-4f5c-b87e-4610f52c71cf" providerId="ADAL" clId="{E226786B-1D9C-486C-AC18-A99A068CFF92}" dt="2022-05-30T16:36:31.006" v="1640" actId="6549"/>
        <pc:sldMkLst>
          <pc:docMk/>
          <pc:sldMk cId="1218855417" sldId="256"/>
        </pc:sldMkLst>
        <pc:spChg chg="mod">
          <ac:chgData name="Gino Masini" userId="446cd9d3-d73a-4f5c-b87e-4610f52c71cf" providerId="ADAL" clId="{E226786B-1D9C-486C-AC18-A99A068CFF92}" dt="2022-05-25T14:47:12.653" v="58" actId="20577"/>
          <ac:spMkLst>
            <pc:docMk/>
            <pc:sldMk cId="1218855417" sldId="256"/>
            <ac:spMk id="2" creationId="{5409C6C2-BE62-4343-85FB-AF94732C2436}"/>
          </ac:spMkLst>
        </pc:spChg>
        <pc:spChg chg="mod">
          <ac:chgData name="Gino Masini" userId="446cd9d3-d73a-4f5c-b87e-4610f52c71cf" providerId="ADAL" clId="{E226786B-1D9C-486C-AC18-A99A068CFF92}" dt="2022-05-30T16:23:00.902" v="1626" actId="20577"/>
          <ac:spMkLst>
            <pc:docMk/>
            <pc:sldMk cId="1218855417" sldId="256"/>
            <ac:spMk id="3" creationId="{5E292CD8-FDCA-4849-BCA4-C507C9513116}"/>
          </ac:spMkLst>
        </pc:spChg>
        <pc:spChg chg="mod">
          <ac:chgData name="Gino Masini" userId="446cd9d3-d73a-4f5c-b87e-4610f52c71cf" providerId="ADAL" clId="{E226786B-1D9C-486C-AC18-A99A068CFF92}" dt="2022-05-30T16:36:31.006" v="1640" actId="6549"/>
          <ac:spMkLst>
            <pc:docMk/>
            <pc:sldMk cId="1218855417" sldId="256"/>
            <ac:spMk id="4" creationId="{2375DAB2-590C-4938-8058-2B80E2AC3929}"/>
          </ac:spMkLst>
        </pc:spChg>
        <pc:spChg chg="mod">
          <ac:chgData name="Gino Masini" userId="446cd9d3-d73a-4f5c-b87e-4610f52c71cf" providerId="ADAL" clId="{E226786B-1D9C-486C-AC18-A99A068CFF92}" dt="2022-05-30T16:22:35.488" v="1603" actId="6549"/>
          <ac:spMkLst>
            <pc:docMk/>
            <pc:sldMk cId="1218855417" sldId="256"/>
            <ac:spMk id="6" creationId="{7D93193D-CEB5-4A27-9F29-EA8F160B6877}"/>
          </ac:spMkLst>
        </pc:spChg>
      </pc:sldChg>
      <pc:sldChg chg="del">
        <pc:chgData name="Gino Masini" userId="446cd9d3-d73a-4f5c-b87e-4610f52c71cf" providerId="ADAL" clId="{E226786B-1D9C-486C-AC18-A99A068CFF92}" dt="2022-05-25T14:47:58.123" v="67" actId="47"/>
        <pc:sldMkLst>
          <pc:docMk/>
          <pc:sldMk cId="2592161098" sldId="263"/>
        </pc:sldMkLst>
      </pc:sldChg>
      <pc:sldChg chg="del">
        <pc:chgData name="Gino Masini" userId="446cd9d3-d73a-4f5c-b87e-4610f52c71cf" providerId="ADAL" clId="{E226786B-1D9C-486C-AC18-A99A068CFF92}" dt="2022-05-25T14:47:59.267" v="68" actId="47"/>
        <pc:sldMkLst>
          <pc:docMk/>
          <pc:sldMk cId="742551760" sldId="264"/>
        </pc:sldMkLst>
      </pc:sldChg>
      <pc:sldChg chg="modSp mod">
        <pc:chgData name="Gino Masini" userId="446cd9d3-d73a-4f5c-b87e-4610f52c71cf" providerId="ADAL" clId="{E226786B-1D9C-486C-AC18-A99A068CFF92}" dt="2022-05-26T12:25:08.923" v="1532" actId="20577"/>
        <pc:sldMkLst>
          <pc:docMk/>
          <pc:sldMk cId="457650057" sldId="265"/>
        </pc:sldMkLst>
        <pc:spChg chg="mod">
          <ac:chgData name="Gino Masini" userId="446cd9d3-d73a-4f5c-b87e-4610f52c71cf" providerId="ADAL" clId="{E226786B-1D9C-486C-AC18-A99A068CFF92}" dt="2022-05-25T14:51:41.518" v="78" actId="20577"/>
          <ac:spMkLst>
            <pc:docMk/>
            <pc:sldMk cId="457650057" sldId="265"/>
            <ac:spMk id="2" creationId="{9970325F-32C0-446A-8BA1-DF8B3AAB97CA}"/>
          </ac:spMkLst>
        </pc:spChg>
        <pc:spChg chg="mod">
          <ac:chgData name="Gino Masini" userId="446cd9d3-d73a-4f5c-b87e-4610f52c71cf" providerId="ADAL" clId="{E226786B-1D9C-486C-AC18-A99A068CFF92}" dt="2022-05-26T12:25:08.923" v="1532" actId="20577"/>
          <ac:spMkLst>
            <pc:docMk/>
            <pc:sldMk cId="457650057" sldId="265"/>
            <ac:spMk id="3" creationId="{F8B3848F-9EC0-4252-829A-A04B4A28520B}"/>
          </ac:spMkLst>
        </pc:spChg>
      </pc:sldChg>
      <pc:sldChg chg="modSp mod">
        <pc:chgData name="Gino Masini" userId="446cd9d3-d73a-4f5c-b87e-4610f52c71cf" providerId="ADAL" clId="{E226786B-1D9C-486C-AC18-A99A068CFF92}" dt="2022-05-26T12:08:34.611" v="1142" actId="20577"/>
        <pc:sldMkLst>
          <pc:docMk/>
          <pc:sldMk cId="1254843240" sldId="266"/>
        </pc:sldMkLst>
        <pc:spChg chg="mod">
          <ac:chgData name="Gino Masini" userId="446cd9d3-d73a-4f5c-b87e-4610f52c71cf" providerId="ADAL" clId="{E226786B-1D9C-486C-AC18-A99A068CFF92}" dt="2022-05-26T11:56:49.398" v="114" actId="20577"/>
          <ac:spMkLst>
            <pc:docMk/>
            <pc:sldMk cId="1254843240" sldId="266"/>
            <ac:spMk id="2" creationId="{2F94FC36-6414-489C-B96C-3D0ADA78CC33}"/>
          </ac:spMkLst>
        </pc:spChg>
        <pc:spChg chg="mod">
          <ac:chgData name="Gino Masini" userId="446cd9d3-d73a-4f5c-b87e-4610f52c71cf" providerId="ADAL" clId="{E226786B-1D9C-486C-AC18-A99A068CFF92}" dt="2022-05-26T12:08:34.611" v="1142" actId="20577"/>
          <ac:spMkLst>
            <pc:docMk/>
            <pc:sldMk cId="1254843240" sldId="266"/>
            <ac:spMk id="3" creationId="{C50DB03C-EB9B-453E-94AD-7C9EF9FF186D}"/>
          </ac:spMkLst>
        </pc:spChg>
      </pc:sldChg>
      <pc:sldChg chg="modSp add mod">
        <pc:chgData name="Gino Masini" userId="446cd9d3-d73a-4f5c-b87e-4610f52c71cf" providerId="ADAL" clId="{E226786B-1D9C-486C-AC18-A99A068CFF92}" dt="2022-05-26T12:29:30.298" v="1562" actId="20577"/>
        <pc:sldMkLst>
          <pc:docMk/>
          <pc:sldMk cId="3554164863" sldId="267"/>
        </pc:sldMkLst>
        <pc:spChg chg="mod">
          <ac:chgData name="Gino Masini" userId="446cd9d3-d73a-4f5c-b87e-4610f52c71cf" providerId="ADAL" clId="{E226786B-1D9C-486C-AC18-A99A068CFF92}" dt="2022-05-26T11:56:54.832" v="118" actId="20577"/>
          <ac:spMkLst>
            <pc:docMk/>
            <pc:sldMk cId="3554164863" sldId="267"/>
            <ac:spMk id="2" creationId="{2F94FC36-6414-489C-B96C-3D0ADA78CC33}"/>
          </ac:spMkLst>
        </pc:spChg>
        <pc:spChg chg="mod">
          <ac:chgData name="Gino Masini" userId="446cd9d3-d73a-4f5c-b87e-4610f52c71cf" providerId="ADAL" clId="{E226786B-1D9C-486C-AC18-A99A068CFF92}" dt="2022-05-26T12:29:30.298" v="1562" actId="20577"/>
          <ac:spMkLst>
            <pc:docMk/>
            <pc:sldMk cId="3554164863" sldId="267"/>
            <ac:spMk id="3" creationId="{C50DB03C-EB9B-453E-94AD-7C9EF9FF186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F6704-186D-4307-9201-33C0BF449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812EF-B313-4749-BDF4-6190D29E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B9E58-06A3-4030-9294-0B729702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sv-SE" smtClean="0"/>
              <a:t>2022-05-30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AC60E-E579-46A5-86B4-2A31256B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52D1D-2FE4-4383-BFB8-38438495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76283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DEFF0-FFA8-429B-8B54-3352D2D50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C18B7-F643-4E11-9F8F-98D10B95B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803F7-B4F7-48A7-B4CE-6DE32502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sv-SE" smtClean="0"/>
              <a:t>2022-05-30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B3A9B-2303-49BE-8F14-211AFCB6E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00050-2423-4E45-B741-6E313E39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6506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C6C2-BE62-4343-85FB-AF94732C24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Considerations on Rel-17 Positioning Architecture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92CD8-FDCA-4849-BCA4-C507C95131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FirstNet, AT&amp;T</a:t>
            </a:r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2375DAB2-590C-4938-8058-2B80E2AC3929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3GPP TSG RAN#96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Budapest, Hungary, 6-9 June 2022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Agenda Item: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9.7.1.5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86;p13">
            <a:extLst>
              <a:ext uri="{FF2B5EF4-FFF2-40B4-BE49-F238E27FC236}">
                <a16:creationId xmlns:a16="http://schemas.microsoft.com/office/drawing/2014/main" id="{7D93193D-CEB5-4A27-9F29-EA8F160B6877}"/>
              </a:ext>
            </a:extLst>
          </p:cNvPr>
          <p:cNvSpPr txBox="1"/>
          <p:nvPr/>
        </p:nvSpPr>
        <p:spPr>
          <a:xfrm>
            <a:off x="10062511" y="904381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RP-221631</a:t>
            </a:r>
            <a:endParaRPr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21885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4FC36-6414-489C-B96C-3D0ADA78C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391322" cy="1081088"/>
          </a:xfrm>
        </p:spPr>
        <p:txBody>
          <a:bodyPr/>
          <a:lstStyle/>
          <a:p>
            <a:r>
              <a:rPr lang="en-US" dirty="0"/>
              <a:t>Issues with PRU discussion handling in Rel-17 (1)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DB03C-EB9B-453E-94AD-7C9EF9FF18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511" y="1367064"/>
            <a:ext cx="11233150" cy="5176612"/>
          </a:xfrm>
        </p:spPr>
        <p:txBody>
          <a:bodyPr/>
          <a:lstStyle/>
          <a:p>
            <a:r>
              <a:rPr lang="en-US" sz="1800" dirty="0"/>
              <a:t>Discussion first brought by RAN1 in LS R1-2106326 </a:t>
            </a:r>
          </a:p>
          <a:p>
            <a:pPr lvl="1"/>
            <a:r>
              <a:rPr lang="en-US" sz="1400" dirty="0"/>
              <a:t>"The term “positioning reference unit (PRU)” is only used as a terminology in this discussion.  </a:t>
            </a:r>
            <a:r>
              <a:rPr lang="en-US" sz="1400" dirty="0">
                <a:solidFill>
                  <a:srgbClr val="FF0000"/>
                </a:solidFill>
              </a:rPr>
              <a:t>PRU does not necessarily mean an introduction of a new network node</a:t>
            </a:r>
            <a:r>
              <a:rPr lang="en-US" sz="1400" dirty="0"/>
              <a:t>.“</a:t>
            </a:r>
          </a:p>
          <a:p>
            <a:r>
              <a:rPr lang="en-US" sz="1800" dirty="0"/>
              <a:t>Other WGs replies:</a:t>
            </a:r>
          </a:p>
          <a:p>
            <a:pPr lvl="1"/>
            <a:r>
              <a:rPr lang="en-US" sz="1600" dirty="0"/>
              <a:t>SA2 :</a:t>
            </a:r>
          </a:p>
          <a:p>
            <a:pPr lvl="2"/>
            <a:r>
              <a:rPr lang="en-US" sz="1400" b="1" dirty="0"/>
              <a:t>S2-2109105</a:t>
            </a:r>
            <a:r>
              <a:rPr lang="en-US" sz="1400" dirty="0"/>
              <a:t>: "</a:t>
            </a:r>
            <a:r>
              <a:rPr lang="en-US" sz="1400" dirty="0">
                <a:solidFill>
                  <a:srgbClr val="FF0000"/>
                </a:solidFill>
              </a:rPr>
              <a:t>SA2 discussed the PRU and agreed to include the objective of how to support the PRU in Rel-18 eLCS_Ph3 Study Item</a:t>
            </a:r>
            <a:r>
              <a:rPr lang="en-US" sz="1400" dirty="0"/>
              <a:t>, considering SA2 Rel-17 is already frozen and more time is needed to study how to support the PRU in SA2. […] </a:t>
            </a:r>
            <a:r>
              <a:rPr lang="en-US" sz="1400" dirty="0">
                <a:solidFill>
                  <a:srgbClr val="FF0000"/>
                </a:solidFill>
              </a:rPr>
              <a:t>SA2 does not have enough time in Rel-17 to comment on such solutions </a:t>
            </a:r>
            <a:r>
              <a:rPr lang="en-US" sz="1400" dirty="0"/>
              <a:t>at the present time but expects that a solution or solutions preferable to SA2 should be possible in </a:t>
            </a:r>
            <a:r>
              <a:rPr lang="en-US" sz="1400" dirty="0">
                <a:solidFill>
                  <a:srgbClr val="FF0000"/>
                </a:solidFill>
              </a:rPr>
              <a:t>Release 18</a:t>
            </a:r>
            <a:r>
              <a:rPr lang="en-US" sz="1400" dirty="0"/>
              <a:t>."</a:t>
            </a:r>
          </a:p>
          <a:p>
            <a:pPr lvl="2"/>
            <a:r>
              <a:rPr lang="en-US" sz="1400" b="1" dirty="0"/>
              <a:t>S2-2109104: </a:t>
            </a:r>
            <a:r>
              <a:rPr lang="en-US" sz="1400" dirty="0"/>
              <a:t>"SA2 has finished R17 work on 5G_eLCS_Ph2, therefore </a:t>
            </a:r>
            <a:r>
              <a:rPr lang="en-US" sz="1400" dirty="0">
                <a:solidFill>
                  <a:srgbClr val="FF0000"/>
                </a:solidFill>
              </a:rPr>
              <a:t>it is not possible to study this topic in this release</a:t>
            </a:r>
            <a:r>
              <a:rPr lang="en-US" sz="1400" dirty="0"/>
              <a:t>. SA2 may study </a:t>
            </a:r>
            <a:r>
              <a:rPr lang="en-US" sz="1400" dirty="0">
                <a:solidFill>
                  <a:srgbClr val="FF0000"/>
                </a:solidFill>
              </a:rPr>
              <a:t>support of PRUs in Release 18 </a:t>
            </a:r>
            <a:r>
              <a:rPr lang="en-US" sz="1400" dirty="0"/>
              <a:t>in which case a better solution may be available later."</a:t>
            </a:r>
            <a:endParaRPr lang="en-US" sz="1800" dirty="0"/>
          </a:p>
          <a:p>
            <a:pPr lvl="1"/>
            <a:r>
              <a:rPr lang="en-US" sz="1600" dirty="0"/>
              <a:t>RAN2:</a:t>
            </a:r>
          </a:p>
          <a:p>
            <a:pPr lvl="2"/>
            <a:r>
              <a:rPr lang="en-US" sz="1400" b="1" dirty="0"/>
              <a:t>R2-2203597: </a:t>
            </a:r>
            <a:r>
              <a:rPr lang="en-US" sz="1400" dirty="0"/>
              <a:t>"RAN2 has agreed that </a:t>
            </a:r>
            <a:r>
              <a:rPr lang="en-US" sz="1400" dirty="0">
                <a:solidFill>
                  <a:srgbClr val="FF0000"/>
                </a:solidFill>
              </a:rPr>
              <a:t>RAN2 will not discuss PRUs </a:t>
            </a:r>
            <a:r>
              <a:rPr lang="en-US" sz="1400" dirty="0"/>
              <a:t>further without further guidance from RAN1 (LS or feature list)."</a:t>
            </a:r>
            <a:endParaRPr lang="en-US" sz="1800" dirty="0"/>
          </a:p>
          <a:p>
            <a:pPr lvl="1"/>
            <a:r>
              <a:rPr lang="en-US" sz="1600" dirty="0"/>
              <a:t>RAN3:</a:t>
            </a:r>
          </a:p>
          <a:p>
            <a:pPr lvl="2"/>
            <a:r>
              <a:rPr lang="en-US" sz="1400" b="1" dirty="0"/>
              <a:t>R3-214457: </a:t>
            </a:r>
            <a:r>
              <a:rPr lang="en-US" sz="1400" dirty="0"/>
              <a:t>“[…] if the PRU functionality were to be part of the gNB (from LMF perspective) e.g., realized as a TRP, then RAN3 specification impacts (if any) </a:t>
            </a:r>
            <a:r>
              <a:rPr lang="en-US" sz="1400" dirty="0">
                <a:solidFill>
                  <a:srgbClr val="FF0000"/>
                </a:solidFill>
              </a:rPr>
              <a:t>would require further scoping and evaluation</a:t>
            </a:r>
            <a:r>
              <a:rPr lang="en-US" sz="1400" dirty="0"/>
              <a:t>.“</a:t>
            </a:r>
          </a:p>
          <a:p>
            <a:r>
              <a:rPr lang="en-US" sz="1600" dirty="0"/>
              <a:t>RAN1 final agreement: “</a:t>
            </a:r>
            <a:r>
              <a:rPr lang="en-US" sz="1600" dirty="0">
                <a:highlight>
                  <a:srgbClr val="FFFF00"/>
                </a:highlight>
              </a:rPr>
              <a:t>from RAN1 perspective, no change to RAN1 specifications is needed in order to support PRU in Rel-17</a:t>
            </a:r>
            <a:r>
              <a:rPr lang="en-US" sz="1600" dirty="0"/>
              <a:t>”</a:t>
            </a:r>
          </a:p>
          <a:p>
            <a:r>
              <a:rPr lang="en-US" sz="1600" b="1" dirty="0"/>
              <a:t>Observation 1: The discussion should not have started from RAN1, as network architecture is not part of RAN1’s ToR</a:t>
            </a:r>
          </a:p>
        </p:txBody>
      </p:sp>
    </p:spTree>
    <p:extLst>
      <p:ext uri="{BB962C8B-B14F-4D97-AF65-F5344CB8AC3E}">
        <p14:creationId xmlns:p14="http://schemas.microsoft.com/office/powerpoint/2010/main" val="1254843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4FC36-6414-489C-B96C-3D0ADA78C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391322" cy="1081088"/>
          </a:xfrm>
        </p:spPr>
        <p:txBody>
          <a:bodyPr/>
          <a:lstStyle/>
          <a:p>
            <a:r>
              <a:rPr lang="en-US" dirty="0"/>
              <a:t>Issues with PRU discussion handling in Rel-17 (2)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DB03C-EB9B-453E-94AD-7C9EF9FF18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511" y="1367064"/>
            <a:ext cx="11233150" cy="5176612"/>
          </a:xfrm>
        </p:spPr>
        <p:txBody>
          <a:bodyPr/>
          <a:lstStyle/>
          <a:p>
            <a:r>
              <a:rPr lang="en-US" sz="1600" b="1" dirty="0"/>
              <a:t>A PRU cannot replace a gNB</a:t>
            </a:r>
            <a:r>
              <a:rPr lang="en-US" sz="1600" dirty="0"/>
              <a:t> (it is a UE)</a:t>
            </a:r>
          </a:p>
          <a:p>
            <a:r>
              <a:rPr lang="en-US" sz="1600" dirty="0"/>
              <a:t>Further discussion happened at RAN2 #118-e</a:t>
            </a:r>
          </a:p>
          <a:p>
            <a:pPr lvl="1"/>
            <a:r>
              <a:rPr lang="en-US" sz="1600" dirty="0"/>
              <a:t>(RAN2 is indeed the right group to discuss positioning architecture, together with RAN3)</a:t>
            </a:r>
          </a:p>
          <a:p>
            <a:pPr lvl="1"/>
            <a:r>
              <a:rPr lang="en-US" sz="1600" dirty="0"/>
              <a:t>“How to handle PRU”: [R2-2206386, Report of [AT118-e][622][POS] 38305 positioning CR, Intel (moderator)]</a:t>
            </a:r>
          </a:p>
          <a:p>
            <a:pPr lvl="2"/>
            <a:r>
              <a:rPr lang="en-US" sz="1600" dirty="0"/>
              <a:t>10 comments received</a:t>
            </a:r>
          </a:p>
          <a:p>
            <a:pPr lvl="3"/>
            <a:r>
              <a:rPr lang="en-US" sz="1600" dirty="0"/>
              <a:t>6 in favor of </a:t>
            </a:r>
            <a:r>
              <a:rPr lang="en-US" sz="1600" i="1" dirty="0"/>
              <a:t>keeping</a:t>
            </a:r>
            <a:r>
              <a:rPr lang="en-US" sz="1600" dirty="0"/>
              <a:t> the stage 2 description of the PRU</a:t>
            </a:r>
          </a:p>
          <a:p>
            <a:pPr lvl="3"/>
            <a:r>
              <a:rPr lang="en-US" sz="1600" dirty="0"/>
              <a:t>3 comments pointing out that </a:t>
            </a:r>
            <a:r>
              <a:rPr lang="en-US" sz="1600" i="1" dirty="0"/>
              <a:t>without further details the current description does not help much </a:t>
            </a:r>
            <a:r>
              <a:rPr lang="en-US" sz="1600" dirty="0"/>
              <a:t>in implementing the PRU; proposals were made for further clarification or to move it to an info annex</a:t>
            </a:r>
          </a:p>
          <a:p>
            <a:pPr lvl="3"/>
            <a:r>
              <a:rPr lang="en-US" sz="1600" dirty="0"/>
              <a:t>1 in favor of </a:t>
            </a:r>
            <a:r>
              <a:rPr lang="en-US" sz="1600" i="1" dirty="0"/>
              <a:t>removing</a:t>
            </a:r>
            <a:r>
              <a:rPr lang="en-US" sz="1600" dirty="0"/>
              <a:t> the stage 2 description of the PRU</a:t>
            </a:r>
          </a:p>
          <a:p>
            <a:pPr lvl="1"/>
            <a:r>
              <a:rPr lang="en-US" sz="1600" dirty="0"/>
              <a:t>Stage 2 for positioning was never discussed online, as stage 3 was prioritized</a:t>
            </a:r>
          </a:p>
          <a:p>
            <a:pPr lvl="2"/>
            <a:r>
              <a:rPr lang="en-US" sz="1600" dirty="0"/>
              <a:t>It was claimed, “Stage 2 can be fixed later”</a:t>
            </a:r>
          </a:p>
          <a:p>
            <a:pPr lvl="1"/>
            <a:r>
              <a:rPr lang="en-US" sz="1600" dirty="0"/>
              <a:t>PRU description is currently captured in TS 38.305</a:t>
            </a:r>
          </a:p>
          <a:p>
            <a:r>
              <a:rPr lang="en-US" sz="1600" b="1" dirty="0"/>
              <a:t>Observation 2: It is hard to claim that there was real “consensus” in RAN2 </a:t>
            </a:r>
            <a:r>
              <a:rPr lang="en-US" sz="1600" b="1"/>
              <a:t>to keep </a:t>
            </a:r>
            <a:r>
              <a:rPr lang="en-US" sz="1600" b="1" dirty="0"/>
              <a:t>the PRU description in TS 38.305 Rel-17</a:t>
            </a:r>
          </a:p>
        </p:txBody>
      </p:sp>
    </p:spTree>
    <p:extLst>
      <p:ext uri="{BB962C8B-B14F-4D97-AF65-F5344CB8AC3E}">
        <p14:creationId xmlns:p14="http://schemas.microsoft.com/office/powerpoint/2010/main" val="3554164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0325F-32C0-446A-8BA1-DF8B3AAB9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3848F-9EC0-4252-829A-A04B4A2852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atin typeface="-apple-system"/>
              </a:rPr>
              <a:t>Proposal: Given the above history of discussions, discuss whether it is appropriate to have the PRU captured in TS 38.305 Rel-17; if agreeable, consider whether to move it to an info annex or remove it</a:t>
            </a:r>
            <a:endParaRPr lang="en-US" b="1" dirty="0"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457650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dlc_DocIdPersistId xmlns="f166a696-7b5b-4ccd-9f0c-ffde0cceec81" xsi:nil="true"/>
    <Prepared. xmlns="611109f9-ed58-4498-a270-1fb2086a5321" xsi:nil="true"/>
    <_Flow_SignoffStatus xmlns="611109f9-ed58-4498-a270-1fb2086a5321" xsi:nil="true"/>
    <EriCOLLCategoryTaxHTField0 xmlns="d8762117-8292-4133-b1c7-eab5c6487cfd">
      <Terms xmlns="http://schemas.microsoft.com/office/infopath/2007/PartnerControls"/>
    </EriCOLLCategoryTaxHTField0>
    <EriCOLLCustomerTaxHTField0 xmlns="d8762117-8292-4133-b1c7-eab5c6487cfd">
      <Terms xmlns="http://schemas.microsoft.com/office/infopath/2007/PartnerControls"/>
    </EriCOLLCustomerTaxHTField0>
    <Issue_x0020_in_x0020_OI_x0020_list_x0020__x0028_Y_x002f_N_x0029_ xmlns="611109f9-ed58-4498-a270-1fb2086a5321" xsi:nil="true"/>
    <EriCOLLCompetenceTaxHTField0 xmlns="d8762117-8292-4133-b1c7-eab5c6487cfd">
      <Terms xmlns="http://schemas.microsoft.com/office/infopath/2007/PartnerControls"/>
    </EriCOLLCompetenceTaxHTField0>
    <EriCOLLCountryTaxHTField0 xmlns="d8762117-8292-4133-b1c7-eab5c6487cfd">
      <Terms xmlns="http://schemas.microsoft.com/office/infopath/2007/PartnerControls"/>
    </EriCOLLCountryTaxHTField0>
    <EriCOLLProjectsTaxHTField0 xmlns="d8762117-8292-4133-b1c7-eab5c6487cfd">
      <Terms xmlns="http://schemas.microsoft.com/office/infopath/2007/PartnerControls"/>
    </EriCOLLProjectsTaxHTField0>
    <IconOverlay xmlns="http://schemas.microsoft.com/sharepoint/v4" xsi:nil="true"/>
    <EriCOLLProcessTaxHTField0 xmlns="d8762117-8292-4133-b1c7-eab5c6487cfd">
      <Terms xmlns="http://schemas.microsoft.com/office/infopath/2007/PartnerControls"/>
    </EriCOLLProcessTaxHTField0>
    <EriCOLLDate. xmlns="611109f9-ed58-4498-a270-1fb2086a5321" xsi:nil="true"/>
    <TaxCatchAllLabel xmlns="d8762117-8292-4133-b1c7-eab5c6487cfd" xsi:nil="true"/>
    <TaxKeywordTaxHTField xmlns="d8762117-8292-4133-b1c7-eab5c6487cfd">
      <Terms xmlns="http://schemas.microsoft.com/office/infopath/2007/PartnerControls"/>
    </TaxKeywordTaxHTField>
    <EriCOLLOrganizationUnitTaxHTField0 xmlns="d8762117-8292-4133-b1c7-eab5c6487cfd">
      <Terms xmlns="http://schemas.microsoft.com/office/infopath/2007/PartnerControls"/>
    </EriCOLLOrganizationUnitTaxHTField0>
    <EriCOLLProductsTaxHTField0 xmlns="d8762117-8292-4133-b1c7-eab5c6487cfd">
      <Terms xmlns="http://schemas.microsoft.com/office/infopath/2007/PartnerControls"/>
    </EriCOLLProductsTaxHTField0>
    <AbstractOrSummary. xmlns="611109f9-ed58-4498-a270-1fb2086a5321" xsi:nil="true"/>
    <_dlc_DocId xmlns="f166a696-7b5b-4ccd-9f0c-ffde0cceec81">5NUHHDQN7SK2-1476151046-519701</_dlc_DocId>
    <_dlc_DocIdUrl xmlns="f166a696-7b5b-4ccd-9f0c-ffde0cceec81">
      <Url>https://ericsson.sharepoint.com/sites/star/_layouts/15/DocIdRedir.aspx?ID=5NUHHDQN7SK2-1476151046-519701</Url>
      <Description>5NUHHDQN7SK2-1476151046-519701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C5F30C9B16E14C8EACE5F2CC7B7AC7F400F5862E332FC6CE449700A00A9FC83FBA" ma:contentTypeVersion="60" ma:contentTypeDescription="EriCOLL Document Content Type" ma:contentTypeScope="" ma:versionID="51d715898e2c485a92b80819394e57b7">
  <xsd:schema xmlns:xsd="http://www.w3.org/2001/XMLSchema" xmlns:xs="http://www.w3.org/2001/XMLSchema" xmlns:p="http://schemas.microsoft.com/office/2006/metadata/properties" xmlns:ns2="611109f9-ed58-4498-a270-1fb2086a5321" xmlns:ns3="d8762117-8292-4133-b1c7-eab5c6487cfd" xmlns:ns4="f166a696-7b5b-4ccd-9f0c-ffde0cceec81" xmlns:ns5="http://schemas.microsoft.com/sharepoint/v4" targetNamespace="http://schemas.microsoft.com/office/2006/metadata/properties" ma:root="true" ma:fieldsID="bc7fd10a6816e8e6bbf8fff4d1c9605a" ns2:_="" ns3:_="" ns4:_="" ns5:_="">
    <xsd:import namespace="611109f9-ed58-4498-a270-1fb2086a5321"/>
    <xsd:import namespace="d8762117-8292-4133-b1c7-eab5c6487cfd"/>
    <xsd:import namespace="f166a696-7b5b-4ccd-9f0c-ffde0cceec81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Prepared." minOccurs="0"/>
                <xsd:element ref="ns2:EriCOLLDate." minOccurs="0"/>
                <xsd:element ref="ns2:AbstractOrSummary." minOccurs="0"/>
                <xsd:element ref="ns3:EriCOLLCategoryTaxHTField0" minOccurs="0"/>
                <xsd:element ref="ns3:EriCOLLCompetenceTaxHTField0" minOccurs="0"/>
                <xsd:element ref="ns3:TaxCatchAll" minOccurs="0"/>
                <xsd:element ref="ns3:EriCOLLOrganizationUnitTaxHTField0" minOccurs="0"/>
                <xsd:element ref="ns3:EriCOLLCountryTaxHTField0" minOccurs="0"/>
                <xsd:element ref="ns3:TaxCatchAllLabel" minOccurs="0"/>
                <xsd:element ref="ns3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3:TaxKeywordTaxHTField" minOccurs="0"/>
                <xsd:element ref="ns4:_dlc_DocId" minOccurs="0"/>
                <xsd:element ref="ns4:_dlc_DocIdUrl" minOccurs="0"/>
                <xsd:element ref="ns4:_dlc_DocIdPersistId" minOccurs="0"/>
                <xsd:element ref="ns2:MediaServiceMetadata" minOccurs="0"/>
                <xsd:element ref="ns2:MediaServiceFastMetadata" minOccurs="0"/>
                <xsd:element ref="ns4:SharedWithUsers" minOccurs="0"/>
                <xsd:element ref="ns4:SharedWithDetails" minOccurs="0"/>
                <xsd:element ref="ns2:MediaServiceAutoTags" minOccurs="0"/>
                <xsd:element ref="ns2:MediaServiceOCR" minOccurs="0"/>
                <xsd:element ref="ns5:IconOverlay" minOccurs="0"/>
                <xsd:element ref="ns2:Issue_x0020_in_x0020_OI_x0020_list_x0020__x0028_Y_x002f_N_x0029_" minOccurs="0"/>
                <xsd:element ref="ns2:MediaServiceDateTaken" minOccurs="0"/>
                <xsd:element ref="ns2:_Flow_SignoffStatu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1109f9-ed58-4498-a270-1fb2086a5321" elementFormDefault="qualified">
    <xsd:import namespace="http://schemas.microsoft.com/office/2006/documentManagement/types"/>
    <xsd:import namespace="http://schemas.microsoft.com/office/infopath/2007/PartnerControls"/>
    <xsd:element name="Prepared." ma:index="2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3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4" nillable="true" ma:displayName="Abstract/Summary." ma:internalName="AbstractOrSummary_x002e_" ma:readOnly="false">
      <xsd:simpleType>
        <xsd:restriction base="dms:Note"/>
      </xsd:simpleType>
    </xsd:element>
    <xsd:element name="MediaServiceMetadata" ma:index="3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3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38" nillable="true" ma:displayName="MediaServiceAutoTags" ma:internalName="MediaServiceAutoTags" ma:readOnly="true">
      <xsd:simpleType>
        <xsd:restriction base="dms:Text"/>
      </xsd:simpleType>
    </xsd:element>
    <xsd:element name="MediaServiceOCR" ma:index="3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Issue_x0020_in_x0020_OI_x0020_list_x0020__x0028_Y_x002f_N_x0029_" ma:index="41" nillable="true" ma:displayName="Issue in OI list (Y/N)" ma:description="Does the contribution correspond to an issue in the OI list? Helps identify contributions which do not have an issue in the OI list." ma:internalName="Issue_x0020_in_x0020_OI_x0020_list_x0020__x0028_Y_x002f_N_x0029_">
      <xsd:simpleType>
        <xsd:restriction base="dms:Text">
          <xsd:maxLength value="255"/>
        </xsd:restriction>
      </xsd:simpleType>
    </xsd:element>
    <xsd:element name="MediaServiceDateTaken" ma:index="42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43" nillable="true" ma:displayName="Sign-off status" ma:internalName="_x0024_Resources_x003a_core_x002c_Signoff_Status_x003b_">
      <xsd:simpleType>
        <xsd:restriction base="dms:Text"/>
      </xsd:simpleType>
    </xsd:element>
    <xsd:element name="MediaServiceLocation" ma:index="44" nillable="true" ma:displayName="Location" ma:internalName="MediaServiceLocation" ma:readOnly="true">
      <xsd:simpleType>
        <xsd:restriction base="dms:Text"/>
      </xsd:simpleType>
    </xsd:element>
    <xsd:element name="MediaServiceGenerationTime" ma:index="4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4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EriCOLLCategoryTaxHTField0" ma:index="15" nillable="true" ma:taxonomy="true" ma:internalName="EriCOLLCategoryTaxHTField0" ma:taxonomyFieldName="EriCOLLCategory" ma:displayName="Category." ma:readOnly="false" ma:fieldId="{e72cc46e-70aa-41d8-b11d-9bbfd769c5eb}" ma:taxonomyMulti="true" ma:sspId="c3d31b72-c4b9-4223-ac69-1d9539891dc8" ma:termSetId="7561d638-dd1f-4efc-b946-10f300a4ebc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CompetenceTaxHTField0" ma:index="17" nillable="true" ma:taxonomy="true" ma:internalName="EriCOLLCompetenceTaxHTField0" ma:taxonomyFieldName="EriCOLLCompetence" ma:displayName="Competence." ma:readOnly="false" ma:default="" ma:fieldId="{ff7cf505-5048-4f7f-991c-4d426a4ce272}" ma:taxonomyMulti="true" ma:sspId="c3d31b72-c4b9-4223-ac69-1d9539891dc8" ma:termSetId="65fca077-f90a-42bb-b113-1c3a98e41ad2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18" nillable="true" ma:displayName="Taxonomy Catch All Column" ma:description="" ma:hidden="true" ma:list="{aceeda6b-0e6c-473f-93a8-7abecb62a60f}" ma:internalName="TaxCatchAll" ma:readOnly="false" ma:showField="CatchAllData" ma:web="f166a696-7b5b-4ccd-9f0c-ffde0cceec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OrganizationUnitTaxHTField0" ma:index="19" nillable="true" ma:taxonomy="true" ma:internalName="EriCOLLOrganizationUnitTaxHTField0" ma:taxonomyFieldName="EriCOLLOrganizationUnit" ma:displayName="Organization Unit." ma:readOnly="false" ma:default="" ma:fieldId="{7588c015-b936-47f7-bb64-663949dc467e}" ma:taxonomyMulti="true" ma:sspId="c3d31b72-c4b9-4223-ac69-1d9539891dc8" ma:termSetId="6110ab22-b916-4130-a998-2baf810842b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CountryTaxHTField0" ma:index="21" nillable="true" ma:taxonomy="true" ma:internalName="EriCOLLCountryTaxHTField0" ma:taxonomyFieldName="EriCOLLCountry" ma:displayName="Country." ma:readOnly="false" ma:default="" ma:fieldId="{a6c34b01-f2c2-4f05-b9ad-d4935bafeeb2}" ma:taxonomyMulti="true" ma:sspId="c3d31b72-c4b9-4223-ac69-1d9539891dc8" ma:termSetId="2f44dedb-31b3-4b3a-a3d0-46b7cf38e0d8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Label" ma:index="22" nillable="true" ma:displayName="Taxonomy Catch All Column1" ma:description="" ma:hidden="true" ma:list="{aceeda6b-0e6c-473f-93a8-7abecb62a60f}" ma:internalName="TaxCatchAllLabel" ma:readOnly="false" ma:showField="CatchAllDataLabel" ma:web="f166a696-7b5b-4ccd-9f0c-ffde0cceec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3" nillable="true" ma:taxonomy="true" ma:internalName="EriCOLLCustomerTaxHTField0" ma:taxonomyFieldName="EriCOLLCustomer" ma:displayName="Customer." ma:readOnly="false" ma:fieldId="{8480f48b-f8b7-4c77-be55-63d41a1fdb0d}" ma:taxonomyMulti="true" ma:sspId="c3d31b72-c4b9-4223-ac69-1d9539891dc8" ma:termSetId="01b599ec-ba0b-47c9-b100-c1d1cc35ce71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ProcessTaxHTField0" ma:index="25" nillable="true" ma:taxonomy="true" ma:internalName="EriCOLLProcessTaxHTField0" ma:taxonomyFieldName="EriCOLLProcess" ma:displayName="Process." ma:readOnly="false" ma:fieldId="{69b1f811-b392-4734-aa69-0125c68961bd}" ma:taxonomyMulti="true" ma:sspId="c3d31b72-c4b9-4223-ac69-1d9539891dc8" ma:termSetId="0511a28e-4375-4097-9e1a-1429cb2119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ProductsTaxHTField0" ma:index="27" nillable="true" ma:taxonomy="true" ma:internalName="EriCOLLProductsTaxHTField0" ma:taxonomyFieldName="EriCOLLProducts" ma:displayName="Products." ma:readOnly="false" ma:default="" ma:fieldId="{e7fe205b-2114-43c4-bcb7-1bbbbd16d461}" ma:taxonomyMulti="true" ma:sspId="c3d31b72-c4b9-4223-ac69-1d9539891dc8" ma:termSetId="8910459b-9dda-441d-9133-95ead0768a8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ProjectsTaxHTField0" ma:index="29" nillable="true" ma:taxonomy="true" ma:internalName="EriCOLLProjectsTaxHTField0" ma:taxonomyFieldName="EriCOLLProjects" ma:displayName="Projects." ma:readOnly="false" ma:default="" ma:fieldId="{6d690e96-80d8-4550-9bd4-922d740a55ff}" ma:taxonomyMulti="true" ma:sspId="c3d31b72-c4b9-4223-ac69-1d9539891dc8" ma:termSetId="6b24ae4c-1d36-46c1-a48f-85875fb6f741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KeywordTaxHTField" ma:index="30" nillable="true" ma:taxonomy="true" ma:internalName="TaxKeywordTaxHTField" ma:taxonomyFieldName="TaxKeyword" ma:displayName="Enterprise Keywords" ma:readOnly="false" ma:fieldId="{23f27201-bee3-471e-b2e7-b64fd8b7ca38}" ma:taxonomyMulti="true" ma:sspId="c3d31b72-c4b9-4223-ac69-1d9539891dc8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66a696-7b5b-4ccd-9f0c-ffde0cceec81" elementFormDefault="qualified">
    <xsd:import namespace="http://schemas.microsoft.com/office/2006/documentManagement/types"/>
    <xsd:import namespace="http://schemas.microsoft.com/office/infopath/2007/PartnerControls"/>
    <xsd:element name="_dlc_DocId" ma:index="3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3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3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SharedWithUsers" ma:index="3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4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8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c3d31b72-c4b9-4223-ac69-1d9539891dc8" ContentTypeId="0x010100C5F30C9B16E14C8EACE5F2CC7B7AC7F4" PreviousValue="false"/>
</file>

<file path=customXml/itemProps1.xml><?xml version="1.0" encoding="utf-8"?>
<ds:datastoreItem xmlns:ds="http://schemas.openxmlformats.org/officeDocument/2006/customXml" ds:itemID="{EE457B1A-8A8C-45CB-A3AE-8B8A34EF878D}">
  <ds:schemaRefs>
    <ds:schemaRef ds:uri="611109f9-ed58-4498-a270-1fb2086a5321"/>
    <ds:schemaRef ds:uri="d8762117-8292-4133-b1c7-eab5c6487cfd"/>
    <ds:schemaRef ds:uri="f166a696-7b5b-4ccd-9f0c-ffde0cceec8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6B28F26-DA19-4986-8CB4-D1FF90EF4E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E59259-AC4C-4092-BEDD-9B67284ED41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FBCA31F-3CB6-404D-891C-E45BAC065EB1}">
  <ds:schemaRefs>
    <ds:schemaRef ds:uri="611109f9-ed58-4498-a270-1fb2086a5321"/>
    <ds:schemaRef ds:uri="d8762117-8292-4133-b1c7-eab5c6487cfd"/>
    <ds:schemaRef ds:uri="f166a696-7b5b-4ccd-9f0c-ffde0cceec8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EFE1B3E8-2E7B-4260-BCFE-0CC548A8E232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39</TotalTime>
  <Words>569</Words>
  <Application>Microsoft Office PowerPoint</Application>
  <PresentationFormat>Widescreen</PresentationFormat>
  <Paragraphs>40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Ericsson Hilda Light</vt:lpstr>
      <vt:lpstr>Ericsson Technical Icons</vt:lpstr>
      <vt:lpstr>Calibri</vt:lpstr>
      <vt:lpstr>-apple-system</vt:lpstr>
      <vt:lpstr>Ericsson Hilda</vt:lpstr>
      <vt:lpstr>Arial</vt:lpstr>
      <vt:lpstr>PresentationTemplate2017</vt:lpstr>
      <vt:lpstr>Considerations on Rel-17 Positioning Architecture</vt:lpstr>
      <vt:lpstr>Issues with PRU discussion handling in Rel-17 (1)</vt:lpstr>
      <vt:lpstr>Issues with PRU discussion handling in Rel-17 (2)</vt:lpstr>
      <vt:lpstr>Proposal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positioning in release 17</dc:title>
  <dc:creator>Florent Munier</dc:creator>
  <cp:keywords/>
  <dc:description/>
  <cp:lastModifiedBy>Ericsson User</cp:lastModifiedBy>
  <cp:revision>2</cp:revision>
  <dcterms:created xsi:type="dcterms:W3CDTF">2019-11-14T13:46:41Z</dcterms:created>
  <dcterms:modified xsi:type="dcterms:W3CDTF">2022-05-30T16:36:37Z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ContentTypeId">
    <vt:lpwstr>0x010100C5F30C9B16E14C8EACE5F2CC7B7AC7F400F5862E332FC6CE449700A00A9FC83FBA</vt:lpwstr>
  </property>
  <property fmtid="{D5CDD505-2E9C-101B-9397-08002B2CF9AE}" pid="13" name="_dlc_DocIdItemGuid">
    <vt:lpwstr>b10606fa-778e-4d7d-b6ab-d0e35d073b63</vt:lpwstr>
  </property>
  <property fmtid="{D5CDD505-2E9C-101B-9397-08002B2CF9AE}" pid="14" name="EriCOLLCategory">
    <vt:lpwstr/>
  </property>
  <property fmtid="{D5CDD505-2E9C-101B-9397-08002B2CF9AE}" pid="15" name="TaxKeyword">
    <vt:lpwstr/>
  </property>
  <property fmtid="{D5CDD505-2E9C-101B-9397-08002B2CF9AE}" pid="16" name="EriCOLLCountry">
    <vt:lpwstr/>
  </property>
  <property fmtid="{D5CDD505-2E9C-101B-9397-08002B2CF9AE}" pid="17" name="EriCOLLCompetence">
    <vt:lpwstr/>
  </property>
  <property fmtid="{D5CDD505-2E9C-101B-9397-08002B2CF9AE}" pid="18" name="EriCOLLOrganizationUnit">
    <vt:lpwstr/>
  </property>
  <property fmtid="{D5CDD505-2E9C-101B-9397-08002B2CF9AE}" pid="19" name="EriCOLLProducts">
    <vt:lpwstr/>
  </property>
  <property fmtid="{D5CDD505-2E9C-101B-9397-08002B2CF9AE}" pid="20" name="EriCOLLCustomer">
    <vt:lpwstr/>
  </property>
  <property fmtid="{D5CDD505-2E9C-101B-9397-08002B2CF9AE}" pid="21" name="EriCOLLProjects">
    <vt:lpwstr/>
  </property>
  <property fmtid="{D5CDD505-2E9C-101B-9397-08002B2CF9AE}" pid="22" name="EriCOLLProcess">
    <vt:lpwstr/>
  </property>
</Properties>
</file>