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732" r:id="rId1"/>
  </p:sldMasterIdLst>
  <p:notesMasterIdLst>
    <p:notesMasterId r:id="rId7"/>
  </p:notesMasterIdLst>
  <p:sldIdLst>
    <p:sldId id="340" r:id="rId2"/>
    <p:sldId id="347" r:id="rId3"/>
    <p:sldId id="350" r:id="rId4"/>
    <p:sldId id="349" r:id="rId5"/>
    <p:sldId id="339" r:id="rId6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C6C6CD4B-7291-094A-B136-129CBA320EF6}">
          <p14:sldIdLst>
            <p14:sldId id="340"/>
            <p14:sldId id="347"/>
            <p14:sldId id="350"/>
            <p14:sldId id="349"/>
            <p14:sldId id="33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CECFF"/>
    <a:srgbClr val="FF00FF"/>
    <a:srgbClr val="FF0000"/>
    <a:srgbClr val="FF6600"/>
    <a:srgbClr val="8000FF"/>
    <a:srgbClr val="FFCCFF"/>
    <a:srgbClr val="76D6FF"/>
    <a:srgbClr val="00B0F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淡色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1E171933-4619-4E11-9A3F-F7608DF75F80}" styleName="中間 1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CAF9ED-07DC-4A11-8D7F-57B35C25682E}" styleName="中間 1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073A0DAA-6AF3-43AB-8588-CEC1D06C72B9}" styleName="中間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スタイルなし/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0A1B5D5-9B99-4C35-A422-299274C87663}" styleName="中間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D5ABB26-0587-4C30-8999-92F81FD0307C}" styleName="スタイル/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12C8C85-51F0-491E-9774-3900AFEF0FD7}" styleName="淡色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21E4AEA4-8DFA-4A89-87EB-49C32662AFE0}" styleName="中間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74"/>
    <p:restoredTop sz="98490" autoAdjust="0"/>
  </p:normalViewPr>
  <p:slideViewPr>
    <p:cSldViewPr snapToGrid="0" snapToObjects="1">
      <p:cViewPr varScale="1">
        <p:scale>
          <a:sx n="80" d="100"/>
          <a:sy n="80" d="100"/>
        </p:scale>
        <p:origin x="876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8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707F95-2F62-3946-A417-B56DBDA66AF1}" type="datetimeFigureOut">
              <a:t>2022/3/23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5DACD5-9B95-DE47-B8D9-B85FEB2268E3}" type="slidenum"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9476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94"/>
            <a:ext cx="7772400" cy="2005874"/>
          </a:xfrm>
        </p:spPr>
        <p:txBody>
          <a:bodyPr tIns="45720" bIns="45720"/>
          <a:lstStyle>
            <a:lvl1pPr algn="ctr">
              <a:defRPr sz="4000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136368"/>
            <a:ext cx="6400800" cy="999263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2400"/>
            </a:lvl1pPr>
          </a:lstStyle>
          <a:p>
            <a:r>
              <a:rPr lang="ja-JP" altLang="en-US"/>
              <a:t>マスタ サブタイトルの書式設定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758573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71463" indent="-271463">
              <a:tabLst/>
              <a:defRPr sz="2800">
                <a:solidFill>
                  <a:srgbClr val="0432FF"/>
                </a:solidFill>
              </a:defRPr>
            </a:lvl1pPr>
            <a:lvl2pPr marL="635000" indent="-273050">
              <a:tabLst/>
              <a:defRPr sz="2400"/>
            </a:lvl2pPr>
            <a:lvl3pPr marL="1022350" indent="-222250">
              <a:tabLst/>
              <a:defRPr sz="2400"/>
            </a:lvl3pPr>
            <a:lvl4pPr marL="1470025" indent="-303213">
              <a:tabLst/>
              <a:defRPr sz="2200"/>
            </a:lvl4pPr>
            <a:lvl5pPr marL="1787525" indent="-260350">
              <a:tabLst/>
              <a:defRPr sz="2000"/>
            </a:lvl5pPr>
          </a:lstStyle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270283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15616" y="3068960"/>
            <a:ext cx="7510988" cy="894254"/>
          </a:xfrm>
        </p:spPr>
        <p:txBody>
          <a:bodyPr anchor="ctr"/>
          <a:lstStyle>
            <a:lvl1pPr algn="l">
              <a:defRPr sz="4400" b="1" cap="all"/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grpSp>
        <p:nvGrpSpPr>
          <p:cNvPr id="4" name="図形グループ 3"/>
          <p:cNvGrpSpPr/>
          <p:nvPr userDrawn="1"/>
        </p:nvGrpSpPr>
        <p:grpSpPr>
          <a:xfrm>
            <a:off x="516227" y="3068960"/>
            <a:ext cx="8110377" cy="930315"/>
            <a:chOff x="416496" y="1706741"/>
            <a:chExt cx="8786242" cy="930315"/>
          </a:xfrm>
        </p:grpSpPr>
        <p:sp>
          <p:nvSpPr>
            <p:cNvPr id="5" name="正方形/長方形 4"/>
            <p:cNvSpPr/>
            <p:nvPr userDrawn="1"/>
          </p:nvSpPr>
          <p:spPr>
            <a:xfrm>
              <a:off x="416496" y="1706741"/>
              <a:ext cx="446810" cy="930315"/>
            </a:xfrm>
            <a:prstGeom prst="rect">
              <a:avLst/>
            </a:prstGeom>
            <a:ln>
              <a:noFill/>
            </a:ln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ja-JP" altLang="en-US" sz="2400">
                <a:solidFill>
                  <a:srgbClr val="FFFFFF"/>
                </a:solidFill>
                <a:latin typeface="HGP創英角ｺﾞｼｯｸUB"/>
                <a:ea typeface="HGP創英角ｺﾞｼｯｸUB"/>
              </a:endParaRPr>
            </a:p>
          </p:txBody>
        </p:sp>
        <p:cxnSp>
          <p:nvCxnSpPr>
            <p:cNvPr id="6" name="直線コネクタ 5"/>
            <p:cNvCxnSpPr/>
            <p:nvPr userDrawn="1"/>
          </p:nvCxnSpPr>
          <p:spPr>
            <a:xfrm>
              <a:off x="416496" y="2636912"/>
              <a:ext cx="8786242" cy="0"/>
            </a:xfrm>
            <a:prstGeom prst="line">
              <a:avLst/>
            </a:prstGeom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83963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74927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435" y="4406987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435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345212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23" name="Rectangle 15"/>
          <p:cNvSpPr>
            <a:spLocks noChangeArrowheads="1"/>
          </p:cNvSpPr>
          <p:nvPr/>
        </p:nvSpPr>
        <p:spPr bwMode="auto">
          <a:xfrm>
            <a:off x="8294111" y="6553200"/>
            <a:ext cx="66528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Verdana" charset="0"/>
                <a:ea typeface="HGP創英角ｺﾞｼｯｸUB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Verdana" charset="0"/>
                <a:ea typeface="HGP創英角ｺﾞｼｯｸUB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Verdana" charset="0"/>
                <a:ea typeface="HGP創英角ｺﾞｼｯｸUB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Verdana" charset="0"/>
                <a:ea typeface="HGP創英角ｺﾞｼｯｸUB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Verdana" charset="0"/>
                <a:ea typeface="HGP創英角ｺﾞｼｯｸUB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Verdana" charset="0"/>
                <a:ea typeface="HGP創英角ｺﾞｼｯｸUB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Verdana" charset="0"/>
                <a:ea typeface="HGP創英角ｺﾞｼｯｸUB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Verdana" charset="0"/>
                <a:ea typeface="HGP創英角ｺﾞｼｯｸUB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Verdana" charset="0"/>
                <a:ea typeface="HGP創英角ｺﾞｼｯｸUB" charset="-128"/>
              </a:defRPr>
            </a:lvl9pPr>
          </a:lstStyle>
          <a:p>
            <a:pPr algn="r" defTabSz="9144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fld id="{0182A538-3E18-3940-86F9-080C2C29BB6C}" type="slidenum">
              <a:rPr lang="ja-JP" altLang="en-US" sz="1200" smtClean="0">
                <a:solidFill>
                  <a:srgbClr val="000000"/>
                </a:solidFill>
                <a:latin typeface="HGP創英角ｺﾞｼｯｸUB" charset="-128"/>
              </a:rPr>
              <a:pPr algn="r" defTabSz="914400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 sz="1200">
              <a:solidFill>
                <a:srgbClr val="000000"/>
              </a:solidFill>
              <a:latin typeface="HGP創英角ｺﾞｼｯｸUB" charset="-128"/>
            </a:endParaRPr>
          </a:p>
        </p:txBody>
      </p:sp>
      <p:sp>
        <p:nvSpPr>
          <p:cNvPr id="1028" name="Line 17"/>
          <p:cNvSpPr>
            <a:spLocks noChangeShapeType="1"/>
          </p:cNvSpPr>
          <p:nvPr/>
        </p:nvSpPr>
        <p:spPr bwMode="auto">
          <a:xfrm>
            <a:off x="458666" y="692150"/>
            <a:ext cx="8233996" cy="0"/>
          </a:xfrm>
          <a:prstGeom prst="line">
            <a:avLst/>
          </a:prstGeom>
          <a:noFill/>
          <a:ln w="381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en-US" sz="2400">
              <a:solidFill>
                <a:srgbClr val="000000"/>
              </a:solidFill>
              <a:latin typeface="Verdana" charset="0"/>
              <a:ea typeface="HGP創英角ｺﾞｼｯｸUB" charset="-128"/>
            </a:endParaRPr>
          </a:p>
        </p:txBody>
      </p:sp>
      <p:sp>
        <p:nvSpPr>
          <p:cNvPr id="1029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458697" y="185807"/>
            <a:ext cx="6761285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30" name="Rectangle 19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8700" y="788991"/>
            <a:ext cx="8226669" cy="569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826765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7" r:id="rId4"/>
    <p:sldLayoutId id="2147483738" r:id="rId5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182563" indent="-182563" algn="l" rtl="0" eaLnBrk="0" fontAlgn="base" hangingPunct="0">
        <a:spcBef>
          <a:spcPct val="20000"/>
        </a:spcBef>
        <a:spcAft>
          <a:spcPct val="0"/>
        </a:spcAft>
        <a:buFont typeface="Wingdings" charset="2"/>
        <a:buChar char="n"/>
        <a:defRPr kumimoji="1" sz="2600">
          <a:solidFill>
            <a:schemeClr val="tx1"/>
          </a:solidFill>
          <a:latin typeface="+mn-lt"/>
          <a:ea typeface="+mn-ea"/>
          <a:cs typeface="+mn-cs"/>
        </a:defRPr>
      </a:lvl1pPr>
      <a:lvl2pPr marL="622300" indent="-260350" algn="l" rtl="0" eaLnBrk="0" fontAlgn="base" hangingPunct="0">
        <a:spcBef>
          <a:spcPct val="20000"/>
        </a:spcBef>
        <a:spcAft>
          <a:spcPct val="0"/>
        </a:spcAft>
        <a:buFont typeface="Wingdings" charset="2"/>
        <a:buChar char="l"/>
        <a:defRPr kumimoji="1" sz="2400">
          <a:solidFill>
            <a:schemeClr val="tx1"/>
          </a:solidFill>
          <a:latin typeface="+mn-lt"/>
          <a:ea typeface="+mn-ea"/>
        </a:defRPr>
      </a:lvl2pPr>
      <a:lvl3pPr marL="982663" indent="-17462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200">
          <a:solidFill>
            <a:schemeClr val="tx1"/>
          </a:solidFill>
          <a:latin typeface="+mn-lt"/>
          <a:ea typeface="+mn-ea"/>
        </a:defRPr>
      </a:lvl3pPr>
      <a:lvl4pPr marL="1343025" indent="-176213" algn="l" rtl="0" eaLnBrk="0" fontAlgn="base" hangingPunct="0">
        <a:spcBef>
          <a:spcPct val="20000"/>
        </a:spcBef>
        <a:spcAft>
          <a:spcPct val="0"/>
        </a:spcAft>
        <a:buFont typeface="Wingdings" charset="2"/>
        <a:buChar char="p"/>
        <a:defRPr kumimoji="1" sz="2000">
          <a:solidFill>
            <a:schemeClr val="tx1"/>
          </a:solidFill>
          <a:latin typeface="+mn-lt"/>
          <a:ea typeface="+mn-ea"/>
        </a:defRPr>
      </a:lvl4pPr>
      <a:lvl5pPr marL="1614488" indent="-87313" algn="l" rtl="0" eaLnBrk="0" fontAlgn="base" hangingPunct="0">
        <a:spcBef>
          <a:spcPct val="20000"/>
        </a:spcBef>
        <a:spcAft>
          <a:spcPct val="0"/>
        </a:spcAft>
        <a:buChar char="•"/>
        <a:defRPr kumimoji="1" sz="1800">
          <a:solidFill>
            <a:schemeClr val="tx1"/>
          </a:solidFill>
          <a:latin typeface="+mn-lt"/>
          <a:ea typeface="+mn-ea"/>
        </a:defRPr>
      </a:lvl5pPr>
      <a:lvl6pPr marL="2071688" indent="-87313" algn="l" rtl="0" eaLnBrk="1" fontAlgn="base" hangingPunct="1">
        <a:spcBef>
          <a:spcPct val="20000"/>
        </a:spcBef>
        <a:spcAft>
          <a:spcPct val="0"/>
        </a:spcAft>
        <a:buChar char="•"/>
        <a:defRPr kumimoji="1" sz="1200">
          <a:solidFill>
            <a:schemeClr val="tx1"/>
          </a:solidFill>
          <a:latin typeface="+mn-lt"/>
          <a:ea typeface="+mn-ea"/>
        </a:defRPr>
      </a:lvl6pPr>
      <a:lvl7pPr marL="2528888" indent="-87313" algn="l" rtl="0" eaLnBrk="1" fontAlgn="base" hangingPunct="1">
        <a:spcBef>
          <a:spcPct val="20000"/>
        </a:spcBef>
        <a:spcAft>
          <a:spcPct val="0"/>
        </a:spcAft>
        <a:buChar char="•"/>
        <a:defRPr kumimoji="1" sz="1200">
          <a:solidFill>
            <a:schemeClr val="tx1"/>
          </a:solidFill>
          <a:latin typeface="+mn-lt"/>
          <a:ea typeface="+mn-ea"/>
        </a:defRPr>
      </a:lvl7pPr>
      <a:lvl8pPr marL="2986088" indent="-87313" algn="l" rtl="0" eaLnBrk="1" fontAlgn="base" hangingPunct="1">
        <a:spcBef>
          <a:spcPct val="20000"/>
        </a:spcBef>
        <a:spcAft>
          <a:spcPct val="0"/>
        </a:spcAft>
        <a:buChar char="•"/>
        <a:defRPr kumimoji="1" sz="1200">
          <a:solidFill>
            <a:schemeClr val="tx1"/>
          </a:solidFill>
          <a:latin typeface="+mn-lt"/>
          <a:ea typeface="+mn-ea"/>
        </a:defRPr>
      </a:lvl8pPr>
      <a:lvl9pPr marL="3443288" indent="-87313" algn="l" rtl="0" eaLnBrk="1" fontAlgn="base" hangingPunct="1">
        <a:spcBef>
          <a:spcPct val="20000"/>
        </a:spcBef>
        <a:spcAft>
          <a:spcPct val="0"/>
        </a:spcAft>
        <a:buChar char="•"/>
        <a:defRPr kumimoji="1"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/>
          <p:cNvSpPr>
            <a:spLocks noGrp="1"/>
          </p:cNvSpPr>
          <p:nvPr>
            <p:ph type="ctrTitle"/>
          </p:nvPr>
        </p:nvSpPr>
        <p:spPr>
          <a:xfrm>
            <a:off x="238572" y="2130494"/>
            <a:ext cx="8575228" cy="2005874"/>
          </a:xfrm>
        </p:spPr>
        <p:txBody>
          <a:bodyPr/>
          <a:lstStyle/>
          <a:p>
            <a:r>
              <a:rPr lang="en-US" altLang="ja-JP" sz="3600" dirty="0" smtClean="0"/>
              <a:t>[</a:t>
            </a:r>
            <a:r>
              <a:rPr lang="en-US" altLang="ja-JP" sz="3600" dirty="0"/>
              <a:t>95e-13-RAN4-R18-NonColloc</a:t>
            </a:r>
            <a:r>
              <a:rPr lang="en-US" altLang="ja-JP" sz="3600" dirty="0" smtClean="0"/>
              <a:t>]</a:t>
            </a:r>
            <a:br>
              <a:rPr lang="en-US" altLang="ja-JP" sz="3600" dirty="0" smtClean="0"/>
            </a:br>
            <a:r>
              <a:rPr lang="en-US" altLang="ja-JP" sz="3600" dirty="0" smtClean="0"/>
              <a:t>Summary of </a:t>
            </a:r>
            <a:r>
              <a:rPr lang="en-US" altLang="ja-JP" sz="3600" dirty="0" smtClean="0"/>
              <a:t>Extended discussion</a:t>
            </a:r>
            <a:endParaRPr kumimoji="1" lang="ja-JP" altLang="en-US" sz="3600" dirty="0"/>
          </a:p>
        </p:txBody>
      </p:sp>
      <p:sp>
        <p:nvSpPr>
          <p:cNvPr id="7" name="サブタイトル 6"/>
          <p:cNvSpPr>
            <a:spLocks noGrp="1"/>
          </p:cNvSpPr>
          <p:nvPr>
            <p:ph type="subTitle" idx="1"/>
          </p:nvPr>
        </p:nvSpPr>
        <p:spPr>
          <a:xfrm>
            <a:off x="1371600" y="4250668"/>
            <a:ext cx="6400800" cy="999263"/>
          </a:xfrm>
        </p:spPr>
        <p:txBody>
          <a:bodyPr/>
          <a:lstStyle/>
          <a:p>
            <a:r>
              <a:rPr lang="en-US" altLang="ja-JP" dirty="0" smtClean="0"/>
              <a:t>Moderator(KDDI)</a:t>
            </a:r>
            <a:endParaRPr kumimoji="1" lang="ja-JP" altLang="en-US" dirty="0"/>
          </a:p>
        </p:txBody>
      </p:sp>
      <p:sp>
        <p:nvSpPr>
          <p:cNvPr id="8" name="正方形/長方形 7"/>
          <p:cNvSpPr/>
          <p:nvPr/>
        </p:nvSpPr>
        <p:spPr>
          <a:xfrm>
            <a:off x="238572" y="249158"/>
            <a:ext cx="717822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600" b="1" dirty="0"/>
              <a:t>3GPP TSG RAN Meeting #</a:t>
            </a:r>
            <a:r>
              <a:rPr lang="en-US" altLang="ja-JP" sz="1600" b="1" dirty="0" smtClean="0"/>
              <a:t>95-e</a:t>
            </a:r>
          </a:p>
          <a:p>
            <a:r>
              <a:rPr lang="en-US" altLang="ja-JP" sz="1600" b="1" dirty="0"/>
              <a:t>Electronic Meeting, March 17 - 23, </a:t>
            </a:r>
            <a:r>
              <a:rPr lang="en-US" altLang="ja-JP" sz="1600" b="1" dirty="0" smtClean="0"/>
              <a:t>2022</a:t>
            </a:r>
          </a:p>
          <a:p>
            <a:r>
              <a:rPr lang="es-ES" altLang="ja-JP" sz="1600" dirty="0">
                <a:cs typeface="HGP創英角ｺﾞｼｯｸUB"/>
              </a:rPr>
              <a:t> </a:t>
            </a:r>
            <a:endParaRPr lang="en-US" altLang="ja-JP" sz="1600" dirty="0">
              <a:cs typeface="HGP創英角ｺﾞｼｯｸUB"/>
            </a:endParaRPr>
          </a:p>
          <a:p>
            <a:r>
              <a:rPr lang="it-IT" altLang="ja-JP" sz="1600" dirty="0">
                <a:cs typeface="HGP創英角ｺﾞｼｯｸUB"/>
              </a:rPr>
              <a:t>Agenda Item:	</a:t>
            </a:r>
            <a:r>
              <a:rPr lang="en-US" altLang="ja-JP" sz="1600" dirty="0" smtClean="0">
                <a:cs typeface="HGP創英角ｺﾞｼｯｸUB"/>
              </a:rPr>
              <a:t>9.1.4.6</a:t>
            </a:r>
          </a:p>
          <a:p>
            <a:r>
              <a:rPr lang="en-US" altLang="ja-JP" sz="1600" dirty="0" smtClean="0">
                <a:cs typeface="HGP創英角ｺﾞｼｯｸUB"/>
              </a:rPr>
              <a:t>Document </a:t>
            </a:r>
            <a:r>
              <a:rPr lang="en-US" altLang="ja-JP" sz="1600" dirty="0">
                <a:cs typeface="HGP創英角ｺﾞｼｯｸUB"/>
              </a:rPr>
              <a:t>for:	</a:t>
            </a:r>
            <a:r>
              <a:rPr lang="en-US" altLang="ja-JP" sz="1600" dirty="0" smtClean="0">
                <a:cs typeface="HGP創英角ｺﾞｼｯｸUB"/>
              </a:rPr>
              <a:t>Discussion</a:t>
            </a:r>
            <a:endParaRPr lang="ja-JP" altLang="ja-JP" sz="1600" dirty="0">
              <a:cs typeface="HGP創英角ｺﾞｼｯｸUB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6519554" y="188640"/>
            <a:ext cx="26164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defTabSz="914400">
              <a:defRPr/>
            </a:pPr>
            <a:r>
              <a:rPr lang="en-US" altLang="ja-JP" sz="1600" b="1" dirty="0" smtClean="0"/>
              <a:t>RP-221004</a:t>
            </a:r>
          </a:p>
          <a:p>
            <a:pPr algn="r" defTabSz="914400">
              <a:defRPr/>
            </a:pPr>
            <a:r>
              <a:rPr lang="en-US" altLang="ja-JP" sz="1600" b="1" dirty="0" smtClean="0"/>
              <a:t>(Revision of RP-220873)</a:t>
            </a:r>
            <a:endParaRPr lang="en-US" altLang="ja-JP" sz="1600" b="1" dirty="0"/>
          </a:p>
        </p:txBody>
      </p:sp>
    </p:spTree>
    <p:extLst>
      <p:ext uri="{BB962C8B-B14F-4D97-AF65-F5344CB8AC3E}">
        <p14:creationId xmlns:p14="http://schemas.microsoft.com/office/powerpoint/2010/main" val="24833049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Summary of </a:t>
            </a:r>
            <a:r>
              <a:rPr lang="en-US" altLang="ja-JP" dirty="0" smtClean="0"/>
              <a:t>Extended discussion</a:t>
            </a:r>
            <a:r>
              <a:rPr lang="en-US" altLang="ja-JP" dirty="0" smtClean="0"/>
              <a:t> </a:t>
            </a:r>
            <a:r>
              <a:rPr lang="en-US" altLang="ja-JP" dirty="0" smtClean="0"/>
              <a:t>(1/2)</a:t>
            </a:r>
            <a:endParaRPr kumimoji="1" lang="ja-JP" altLang="en-US" dirty="0"/>
          </a:p>
        </p:txBody>
      </p:sp>
      <p:sp>
        <p:nvSpPr>
          <p:cNvPr id="43" name="コンテンツ プレースホルダー 42"/>
          <p:cNvSpPr>
            <a:spLocks noGrp="1"/>
          </p:cNvSpPr>
          <p:nvPr>
            <p:ph idx="1"/>
          </p:nvPr>
        </p:nvSpPr>
        <p:spPr>
          <a:xfrm>
            <a:off x="458700" y="788991"/>
            <a:ext cx="8226669" cy="5967409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GB" altLang="ja-JP" dirty="0">
                <a:solidFill>
                  <a:schemeClr val="tx1"/>
                </a:solidFill>
              </a:rPr>
              <a:t>The core part of the work item includes</a:t>
            </a:r>
            <a:r>
              <a:rPr lang="en-GB" altLang="ja-JP" dirty="0" smtClean="0">
                <a:solidFill>
                  <a:schemeClr val="tx1"/>
                </a:solidFill>
              </a:rPr>
              <a:t>:</a:t>
            </a:r>
            <a:br>
              <a:rPr lang="en-GB" altLang="ja-JP" dirty="0" smtClean="0">
                <a:solidFill>
                  <a:schemeClr val="tx1"/>
                </a:solidFill>
              </a:rPr>
            </a:br>
            <a:endParaRPr lang="ja-JP" altLang="ja-JP" dirty="0">
              <a:solidFill>
                <a:schemeClr val="tx1"/>
              </a:solidFill>
            </a:endParaRPr>
          </a:p>
          <a:p>
            <a:pPr lvl="0" fontAlgn="auto" hangingPunct="1"/>
            <a:r>
              <a:rPr lang="en-US" altLang="ja-JP" dirty="0">
                <a:solidFill>
                  <a:schemeClr val="tx1"/>
                </a:solidFill>
              </a:rPr>
              <a:t>Phase I:</a:t>
            </a:r>
            <a:endParaRPr lang="ja-JP" altLang="ja-JP" dirty="0">
              <a:solidFill>
                <a:schemeClr val="tx1"/>
              </a:solidFill>
            </a:endParaRPr>
          </a:p>
          <a:p>
            <a:pPr lvl="1" fontAlgn="auto" hangingPunct="1"/>
            <a:r>
              <a:rPr lang="en-US" altLang="ja-JP" dirty="0"/>
              <a:t>Study the feasibility to support non-co-located scenario for FR1 intra-band non-contiguous EN-DC/NR-CA except for 2-layer case of EN-DC already specified in Rel-16 and Rel-17.</a:t>
            </a:r>
            <a:endParaRPr lang="ja-JP" altLang="ja-JP" dirty="0"/>
          </a:p>
          <a:p>
            <a:pPr lvl="2" fontAlgn="auto" hangingPunct="1"/>
            <a:r>
              <a:rPr lang="en-US" altLang="ja-JP" dirty="0"/>
              <a:t>Investigate the tolerable power imbalance between carriers</a:t>
            </a:r>
            <a:endParaRPr lang="ja-JP" altLang="ja-JP" dirty="0"/>
          </a:p>
          <a:p>
            <a:pPr lvl="2" fontAlgn="auto" hangingPunct="1"/>
            <a:r>
              <a:rPr lang="en-US" altLang="ja-JP" dirty="0"/>
              <a:t>Investigate the required arrival time difference between CCs</a:t>
            </a:r>
            <a:endParaRPr lang="ja-JP" altLang="ja-JP" dirty="0"/>
          </a:p>
          <a:p>
            <a:pPr lvl="2" fontAlgn="auto" hangingPunct="1"/>
            <a:r>
              <a:rPr lang="en-US" altLang="ja-JP" dirty="0"/>
              <a:t>Evaluate the UE performance under the power imbalance and arrival time difference</a:t>
            </a:r>
            <a:endParaRPr lang="ja-JP" altLang="ja-JP" dirty="0"/>
          </a:p>
          <a:p>
            <a:pPr lvl="3" fontAlgn="auto" hangingPunct="1"/>
            <a:r>
              <a:rPr lang="en-US" altLang="ja-JP" sz="2400" dirty="0"/>
              <a:t>Discuss and decide reference UE architecture considering the UE capability of interBandMRDC-WithOverlapDL-Bands-r16 for 2-layer MIMO case for NR-CA, and 4-layer MIMO case for both EN-DC/NR-CA</a:t>
            </a:r>
            <a:endParaRPr lang="ja-JP" altLang="ja-JP" sz="2400" dirty="0"/>
          </a:p>
          <a:p>
            <a:pPr lvl="2" fontAlgn="auto" hangingPunct="1"/>
            <a:r>
              <a:rPr lang="en-US" altLang="ja-JP" dirty="0"/>
              <a:t>Work is limited to CA/EN-DC for EN-DC/NR-CA for bands 42, n77/n78</a:t>
            </a:r>
            <a:endParaRPr lang="ja-JP" altLang="ja-JP" dirty="0"/>
          </a:p>
          <a:p>
            <a:pPr lvl="2" fontAlgn="auto" hangingPunct="1"/>
            <a:r>
              <a:rPr lang="en-US" altLang="ja-JP" dirty="0"/>
              <a:t>Investigate whether the power imbalance should be explicitly (e.g. as an RF requirement) or implicitly specified (e.g. through a demodulation performance test). Specify the power imbalance based on the outcome of the investigation.</a:t>
            </a:r>
            <a:endParaRPr lang="ja-JP" altLang="ja-JP" dirty="0"/>
          </a:p>
          <a:p>
            <a:pPr lvl="2" fontAlgn="auto" hangingPunct="1"/>
            <a:r>
              <a:rPr lang="en-US" altLang="ja-JP" dirty="0"/>
              <a:t>If any change in RAN1 or RAN2 spec is needed, it will be triggered by RAN4 LS</a:t>
            </a:r>
            <a:endParaRPr lang="ja-JP" altLang="ja-JP" dirty="0"/>
          </a:p>
          <a:p>
            <a:pPr lvl="2" fontAlgn="auto" hangingPunct="1"/>
            <a:r>
              <a:rPr lang="en-US" altLang="ja-JP" dirty="0" smtClean="0"/>
              <a:t>NOTE: Revisit whether or not to study the feasibility for support of 4Rx chains with up to 4-layer MIMO at RAN#97. This 4-layer is only for DL in Rel-18</a:t>
            </a:r>
            <a:r>
              <a:rPr lang="en-US" altLang="ja-JP" dirty="0"/>
              <a:t>. </a:t>
            </a:r>
            <a:r>
              <a:rPr lang="en-US" altLang="ja-JP" strike="sngStrike" dirty="0">
                <a:solidFill>
                  <a:srgbClr val="FF0000"/>
                </a:solidFill>
              </a:rPr>
              <a:t>And  4Rx chain with up to 2 layer MIMO for each CC is assumed as starting point. </a:t>
            </a:r>
            <a:endParaRPr lang="ja-JP" altLang="ja-JP" strike="sngStrike" dirty="0" smtClean="0">
              <a:solidFill>
                <a:srgbClr val="FF0000"/>
              </a:solidFill>
            </a:endParaRPr>
          </a:p>
          <a:p>
            <a:pPr lvl="2" fontAlgn="auto" hangingPunct="1"/>
            <a:r>
              <a:rPr lang="en-US" altLang="ja-JP" dirty="0" smtClean="0">
                <a:solidFill>
                  <a:srgbClr val="00B050"/>
                </a:solidFill>
              </a:rPr>
              <a:t>NOTE</a:t>
            </a:r>
            <a:r>
              <a:rPr lang="en-US" altLang="ja-JP" dirty="0">
                <a:solidFill>
                  <a:srgbClr val="00B050"/>
                </a:solidFill>
              </a:rPr>
              <a:t>: Revisit whether or not to study the technical solutions can be applied to </a:t>
            </a:r>
            <a:r>
              <a:rPr lang="en-US" altLang="ja-JP" dirty="0" smtClean="0">
                <a:solidFill>
                  <a:srgbClr val="00B050"/>
                </a:solidFill>
              </a:rPr>
              <a:t>EN-DC </a:t>
            </a:r>
            <a:r>
              <a:rPr lang="en-US" altLang="ja-JP" dirty="0">
                <a:solidFill>
                  <a:srgbClr val="00B050"/>
                </a:solidFill>
              </a:rPr>
              <a:t>case regardless of band </a:t>
            </a:r>
            <a:r>
              <a:rPr lang="en-US" altLang="ja-JP" dirty="0" smtClean="0">
                <a:solidFill>
                  <a:srgbClr val="00B050"/>
                </a:solidFill>
              </a:rPr>
              <a:t>contiguity</a:t>
            </a:r>
            <a:r>
              <a:rPr lang="ja-JP" altLang="en-US" dirty="0">
                <a:solidFill>
                  <a:srgbClr val="00B050"/>
                </a:solidFill>
              </a:rPr>
              <a:t> </a:t>
            </a:r>
            <a:r>
              <a:rPr lang="en-US" altLang="ja-JP" dirty="0" smtClean="0">
                <a:solidFill>
                  <a:srgbClr val="00B050"/>
                </a:solidFill>
              </a:rPr>
              <a:t>at RAN#97. </a:t>
            </a:r>
            <a:endParaRPr lang="ja-JP" altLang="ja-JP" dirty="0">
              <a:solidFill>
                <a:srgbClr val="00B050"/>
              </a:solidFill>
            </a:endParaRPr>
          </a:p>
          <a:p>
            <a:pPr lvl="0" fontAlgn="auto" hangingPunct="1"/>
            <a:r>
              <a:rPr lang="en-US" altLang="ja-JP" dirty="0">
                <a:solidFill>
                  <a:schemeClr val="tx1"/>
                </a:solidFill>
              </a:rPr>
              <a:t>Phase II: </a:t>
            </a:r>
            <a:endParaRPr lang="ja-JP" altLang="ja-JP" dirty="0">
              <a:solidFill>
                <a:schemeClr val="tx1"/>
              </a:solidFill>
            </a:endParaRPr>
          </a:p>
          <a:p>
            <a:pPr lvl="1" fontAlgn="auto" hangingPunct="1"/>
            <a:r>
              <a:rPr lang="en-US" altLang="ja-JP" dirty="0"/>
              <a:t>Phase II work will get started after the feasibility in phase I is confirmed</a:t>
            </a:r>
            <a:endParaRPr lang="ja-JP" altLang="ja-JP" dirty="0"/>
          </a:p>
          <a:p>
            <a:pPr lvl="1" fontAlgn="auto" hangingPunct="1"/>
            <a:r>
              <a:rPr lang="en-US" altLang="ja-JP" dirty="0"/>
              <a:t>Specify MRTD and MTTD requirements in non-collocated deployment</a:t>
            </a:r>
            <a:endParaRPr lang="ja-JP" altLang="ja-JP" dirty="0"/>
          </a:p>
          <a:p>
            <a:pPr lvl="1"/>
            <a:r>
              <a:rPr lang="en-US" altLang="ja-JP" dirty="0">
                <a:solidFill>
                  <a:schemeClr val="tx1"/>
                </a:solidFill>
              </a:rPr>
              <a:t>Discuss and decide if the different requirements will be specified based on UE capability of interBandMRDC-WIthOverlapDL-Bands-r16.</a:t>
            </a:r>
            <a:endParaRPr kumimoji="1" lang="ja-JP" altLang="en-US" sz="4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314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Summary of Extended discussion </a:t>
            </a:r>
            <a:r>
              <a:rPr lang="en-US" altLang="ja-JP" dirty="0" smtClean="0"/>
              <a:t>(2/2</a:t>
            </a:r>
            <a:r>
              <a:rPr lang="en-US" altLang="ja-JP" dirty="0"/>
              <a:t>)</a:t>
            </a:r>
            <a:endParaRPr kumimoji="1" lang="ja-JP" altLang="en-US" dirty="0"/>
          </a:p>
        </p:txBody>
      </p:sp>
      <p:sp>
        <p:nvSpPr>
          <p:cNvPr id="43" name="コンテンツ プレースホルダー 42"/>
          <p:cNvSpPr>
            <a:spLocks noGrp="1"/>
          </p:cNvSpPr>
          <p:nvPr>
            <p:ph idx="1"/>
          </p:nvPr>
        </p:nvSpPr>
        <p:spPr>
          <a:xfrm>
            <a:off x="458700" y="788991"/>
            <a:ext cx="8226669" cy="59674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altLang="ja-JP" sz="1800" dirty="0">
                <a:solidFill>
                  <a:schemeClr val="tx1"/>
                </a:solidFill>
              </a:rPr>
              <a:t>The performance part of the work item includes</a:t>
            </a:r>
            <a:r>
              <a:rPr lang="en-GB" altLang="ja-JP" sz="1800" dirty="0" smtClean="0">
                <a:solidFill>
                  <a:schemeClr val="tx1"/>
                </a:solidFill>
              </a:rPr>
              <a:t>:</a:t>
            </a:r>
            <a:br>
              <a:rPr lang="en-GB" altLang="ja-JP" sz="1800" dirty="0" smtClean="0">
                <a:solidFill>
                  <a:schemeClr val="tx1"/>
                </a:solidFill>
              </a:rPr>
            </a:br>
            <a:endParaRPr lang="ja-JP" altLang="ja-JP" sz="1800" dirty="0">
              <a:solidFill>
                <a:schemeClr val="tx1"/>
              </a:solidFill>
            </a:endParaRPr>
          </a:p>
          <a:p>
            <a:pPr lvl="0" fontAlgn="auto" hangingPunct="1"/>
            <a:r>
              <a:rPr lang="en-US" altLang="ja-JP" sz="1800" dirty="0">
                <a:solidFill>
                  <a:schemeClr val="tx1"/>
                </a:solidFill>
              </a:rPr>
              <a:t>Phase II: </a:t>
            </a:r>
            <a:endParaRPr lang="ja-JP" altLang="ja-JP" sz="1800" dirty="0">
              <a:solidFill>
                <a:schemeClr val="tx1"/>
              </a:solidFill>
            </a:endParaRPr>
          </a:p>
          <a:p>
            <a:pPr lvl="1" fontAlgn="auto" hangingPunct="1"/>
            <a:r>
              <a:rPr lang="en-US" altLang="ja-JP" sz="1600" dirty="0"/>
              <a:t>Phase II work will get started after the feasibility in phase I is confirmed</a:t>
            </a:r>
            <a:endParaRPr lang="ja-JP" altLang="ja-JP" sz="1600" dirty="0"/>
          </a:p>
          <a:p>
            <a:pPr lvl="1" fontAlgn="auto" hangingPunct="1"/>
            <a:r>
              <a:rPr lang="en-US" altLang="ja-JP" sz="1600" dirty="0"/>
              <a:t>Specify PDSCH demodulation requirements for non-collocated scenarios for intra-band non-contiguous EN-DC and NR-CA</a:t>
            </a:r>
            <a:endParaRPr lang="ja-JP" altLang="ja-JP" sz="1600" dirty="0"/>
          </a:p>
          <a:p>
            <a:pPr lvl="2" fontAlgn="auto" hangingPunct="1"/>
            <a:r>
              <a:rPr lang="en-US" altLang="ja-JP" sz="1600" dirty="0"/>
              <a:t>Define PDSCH demodulation performance requirement based on the applicable MRTD and power imbalance values.</a:t>
            </a:r>
            <a:endParaRPr lang="ja-JP" altLang="ja-JP" sz="1600" dirty="0"/>
          </a:p>
          <a:p>
            <a:pPr lvl="2" fontAlgn="auto" hangingPunct="1"/>
            <a:r>
              <a:rPr lang="en-US" altLang="ja-JP" sz="1600" dirty="0"/>
              <a:t>Power imbalance between the carriers is </a:t>
            </a:r>
            <a:r>
              <a:rPr lang="en-US" altLang="ja-JP" sz="1600" dirty="0" smtClean="0"/>
              <a:t>limited</a:t>
            </a:r>
          </a:p>
          <a:p>
            <a:pPr lvl="2" fontAlgn="auto" hangingPunct="1"/>
            <a:endParaRPr lang="en-US" altLang="ja-JP" sz="1600" dirty="0"/>
          </a:p>
          <a:p>
            <a:pPr marL="0" indent="0" fontAlgn="auto" hangingPunct="1">
              <a:buNone/>
            </a:pPr>
            <a:endParaRPr lang="en-US" altLang="ja-JP" sz="2000" dirty="0" smtClean="0">
              <a:solidFill>
                <a:schemeClr val="tx1"/>
              </a:solidFill>
            </a:endParaRPr>
          </a:p>
          <a:p>
            <a:pPr marL="0" indent="0" fontAlgn="auto" hangingPunct="1">
              <a:buNone/>
            </a:pPr>
            <a:r>
              <a:rPr lang="en-US" altLang="ja-JP" sz="2000" u="sng" dirty="0" smtClean="0">
                <a:solidFill>
                  <a:schemeClr val="tx1"/>
                </a:solidFill>
              </a:rPr>
              <a:t>Moderator’s Proposal</a:t>
            </a:r>
          </a:p>
          <a:p>
            <a:pPr marL="0" indent="0" fontAlgn="auto" hangingPunct="1">
              <a:buNone/>
            </a:pPr>
            <a:r>
              <a:rPr lang="en-US" altLang="ja-JP" sz="2000" dirty="0">
                <a:solidFill>
                  <a:schemeClr val="tx1"/>
                </a:solidFill>
              </a:rPr>
              <a:t>A</a:t>
            </a:r>
            <a:r>
              <a:rPr lang="en-US" altLang="ja-JP" sz="2000" dirty="0" smtClean="0">
                <a:solidFill>
                  <a:schemeClr val="tx1"/>
                </a:solidFill>
              </a:rPr>
              <a:t>gree the current objectives shown in slide-2 and 3. </a:t>
            </a:r>
            <a:endParaRPr lang="ja-JP" altLang="ja-JP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3232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ー 42"/>
          <p:cNvSpPr>
            <a:spLocks noGrp="1"/>
          </p:cNvSpPr>
          <p:nvPr>
            <p:ph idx="1"/>
          </p:nvPr>
        </p:nvSpPr>
        <p:spPr>
          <a:xfrm>
            <a:off x="458700" y="788991"/>
            <a:ext cx="8226669" cy="5967409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sz="1800" dirty="0" smtClean="0">
                <a:solidFill>
                  <a:schemeClr val="tx1"/>
                </a:solidFill>
              </a:rPr>
              <a:t>At the beginning of final round, the moderator proposed to study the scope of Rel-18 highlighted in following yellow part.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1800" dirty="0">
                <a:solidFill>
                  <a:srgbClr val="FF0000"/>
                </a:solidFill>
              </a:rPr>
              <a:t>R</a:t>
            </a:r>
            <a:r>
              <a:rPr kumimoji="1" lang="en-US" altLang="ja-JP" sz="1800" dirty="0" smtClean="0">
                <a:solidFill>
                  <a:srgbClr val="FF0000"/>
                </a:solidFill>
              </a:rPr>
              <a:t>ed </a:t>
            </a:r>
            <a:r>
              <a:rPr kumimoji="1" lang="en-US" altLang="ja-JP" sz="1800" dirty="0" smtClean="0">
                <a:solidFill>
                  <a:srgbClr val="FF0000"/>
                </a:solidFill>
              </a:rPr>
              <a:t>square </a:t>
            </a:r>
            <a:r>
              <a:rPr kumimoji="1" lang="en-US" altLang="ja-JP" sz="1800" dirty="0" smtClean="0">
                <a:solidFill>
                  <a:srgbClr val="FF0000"/>
                </a:solidFill>
              </a:rPr>
              <a:t>part</a:t>
            </a:r>
            <a:r>
              <a:rPr kumimoji="1" lang="en-US" altLang="ja-JP" sz="1800" dirty="0" smtClean="0">
                <a:solidFill>
                  <a:schemeClr val="tx1"/>
                </a:solidFill>
              </a:rPr>
              <a:t> will be revisit at RAN#97.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1800" dirty="0" smtClean="0">
                <a:solidFill>
                  <a:srgbClr val="00B050"/>
                </a:solidFill>
              </a:rPr>
              <a:t>Green square part</a:t>
            </a:r>
            <a:r>
              <a:rPr lang="en-US" altLang="ja-JP" sz="1800" dirty="0" smtClean="0"/>
              <a:t> </a:t>
            </a:r>
            <a:r>
              <a:rPr lang="en-US" altLang="ja-JP" sz="1800" dirty="0" smtClean="0">
                <a:solidFill>
                  <a:schemeClr val="tx1"/>
                </a:solidFill>
              </a:rPr>
              <a:t>can be triggered from at the beginning of Rel-18 RAN4.</a:t>
            </a:r>
            <a:endParaRPr kumimoji="1" lang="en-US" altLang="ja-JP" sz="1800" dirty="0" smtClean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altLang="ja-JP" sz="1800" dirty="0"/>
          </a:p>
          <a:p>
            <a:pPr>
              <a:buFont typeface="Arial" panose="020B0604020202020204" pitchFamily="34" charset="0"/>
              <a:buChar char="•"/>
            </a:pPr>
            <a:endParaRPr kumimoji="1" lang="en-US" altLang="ja-JP" sz="1800" dirty="0" smtClean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altLang="ja-JP" sz="1800" dirty="0"/>
          </a:p>
          <a:p>
            <a:pPr>
              <a:buFont typeface="Arial" panose="020B0604020202020204" pitchFamily="34" charset="0"/>
              <a:buChar char="•"/>
            </a:pPr>
            <a:endParaRPr kumimoji="1" lang="en-US" altLang="ja-JP" sz="1800" dirty="0" smtClean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altLang="ja-JP" sz="1800" dirty="0"/>
          </a:p>
          <a:p>
            <a:pPr>
              <a:buFont typeface="Arial" panose="020B0604020202020204" pitchFamily="34" charset="0"/>
              <a:buChar char="•"/>
            </a:pPr>
            <a:endParaRPr kumimoji="1" lang="en-US" altLang="ja-JP" sz="1800" dirty="0" smtClean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altLang="ja-JP" sz="1800" dirty="0"/>
          </a:p>
          <a:p>
            <a:pPr>
              <a:buFont typeface="Arial" panose="020B0604020202020204" pitchFamily="34" charset="0"/>
              <a:buChar char="•"/>
            </a:pPr>
            <a:endParaRPr kumimoji="1" lang="en-US" altLang="ja-JP" sz="1800" dirty="0" smtClean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altLang="ja-JP" sz="1800" dirty="0"/>
          </a:p>
          <a:p>
            <a:pPr>
              <a:buFont typeface="Arial" panose="020B0604020202020204" pitchFamily="34" charset="0"/>
              <a:buChar char="•"/>
            </a:pPr>
            <a:endParaRPr kumimoji="1" lang="en-US" altLang="ja-JP" sz="1800" dirty="0" smtClean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altLang="ja-JP" sz="1800" dirty="0"/>
          </a:p>
          <a:p>
            <a:pPr marL="0" indent="-1587">
              <a:buNone/>
            </a:pPr>
            <a:endParaRPr lang="en-US" altLang="ja-JP" sz="1800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Clarification scop</a:t>
            </a:r>
            <a:r>
              <a:rPr lang="en-US" altLang="ja-JP" dirty="0" smtClean="0"/>
              <a:t>e of this WI</a:t>
            </a:r>
            <a:endParaRPr kumimoji="1" lang="ja-JP" altLang="en-US" dirty="0"/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7525686"/>
              </p:ext>
            </p:extLst>
          </p:nvPr>
        </p:nvGraphicFramePr>
        <p:xfrm>
          <a:off x="146208" y="2471561"/>
          <a:ext cx="8819995" cy="313048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000419">
                  <a:extLst>
                    <a:ext uri="{9D8B030D-6E8A-4147-A177-3AD203B41FA5}">
                      <a16:colId xmlns:a16="http://schemas.microsoft.com/office/drawing/2014/main" val="3470944915"/>
                    </a:ext>
                  </a:extLst>
                </a:gridCol>
                <a:gridCol w="1136596">
                  <a:extLst>
                    <a:ext uri="{9D8B030D-6E8A-4147-A177-3AD203B41FA5}">
                      <a16:colId xmlns:a16="http://schemas.microsoft.com/office/drawing/2014/main" val="1125951835"/>
                    </a:ext>
                  </a:extLst>
                </a:gridCol>
                <a:gridCol w="1136596">
                  <a:extLst>
                    <a:ext uri="{9D8B030D-6E8A-4147-A177-3AD203B41FA5}">
                      <a16:colId xmlns:a16="http://schemas.microsoft.com/office/drawing/2014/main" val="2593929051"/>
                    </a:ext>
                  </a:extLst>
                </a:gridCol>
                <a:gridCol w="1136596">
                  <a:extLst>
                    <a:ext uri="{9D8B030D-6E8A-4147-A177-3AD203B41FA5}">
                      <a16:colId xmlns:a16="http://schemas.microsoft.com/office/drawing/2014/main" val="2952308538"/>
                    </a:ext>
                  </a:extLst>
                </a:gridCol>
                <a:gridCol w="1136596">
                  <a:extLst>
                    <a:ext uri="{9D8B030D-6E8A-4147-A177-3AD203B41FA5}">
                      <a16:colId xmlns:a16="http://schemas.microsoft.com/office/drawing/2014/main" val="387257427"/>
                    </a:ext>
                  </a:extLst>
                </a:gridCol>
                <a:gridCol w="1136596">
                  <a:extLst>
                    <a:ext uri="{9D8B030D-6E8A-4147-A177-3AD203B41FA5}">
                      <a16:colId xmlns:a16="http://schemas.microsoft.com/office/drawing/2014/main" val="996181510"/>
                    </a:ext>
                  </a:extLst>
                </a:gridCol>
                <a:gridCol w="1136596">
                  <a:extLst>
                    <a:ext uri="{9D8B030D-6E8A-4147-A177-3AD203B41FA5}">
                      <a16:colId xmlns:a16="http://schemas.microsoft.com/office/drawing/2014/main" val="12386994"/>
                    </a:ext>
                  </a:extLst>
                </a:gridCol>
              </a:tblGrid>
              <a:tr h="227166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　</a:t>
                      </a:r>
                      <a:endParaRPr lang="ja-JP" sz="1600" kern="100"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  <a:cs typeface="Arial" panose="020B0604020202020204" pitchFamily="34" charset="0"/>
                      </a:endParaRPr>
                    </a:p>
                  </a:txBody>
                  <a:tcPr marL="9087" marR="9087" marT="9087" marB="0" anchor="ctr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1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Inter-band DC_42_n77/78</a:t>
                      </a:r>
                      <a:endParaRPr lang="ja-JP" sz="1600" b="1" kern="100" dirty="0"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  <a:cs typeface="Arial" panose="020B0604020202020204" pitchFamily="34" charset="0"/>
                      </a:endParaRPr>
                    </a:p>
                  </a:txBody>
                  <a:tcPr marL="9087" marR="9087" marT="9087" marB="0" anchor="ctr">
                    <a:solidFill>
                      <a:srgbClr val="C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600" kern="100" dirty="0"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  <a:cs typeface="Arial" panose="020B0604020202020204" pitchFamily="34" charset="0"/>
                      </a:endParaRPr>
                    </a:p>
                  </a:txBody>
                  <a:tcPr marL="9087" marR="9087" marT="9087" marB="0" anchor="ctr">
                    <a:solidFill>
                      <a:srgbClr val="CCEC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1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Intra-band </a:t>
                      </a:r>
                      <a:r>
                        <a:rPr lang="en-US" sz="1200" b="1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non-contiguous NR CA</a:t>
                      </a:r>
                      <a:endParaRPr lang="ja-JP" sz="1600" b="1" kern="100" dirty="0"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  <a:cs typeface="Arial" panose="020B0604020202020204" pitchFamily="34" charset="0"/>
                      </a:endParaRPr>
                    </a:p>
                  </a:txBody>
                  <a:tcPr marL="9087" marR="9087" marT="9087" marB="0" anchor="ctr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600" kern="100" dirty="0"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  <a:cs typeface="Arial" panose="020B0604020202020204" pitchFamily="34" charset="0"/>
                      </a:endParaRPr>
                    </a:p>
                  </a:txBody>
                  <a:tcPr marL="9087" marR="9087" marT="9087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049082"/>
                  </a:ext>
                </a:extLst>
              </a:tr>
              <a:tr h="45433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RF</a:t>
                      </a:r>
                      <a:r>
                        <a:rPr lang="en-US" sz="12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en-US" sz="12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12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(power difference)</a:t>
                      </a:r>
                      <a:endParaRPr lang="ja-JP" sz="1600" kern="100" dirty="0"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  <a:cs typeface="Arial" panose="020B0604020202020204" pitchFamily="34" charset="0"/>
                      </a:endParaRPr>
                    </a:p>
                  </a:txBody>
                  <a:tcPr marL="9087" marR="9087" marT="9087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RRM</a:t>
                      </a:r>
                      <a:r>
                        <a:rPr lang="en-US" sz="12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en-US" sz="12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12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(MRTD)</a:t>
                      </a:r>
                      <a:endParaRPr lang="ja-JP" sz="1600" kern="100" dirty="0"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  <a:cs typeface="Arial" panose="020B0604020202020204" pitchFamily="34" charset="0"/>
                      </a:endParaRPr>
                    </a:p>
                  </a:txBody>
                  <a:tcPr marL="9087" marR="9087" marT="908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Performance</a:t>
                      </a:r>
                      <a:br>
                        <a:rPr kumimoji="1" lang="en-US" altLang="ja-JP" sz="12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en-US" altLang="ja-JP" sz="12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</a:t>
                      </a:r>
                      <a:r>
                        <a:rPr kumimoji="1" lang="en-US" altLang="ja-JP" sz="1200" b="0" i="0" u="none" strike="noStrike" kern="1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Demod</a:t>
                      </a:r>
                      <a:r>
                        <a:rPr kumimoji="1" lang="en-US" altLang="ja-JP" sz="12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1" lang="ja-JP" altLang="en-US" sz="16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ＭＳ Ｐゴシック" panose="020B0600070205080204" pitchFamily="50" charset="-128"/>
                        <a:cs typeface="Arial" panose="020B0604020202020204" pitchFamily="34" charset="0"/>
                      </a:endParaRPr>
                    </a:p>
                  </a:txBody>
                  <a:tcPr marL="9087" marR="9087" marT="9087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RF</a:t>
                      </a:r>
                      <a:r>
                        <a:rPr lang="en-US" sz="12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en-US" sz="12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12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(power difference)</a:t>
                      </a:r>
                      <a:endParaRPr lang="ja-JP" sz="1600" kern="100" dirty="0"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  <a:cs typeface="Arial" panose="020B0604020202020204" pitchFamily="34" charset="0"/>
                      </a:endParaRPr>
                    </a:p>
                  </a:txBody>
                  <a:tcPr marL="9087" marR="9087" marT="9087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RRM</a:t>
                      </a:r>
                      <a:r>
                        <a:rPr lang="en-US" sz="12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en-US" sz="12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12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(MRTD)</a:t>
                      </a:r>
                      <a:endParaRPr lang="ja-JP" sz="1600" kern="100" dirty="0"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  <a:cs typeface="Arial" panose="020B0604020202020204" pitchFamily="34" charset="0"/>
                      </a:endParaRPr>
                    </a:p>
                  </a:txBody>
                  <a:tcPr marL="9087" marR="9087" marT="908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Performance</a:t>
                      </a:r>
                      <a:br>
                        <a:rPr kumimoji="1" lang="en-US" altLang="ja-JP" sz="12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kumimoji="1" lang="en-US" altLang="ja-JP" sz="12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</a:t>
                      </a:r>
                      <a:r>
                        <a:rPr kumimoji="1" lang="en-US" altLang="ja-JP" sz="1200" b="0" i="0" u="none" strike="noStrike" kern="1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Demod</a:t>
                      </a:r>
                      <a:r>
                        <a:rPr kumimoji="1" lang="en-US" altLang="ja-JP" sz="12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1" lang="ja-JP" altLang="en-US" sz="16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ＭＳ Ｐゴシック" panose="020B0600070205080204" pitchFamily="50" charset="-128"/>
                        <a:cs typeface="Arial" panose="020B0604020202020204" pitchFamily="34" charset="0"/>
                      </a:endParaRPr>
                    </a:p>
                  </a:txBody>
                  <a:tcPr marL="9087" marR="9087" marT="9087" marB="0" anchor="ctr"/>
                </a:tc>
                <a:extLst>
                  <a:ext uri="{0D108BD9-81ED-4DB2-BD59-A6C34878D82A}">
                    <a16:rowId xmlns:a16="http://schemas.microsoft.com/office/drawing/2014/main" val="4034662691"/>
                  </a:ext>
                </a:extLst>
              </a:tr>
              <a:tr h="68149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 support non-collocated scenario</a:t>
                      </a:r>
                      <a:br>
                        <a:rPr lang="en-US" sz="1200" kern="1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1200" kern="1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(Type 1)</a:t>
                      </a:r>
                      <a:endParaRPr lang="ja-JP" sz="1600" kern="1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  <a:cs typeface="Arial" panose="020B0604020202020204" pitchFamily="34" charset="0"/>
                      </a:endParaRPr>
                    </a:p>
                  </a:txBody>
                  <a:tcPr marL="9087" marR="9087" marT="9087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Specified</a:t>
                      </a:r>
                      <a:br>
                        <a:rPr lang="en-US" sz="1200" kern="1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1200" kern="1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(6dB)</a:t>
                      </a:r>
                      <a:endParaRPr lang="ja-JP" sz="1600" kern="1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  <a:cs typeface="Arial" panose="020B0604020202020204" pitchFamily="34" charset="0"/>
                      </a:endParaRPr>
                    </a:p>
                  </a:txBody>
                  <a:tcPr marL="9087" marR="9087" marT="9087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Specified</a:t>
                      </a:r>
                      <a:endParaRPr lang="ja-JP" sz="1600" kern="1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  <a:cs typeface="Arial" panose="020B0604020202020204" pitchFamily="34" charset="0"/>
                      </a:endParaRPr>
                    </a:p>
                  </a:txBody>
                  <a:tcPr marL="9087" marR="9087" marT="908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Specified</a:t>
                      </a:r>
                      <a:endParaRPr kumimoji="1" lang="ja-JP" altLang="en-US" sz="1600" b="0" i="0" u="none" strike="noStrike" kern="100" cap="none" spc="0" normalizeH="0" baseline="0" noProof="0" dirty="0" smtClean="0">
                        <a:ln>
                          <a:noFill/>
                        </a:ln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ＭＳ Ｐゴシック" panose="020B0600070205080204" pitchFamily="50" charset="-128"/>
                        <a:cs typeface="Arial" panose="020B0604020202020204" pitchFamily="34" charset="0"/>
                      </a:endParaRPr>
                    </a:p>
                  </a:txBody>
                  <a:tcPr marL="9087" marR="9087" marT="9087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Specified</a:t>
                      </a:r>
                      <a:br>
                        <a:rPr lang="en-US" sz="1200" kern="1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1200" kern="1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(6dB)</a:t>
                      </a:r>
                      <a:endParaRPr lang="ja-JP" sz="1600" kern="1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  <a:cs typeface="Arial" panose="020B0604020202020204" pitchFamily="34" charset="0"/>
                      </a:endParaRPr>
                    </a:p>
                  </a:txBody>
                  <a:tcPr marL="9087" marR="9087" marT="9087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Specified</a:t>
                      </a:r>
                      <a:endParaRPr lang="ja-JP" sz="1600" kern="1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  <a:cs typeface="Arial" panose="020B0604020202020204" pitchFamily="34" charset="0"/>
                      </a:endParaRPr>
                    </a:p>
                  </a:txBody>
                  <a:tcPr marL="9087" marR="9087" marT="908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Specified</a:t>
                      </a:r>
                      <a:endParaRPr kumimoji="1" lang="ja-JP" altLang="en-US" sz="1600" b="0" i="0" u="none" strike="noStrike" kern="100" cap="none" spc="0" normalizeH="0" baseline="0" noProof="0" dirty="0" smtClean="0">
                        <a:ln>
                          <a:noFill/>
                        </a:ln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ＭＳ Ｐゴシック" panose="020B0600070205080204" pitchFamily="50" charset="-128"/>
                        <a:cs typeface="Arial" panose="020B0604020202020204" pitchFamily="34" charset="0"/>
                      </a:endParaRPr>
                    </a:p>
                  </a:txBody>
                  <a:tcPr marL="9087" marR="9087" marT="9087" marB="0" anchor="ctr"/>
                </a:tc>
                <a:extLst>
                  <a:ext uri="{0D108BD9-81ED-4DB2-BD59-A6C34878D82A}">
                    <a16:rowId xmlns:a16="http://schemas.microsoft.com/office/drawing/2014/main" val="3032287709"/>
                  </a:ext>
                </a:extLst>
              </a:tr>
              <a:tr h="9086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Support non-collocated scenario with limitation of only supporting   2x2 in each CC</a:t>
                      </a:r>
                      <a:br>
                        <a:rPr lang="en-US" sz="12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12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(Type 2)</a:t>
                      </a:r>
                      <a:endParaRPr lang="ja-JP" sz="1600" kern="100"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  <a:cs typeface="Arial" panose="020B0604020202020204" pitchFamily="34" charset="0"/>
                      </a:endParaRPr>
                    </a:p>
                  </a:txBody>
                  <a:tcPr marL="9087" marR="9087" marT="9087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200" kern="1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Specified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200" kern="1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 RAN4</a:t>
                      </a:r>
                      <a:r>
                        <a:rPr lang="en-US" altLang="ja-JP" sz="1200" kern="1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#102e</a:t>
                      </a:r>
                      <a:endParaRPr lang="ja-JP" altLang="ja-JP" sz="1600" kern="100" dirty="0"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  <a:cs typeface="Arial" panose="020B0604020202020204" pitchFamily="34" charset="0"/>
                      </a:endParaRPr>
                    </a:p>
                  </a:txBody>
                  <a:tcPr marL="9087" marR="9087" marT="9087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Specified</a:t>
                      </a:r>
                      <a:br>
                        <a:rPr lang="en-US" sz="12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1200" kern="1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(interBandMRDC-WithOverlapDL-Bands-r16</a:t>
                      </a:r>
                      <a:r>
                        <a:rPr lang="en-US" sz="12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ja-JP" sz="1600" kern="100" dirty="0"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  <a:cs typeface="Arial" panose="020B0604020202020204" pitchFamily="34" charset="0"/>
                      </a:endParaRPr>
                    </a:p>
                  </a:txBody>
                  <a:tcPr marL="9087" marR="9087" marT="908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Not specified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(will be specified in R16/R17)</a:t>
                      </a:r>
                      <a:endParaRPr kumimoji="1" lang="ja-JP" altLang="en-US" sz="1600" b="0" i="0" u="none" strike="noStrike" kern="1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ＭＳ Ｐゴシック" panose="020B0600070205080204" pitchFamily="50" charset="-128"/>
                        <a:cs typeface="Arial" panose="020B0604020202020204" pitchFamily="34" charset="0"/>
                      </a:endParaRPr>
                    </a:p>
                  </a:txBody>
                  <a:tcPr marL="9087" marR="9087" marT="9087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 specified</a:t>
                      </a:r>
                      <a:endParaRPr lang="ja-JP" sz="1600" kern="100" dirty="0"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  <a:cs typeface="Arial" panose="020B0604020202020204" pitchFamily="34" charset="0"/>
                      </a:endParaRPr>
                    </a:p>
                  </a:txBody>
                  <a:tcPr marL="9087" marR="9087" marT="9087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 specified</a:t>
                      </a:r>
                      <a:endParaRPr lang="ja-JP" sz="1600" kern="100" dirty="0"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  <a:cs typeface="Arial" panose="020B0604020202020204" pitchFamily="34" charset="0"/>
                      </a:endParaRPr>
                    </a:p>
                  </a:txBody>
                  <a:tcPr marL="9087" marR="9087" marT="9087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i="0" u="none" strike="noStrike" kern="1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HGP創英角ｺﾞｼｯｸUB"/>
                          <a:cs typeface="Arial" panose="020B0604020202020204" pitchFamily="34" charset="0"/>
                        </a:rPr>
                        <a:t>Not specified</a:t>
                      </a:r>
                      <a:endParaRPr kumimoji="1" lang="ja-JP" altLang="ja-JP" sz="16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ＭＳ Ｐゴシック" panose="020B0600070205080204" pitchFamily="50" charset="-128"/>
                        <a:cs typeface="Arial" panose="020B0604020202020204" pitchFamily="34" charset="0"/>
                      </a:endParaRPr>
                    </a:p>
                  </a:txBody>
                  <a:tcPr marL="9087" marR="9087" marT="9087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12565"/>
                  </a:ext>
                </a:extLst>
              </a:tr>
              <a:tr h="68149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Support non-collocated scenario with supporting 4x4 in each CC</a:t>
                      </a:r>
                      <a:br>
                        <a:rPr lang="en-US" sz="12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12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(New type?)</a:t>
                      </a:r>
                      <a:endParaRPr lang="ja-JP" sz="1600" kern="100"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  <a:cs typeface="Arial" panose="020B0604020202020204" pitchFamily="34" charset="0"/>
                      </a:endParaRPr>
                    </a:p>
                  </a:txBody>
                  <a:tcPr marL="9087" marR="9087" marT="9087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 specified</a:t>
                      </a:r>
                      <a:endParaRPr lang="ja-JP" sz="1600" kern="100" dirty="0"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  <a:cs typeface="Arial" panose="020B0604020202020204" pitchFamily="34" charset="0"/>
                      </a:endParaRPr>
                    </a:p>
                  </a:txBody>
                  <a:tcPr marL="9087" marR="9087" marT="9087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 specified</a:t>
                      </a:r>
                      <a:endParaRPr lang="ja-JP" sz="1600" kern="100" dirty="0"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  <a:cs typeface="Arial" panose="020B0604020202020204" pitchFamily="34" charset="0"/>
                      </a:endParaRPr>
                    </a:p>
                  </a:txBody>
                  <a:tcPr marL="9087" marR="9087" marT="9087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Not specified</a:t>
                      </a:r>
                      <a:endParaRPr kumimoji="1" lang="ja-JP" altLang="en-US" sz="1600" b="0" i="0" u="none" strike="noStrike" kern="1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ＭＳ Ｐゴシック" panose="020B0600070205080204" pitchFamily="50" charset="-128"/>
                        <a:cs typeface="Arial" panose="020B0604020202020204" pitchFamily="34" charset="0"/>
                      </a:endParaRPr>
                    </a:p>
                  </a:txBody>
                  <a:tcPr marL="9087" marR="9087" marT="9087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 specified</a:t>
                      </a:r>
                      <a:endParaRPr lang="ja-JP" sz="1600" kern="100"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  <a:cs typeface="Arial" panose="020B0604020202020204" pitchFamily="34" charset="0"/>
                      </a:endParaRPr>
                    </a:p>
                  </a:txBody>
                  <a:tcPr marL="9087" marR="9087" marT="9087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 specified</a:t>
                      </a:r>
                      <a:endParaRPr lang="ja-JP" sz="1600" kern="100" dirty="0"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  <a:cs typeface="Arial" panose="020B0604020202020204" pitchFamily="34" charset="0"/>
                      </a:endParaRPr>
                    </a:p>
                  </a:txBody>
                  <a:tcPr marL="9087" marR="9087" marT="9087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HGP創英角ｺﾞｼｯｸUB"/>
                          <a:cs typeface="Arial" panose="020B0604020202020204" pitchFamily="34" charset="0"/>
                        </a:rPr>
                        <a:t>Not specified</a:t>
                      </a:r>
                      <a:endParaRPr kumimoji="1" lang="ja-JP" altLang="ja-JP" sz="16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ＭＳ Ｐゴシック" panose="020B0600070205080204" pitchFamily="50" charset="-128"/>
                        <a:cs typeface="Arial" panose="020B0604020202020204" pitchFamily="34" charset="0"/>
                      </a:endParaRPr>
                    </a:p>
                  </a:txBody>
                  <a:tcPr marL="9087" marR="9087" marT="9087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339655"/>
                  </a:ext>
                </a:extLst>
              </a:tr>
            </a:tbl>
          </a:graphicData>
        </a:graphic>
      </p:graphicFrame>
      <p:sp>
        <p:nvSpPr>
          <p:cNvPr id="3" name="正方形/長方形 2"/>
          <p:cNvSpPr/>
          <p:nvPr/>
        </p:nvSpPr>
        <p:spPr>
          <a:xfrm>
            <a:off x="2133600" y="4856188"/>
            <a:ext cx="6832603" cy="745857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5576207" y="3927021"/>
            <a:ext cx="3389995" cy="888347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90537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EOF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62150638"/>
      </p:ext>
    </p:extLst>
  </p:cSld>
  <p:clrMapOvr>
    <a:masterClrMapping/>
  </p:clrMapOvr>
</p:sld>
</file>

<file path=ppt/theme/theme1.xml><?xml version="1.0" encoding="utf-8"?>
<a:theme xmlns:a="http://schemas.openxmlformats.org/drawingml/2006/main" name="4_SB PPT B">
  <a:themeElements>
    <a:clrScheme name="CパターンPPT（SoftBank）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パターンPPT（SoftBank）">
      <a:majorFont>
        <a:latin typeface="HGP創英角ｺﾞｼｯｸUB"/>
        <a:ea typeface="HGP創英角ｺﾞｼｯｸUB"/>
        <a:cs typeface=""/>
      </a:majorFont>
      <a:minorFont>
        <a:latin typeface="HGP創英角ｺﾞｼｯｸUB"/>
        <a:ea typeface="HGP創英角ｺﾞｼｯｸUB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kumimoji="1" dirty="0" err="1" smtClean="0">
            <a:latin typeface="+mj-lt"/>
          </a:defRPr>
        </a:defPPr>
      </a:lstStyle>
    </a:txDef>
  </a:objectDefaults>
  <a:extraClrSchemeLst>
    <a:extraClrScheme>
      <a:clrScheme name="CパターンPPT（SoftBank）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パターンPPT（SoftBank）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パターンPPT（SoftBank）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パターンPPT（SoftBank）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パターンPPT（SoftBank）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パターンPPT（SoftBank）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パターンPPT（SoftBank）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パターンPPT（SoftBank）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パターンPPT（SoftBank）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パターンPPT（SoftBank）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パターンPPT（SoftBank）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パターンPPT（SoftBank）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パターンPPT（SoftBank） 13">
        <a:dk1>
          <a:srgbClr val="009999"/>
        </a:dk1>
        <a:lt1>
          <a:srgbClr val="FFFFFF"/>
        </a:lt1>
        <a:dk2>
          <a:srgbClr val="334B49"/>
        </a:dk2>
        <a:lt2>
          <a:srgbClr val="000000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SB_テンプレート_B_mod.potx</Template>
  <TotalTime>0</TotalTime>
  <Words>591</Words>
  <Application>Microsoft Office PowerPoint</Application>
  <PresentationFormat>画面に合わせる (4:3)</PresentationFormat>
  <Paragraphs>84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3" baseType="lpstr">
      <vt:lpstr>HGP創英角ｺﾞｼｯｸUB</vt:lpstr>
      <vt:lpstr>ＭＳ Ｐゴシック</vt:lpstr>
      <vt:lpstr>Arial</vt:lpstr>
      <vt:lpstr>Calibri</vt:lpstr>
      <vt:lpstr>Times New Roman</vt:lpstr>
      <vt:lpstr>Verdana</vt:lpstr>
      <vt:lpstr>Wingdings</vt:lpstr>
      <vt:lpstr>4_SB PPT B</vt:lpstr>
      <vt:lpstr>[95e-13-RAN4-R18-NonColloc] Summary of Extended discussion</vt:lpstr>
      <vt:lpstr>Summary of Extended discussion (1/2)</vt:lpstr>
      <vt:lpstr>Summary of Extended discussion (2/2)</vt:lpstr>
      <vt:lpstr>Clarification scope of this WI</vt:lpstr>
      <vt:lpstr>EOF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cp:lastModifiedBy/>
  <cp:revision>1</cp:revision>
  <dcterms:created xsi:type="dcterms:W3CDTF">2021-11-29T08:23:36Z</dcterms:created>
  <dcterms:modified xsi:type="dcterms:W3CDTF">2022-03-23T11:43:49Z</dcterms:modified>
  <cp:category/>
</cp:coreProperties>
</file>