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9"/>
  </p:notesMasterIdLst>
  <p:sldIdLst>
    <p:sldId id="256" r:id="rId3"/>
    <p:sldId id="267" r:id="rId4"/>
    <p:sldId id="281" r:id="rId5"/>
    <p:sldId id="282" r:id="rId6"/>
    <p:sldId id="280" r:id="rId7"/>
    <p:sldId id="27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116" initials="H" lastIdx="0" clrIdx="0">
    <p:extLst>
      <p:ext uri="{19B8F6BF-5375-455C-9EA6-DF929625EA0E}">
        <p15:presenceInfo xmlns:p15="http://schemas.microsoft.com/office/powerpoint/2012/main" userId="Huawei-116" providerId="None"/>
      </p:ext>
    </p:extLst>
  </p:cmAuthor>
  <p:cmAuthor id="2" name="Dawid Koziol" initials="DK" lastIdx="3" clrIdx="1">
    <p:extLst>
      <p:ext uri="{19B8F6BF-5375-455C-9EA6-DF929625EA0E}">
        <p15:presenceInfo xmlns:p15="http://schemas.microsoft.com/office/powerpoint/2012/main" userId="S-1-5-21-147214757-305610072-1517763936-78017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5D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EE72E-4894-433B-8872-A46A6173B54E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FD6DD-F354-4181-86AC-43DE43741941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6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2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323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869" y="6325091"/>
            <a:ext cx="1270304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85670" y="2625390"/>
            <a:ext cx="1962557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7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493">
                <a:defRPr/>
              </a:pPr>
              <a:t>‹Nr.›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8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863" y="3188667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b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Moderator's summary for discussion </a:t>
            </a:r>
            <a:b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[95e-26-R18-SONMDT-WI]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350890"/>
            <a:ext cx="1140781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#95-e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March 17</a:t>
            </a: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– 23, 2022</a:t>
            </a:r>
          </a:p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	Discussion and Decision</a:t>
            </a: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	9.3.3.1</a:t>
            </a: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		RAN Vice-Chair (Deutsche Telekom)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9992499" y="212392"/>
            <a:ext cx="1416530" cy="40839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RP-220886</a:t>
            </a: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by moderator after final 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462" y="926590"/>
            <a:ext cx="1185673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altLang="zh-CN" sz="2000" dirty="0"/>
          </a:p>
          <a:p>
            <a:pPr>
              <a:spcAft>
                <a:spcPts val="600"/>
              </a:spcAft>
            </a:pPr>
            <a:r>
              <a:rPr lang="en-US" altLang="zh-CN" sz="2000" b="1" dirty="0"/>
              <a:t>Moderator’s proposals</a:t>
            </a:r>
          </a:p>
          <a:p>
            <a:r>
              <a:rPr lang="en-US" sz="2000" dirty="0"/>
              <a:t>The following is the proposal for approval as outcome of the discussion and will provide </a:t>
            </a:r>
            <a:br>
              <a:rPr lang="en-US" sz="2000" dirty="0"/>
            </a:br>
            <a:r>
              <a:rPr lang="en-US" sz="2000" dirty="0"/>
              <a:t>an updated WID based on this: </a:t>
            </a:r>
          </a:p>
          <a:p>
            <a:endParaRPr lang="en-US" sz="2000" dirty="0"/>
          </a:p>
          <a:p>
            <a:r>
              <a:rPr lang="en-US" sz="2000" dirty="0"/>
              <a:t>Change of Title is agreed </a:t>
            </a:r>
          </a:p>
          <a:p>
            <a:endParaRPr lang="en-US" sz="2000" dirty="0"/>
          </a:p>
          <a:p>
            <a:r>
              <a:rPr lang="en-US" sz="2000" dirty="0"/>
              <a:t>Addition of Acronym is agreed </a:t>
            </a:r>
            <a:br>
              <a:rPr lang="en-US" sz="2000" dirty="0"/>
            </a:br>
            <a:r>
              <a:rPr lang="en-US" sz="2000" dirty="0"/>
              <a:t>(while it is now decoupled from the title, but according to MCC can not be changed...) </a:t>
            </a:r>
          </a:p>
          <a:p>
            <a:endParaRPr lang="en-US" sz="2000" dirty="0"/>
          </a:p>
          <a:p>
            <a:r>
              <a:rPr lang="en-US" sz="2000" dirty="0"/>
              <a:t>Support of data collection for SON features (only for the Rel-17 leftovers): </a:t>
            </a:r>
          </a:p>
          <a:p>
            <a:r>
              <a:rPr lang="en-US" sz="2000" dirty="0"/>
              <a:t>− include inter-RAT Successful Handover Report (SHR) </a:t>
            </a:r>
          </a:p>
          <a:p>
            <a:r>
              <a:rPr lang="en-US" sz="2000" dirty="0"/>
              <a:t>− include MRO for MR-DC SCG failure scenario </a:t>
            </a:r>
          </a:p>
          <a:p>
            <a:r>
              <a:rPr lang="en-US" sz="2000" dirty="0"/>
              <a:t>− include MRO for NR-U and [FFS: UL MLB?] </a:t>
            </a:r>
          </a:p>
          <a:p>
            <a:r>
              <a:rPr lang="en-US" sz="2000" dirty="0"/>
              <a:t>− include [FFS: on MRO for CPAC] </a:t>
            </a:r>
          </a:p>
          <a:p>
            <a:r>
              <a:rPr lang="en-US" sz="2000" dirty="0"/>
              <a:t>− include [FFS for successful </a:t>
            </a:r>
            <a:r>
              <a:rPr lang="en-US" sz="2000" dirty="0" err="1"/>
              <a:t>PScell</a:t>
            </a:r>
            <a:r>
              <a:rPr lang="en-US" sz="2000" dirty="0"/>
              <a:t> change report]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77527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by moderator after final 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462" y="926590"/>
            <a:ext cx="1185673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altLang="zh-CN" sz="2000" dirty="0"/>
          </a:p>
          <a:p>
            <a:pPr>
              <a:spcAft>
                <a:spcPts val="600"/>
              </a:spcAft>
            </a:pPr>
            <a:r>
              <a:rPr lang="en-US" altLang="zh-CN" sz="2000" b="1" dirty="0"/>
              <a:t>Moderator’s proposals</a:t>
            </a:r>
          </a:p>
          <a:p>
            <a:r>
              <a:rPr lang="en-US" sz="2000" dirty="0"/>
              <a:t>MRO enhancement for inter-system handover voice fallback was already approved/included</a:t>
            </a:r>
          </a:p>
          <a:p>
            <a:endParaRPr lang="en-US" sz="2000" dirty="0"/>
          </a:p>
          <a:p>
            <a:r>
              <a:rPr lang="en-US" sz="2000" dirty="0"/>
              <a:t>Support of SON/MDT enhancements (only for the Rel-17 leftovers):</a:t>
            </a:r>
          </a:p>
          <a:p>
            <a:r>
              <a:rPr lang="en-US" sz="2000" dirty="0"/>
              <a:t>− include [FFS: F1AP] for RACH report</a:t>
            </a:r>
          </a:p>
          <a:p>
            <a:r>
              <a:rPr lang="en-US" sz="2000" dirty="0"/>
              <a:t>− include fast MCG recovery</a:t>
            </a:r>
          </a:p>
          <a:p>
            <a:endParaRPr lang="en-US" sz="2000" dirty="0"/>
          </a:p>
          <a:p>
            <a:r>
              <a:rPr lang="en-US" sz="2000" dirty="0"/>
              <a:t>Support of SON/MDT enhancements for NPN was already approved/included</a:t>
            </a:r>
          </a:p>
          <a:p>
            <a:endParaRPr lang="en-US" sz="2000" dirty="0"/>
          </a:p>
          <a:p>
            <a:r>
              <a:rPr lang="en-US" sz="2000" dirty="0"/>
              <a:t>We go for the second alternative text for the ”overwrite protection” based on the merge proposed by vivo:</a:t>
            </a:r>
          </a:p>
          <a:p>
            <a:endParaRPr lang="en-US" sz="2000" dirty="0"/>
          </a:p>
          <a:p>
            <a:r>
              <a:rPr lang="en-US" sz="2000" dirty="0"/>
              <a:t>− ”Support of signaling based logged MDT overwrite protection to address the scenario where the</a:t>
            </a:r>
          </a:p>
          <a:p>
            <a:r>
              <a:rPr lang="en-US" sz="2000" dirty="0"/>
              <a:t>signaling based MDT is configured in E-UTRA, when [RAN2, RAN3]:</a:t>
            </a:r>
          </a:p>
          <a:p>
            <a:pPr lvl="1"/>
            <a:r>
              <a:rPr lang="en-US" sz="2000" dirty="0"/>
              <a:t>● UE reselects to NR while logged measurements are collected </a:t>
            </a:r>
          </a:p>
          <a:p>
            <a:pPr lvl="1"/>
            <a:r>
              <a:rPr lang="en-US" sz="2000" dirty="0"/>
              <a:t>● UE reselects to NR after logged measurements are collected and before uploading the logged MDT report.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2684746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by moderator after final 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462" y="926590"/>
            <a:ext cx="118567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altLang="zh-CN" sz="2000" dirty="0"/>
          </a:p>
          <a:p>
            <a:pPr>
              <a:spcAft>
                <a:spcPts val="600"/>
              </a:spcAft>
            </a:pPr>
            <a:r>
              <a:rPr lang="en-US" altLang="zh-CN" sz="2000" b="1" dirty="0"/>
              <a:t>Moderator’s proposals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The moderator is also fine removing all 4 FFS topics for this review as these were either only supported </a:t>
            </a:r>
            <a:br>
              <a:rPr lang="en-US" sz="2000" dirty="0"/>
            </a:br>
            <a:r>
              <a:rPr lang="en-US" sz="2000" dirty="0"/>
              <a:t>by a low number of companies (1..2) or indicated to be ”low priority” anyway. </a:t>
            </a:r>
          </a:p>
          <a:p>
            <a:pPr>
              <a:spcAft>
                <a:spcPts val="600"/>
              </a:spcAft>
            </a:pP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/>
              <a:t>The TU requirements (without the FFS) would be in the order of the assumed 1 TU </a:t>
            </a:r>
          </a:p>
          <a:p>
            <a:pPr>
              <a:spcAft>
                <a:spcPts val="600"/>
              </a:spcAft>
            </a:pP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/>
              <a:t>Further revision of the WID can be done in RAN#96 based on company contributions </a:t>
            </a:r>
          </a:p>
          <a:p>
            <a:pPr>
              <a:spcAft>
                <a:spcPts val="600"/>
              </a:spcAft>
            </a:pP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000" dirty="0"/>
              <a:t>A revised WID is provided along with the report of the email which can be approved for RAN#95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433023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 fontScale="92500"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status after final round &amp; Chair suggestion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462" y="926590"/>
            <a:ext cx="11856732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/>
              <a:t>Regarding the FFSs: </a:t>
            </a:r>
          </a:p>
          <a:p>
            <a:pPr>
              <a:spcAft>
                <a:spcPts val="600"/>
              </a:spcAft>
            </a:pPr>
            <a:r>
              <a:rPr lang="en-US" altLang="zh-CN" sz="2000" dirty="0"/>
              <a:t>leaving FFSs in the WIDs in general is not desirable. If we have doubts on and if there is strong desire to discuss some aspects, it’s better to provide a more concrete action for these aspects. </a:t>
            </a:r>
          </a:p>
          <a:p>
            <a:pPr>
              <a:spcAft>
                <a:spcPts val="600"/>
              </a:spcAft>
            </a:pPr>
            <a:endParaRPr lang="en-US" altLang="zh-CN" sz="2000" dirty="0"/>
          </a:p>
          <a:p>
            <a:pPr>
              <a:spcAft>
                <a:spcPts val="600"/>
              </a:spcAft>
            </a:pPr>
            <a:r>
              <a:rPr lang="en-US" altLang="zh-CN" sz="2000" dirty="0"/>
              <a:t>As a result, my suggestion is that </a:t>
            </a:r>
          </a:p>
          <a:p>
            <a:pPr marL="1171575" lvl="1" indent="-714375">
              <a:spcAft>
                <a:spcPts val="600"/>
              </a:spcAft>
            </a:pPr>
            <a:r>
              <a:rPr lang="en-US" altLang="zh-CN" sz="2000" dirty="0"/>
              <a:t>• For the FFSs under “MRO for”,</a:t>
            </a:r>
          </a:p>
          <a:p>
            <a:pPr>
              <a:spcAft>
                <a:spcPts val="600"/>
              </a:spcAft>
            </a:pPr>
            <a:r>
              <a:rPr lang="en-US" altLang="zh-CN" sz="2000" dirty="0"/>
              <a:t>		Let’s remove the FFSs, and add the following text: </a:t>
            </a:r>
          </a:p>
          <a:p>
            <a:pPr>
              <a:spcAft>
                <a:spcPts val="600"/>
              </a:spcAft>
            </a:pPr>
            <a:r>
              <a:rPr lang="en-US" altLang="zh-CN" sz="2000" dirty="0"/>
              <a:t>		Revisit in RAN#96 regarding aspects of UL MLB, CPAC and successful </a:t>
            </a:r>
            <a:r>
              <a:rPr lang="en-US" altLang="zh-CN" sz="2000" dirty="0" err="1"/>
              <a:t>PScell</a:t>
            </a:r>
            <a:r>
              <a:rPr lang="en-US" altLang="zh-CN" sz="2000" dirty="0"/>
              <a:t> change report</a:t>
            </a:r>
          </a:p>
          <a:p>
            <a:pPr>
              <a:spcAft>
                <a:spcPts val="600"/>
              </a:spcAft>
            </a:pPr>
            <a:endParaRPr lang="en-U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2000" dirty="0"/>
              <a:t>• For the FFS under “Support of SON/MDT enhancements”</a:t>
            </a:r>
          </a:p>
          <a:p>
            <a:pPr>
              <a:spcAft>
                <a:spcPts val="600"/>
              </a:spcAft>
            </a:pPr>
            <a:r>
              <a:rPr lang="en-US" altLang="zh-CN" sz="2000" dirty="0"/>
              <a:t>		Revisit in RAN#96 regarding F1AP (related to RACH report)</a:t>
            </a:r>
          </a:p>
          <a:p>
            <a:pPr>
              <a:spcAft>
                <a:spcPts val="600"/>
              </a:spcAft>
            </a:pPr>
            <a:endParaRPr lang="en-US" altLang="zh-CN" sz="2000" dirty="0"/>
          </a:p>
          <a:p>
            <a:pPr>
              <a:spcAft>
                <a:spcPts val="600"/>
              </a:spcAft>
            </a:pPr>
            <a:r>
              <a:rPr lang="en-US" sz="2000" dirty="0"/>
              <a:t>Please revise the WID accordingly for final approval </a:t>
            </a:r>
            <a:br>
              <a:rPr lang="en-US" sz="2000" dirty="0"/>
            </a:br>
            <a:r>
              <a:rPr lang="en-US" sz="2000" dirty="0"/>
              <a:t>(please have both the clean revision and the version with change marks in the zipped revised WID).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590672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副标题 1"/>
          <p:cNvSpPr txBox="1">
            <a:spLocks/>
          </p:cNvSpPr>
          <p:nvPr/>
        </p:nvSpPr>
        <p:spPr>
          <a:xfrm>
            <a:off x="774120" y="2954864"/>
            <a:ext cx="11158547" cy="55603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 algn="ctr"/>
            <a:r>
              <a:rPr lang="en-US" altLang="zh-CN" dirty="0"/>
              <a:t>Thanks</a:t>
            </a:r>
            <a:r>
              <a:rPr lang="zh-CN" altLang="en-US" dirty="0"/>
              <a:t>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55040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17149234-29ED-4314-ACAE-93E65A423D66}" vid="{ACA80BBB-1C96-43C5-97F9-C2ED0B5CB847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</Words>
  <Application>Microsoft Office PowerPoint</Application>
  <PresentationFormat>Breitbild</PresentationFormat>
  <Paragraphs>64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微软雅黑</vt:lpstr>
      <vt:lpstr>微软雅黑</vt:lpstr>
      <vt:lpstr>Arial</vt:lpstr>
      <vt:lpstr>Calibri</vt:lpstr>
      <vt:lpstr>Calibri Light</vt:lpstr>
      <vt:lpstr>Office 主题</vt:lpstr>
      <vt:lpstr>2_Chapter page</vt:lpstr>
      <vt:lpstr> Moderator's summary for discussion  [95e-26-R18-SONMDT-WI]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>david.mazzarese@huawei.com</dc:creator>
  <cp:lastModifiedBy>Deutsche Telekom AG (Axel Klatt)</cp:lastModifiedBy>
  <cp:revision>395</cp:revision>
  <cp:lastPrinted>2021-11-24T01:19:34Z</cp:lastPrinted>
  <dcterms:created xsi:type="dcterms:W3CDTF">2021-06-07T12:07:22Z</dcterms:created>
  <dcterms:modified xsi:type="dcterms:W3CDTF">2022-03-22T20:09:59Z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(3)YYNwNokR0Bhg+qQr17Oz3WaNwfkVeLjzzWlTFVxYIcrds/WV314ERloYB0FototA4AFjASv3
D6Rg6SbSHXJuKcX/wdNw7/+Jk4++dgxOXTqnmpsCyBg9J/mqHS2R4+oxvKjRSa3SGlNVcON0
rdg0mE+LwzSh+Mfhw1vF/lm21NSvWHL6syFu/2RNj4NjOnS1zmk619ZxdO8BNyXDDVbZVMT0
mAZW3l1XwN4hRgzQwC</vt:lpwstr>
  </property>
  <property fmtid="{D5CDD505-2E9C-101B-9397-08002B2CF9AE}" pid="3" name="_2015_ms_pID_7253431">
    <vt:lpwstr>33kTIw5jEI8voFQnr1Yq6E1+vqoM4aKvufaKOdC5g73iy0SxA2PQJC
JaB2t0Vupbu0uSoruFna5znUKmhAVD+fm/P/3iJ0pjXugh4IOMuB7sfZ/THlHLy5i5xJ8pQJ
ALkUdbVXxU/LldXVbR0njzFKmc3TCo4jYZbfdWeqghSf/feZ9N6k/9U32/PnooaY4/TCgtmF
vu5eHQuAyIaXA+RK5I37eXDEO8eOiES+9S73</vt:lpwstr>
  </property>
  <property fmtid="{D5CDD505-2E9C-101B-9397-08002B2CF9AE}" pid="4" name="_2015_ms_pID_7253432">
    <vt:lpwstr>Pw==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1646030275</vt:lpwstr>
  </property>
</Properties>
</file>