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4"/>
  </p:notesMasterIdLst>
  <p:sldIdLst>
    <p:sldId id="256" r:id="rId5"/>
    <p:sldId id="276" r:id="rId6"/>
    <p:sldId id="274" r:id="rId7"/>
    <p:sldId id="266" r:id="rId8"/>
    <p:sldId id="275" r:id="rId9"/>
    <p:sldId id="272" r:id="rId10"/>
    <p:sldId id="260" r:id="rId11"/>
    <p:sldId id="273" r:id="rId12"/>
    <p:sldId id="261"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ffar, Munira" initials="JM" lastIdx="3" clrIdx="0">
    <p:extLst>
      <p:ext uri="{19B8F6BF-5375-455C-9EA6-DF929625EA0E}">
        <p15:presenceInfo xmlns:p15="http://schemas.microsoft.com/office/powerpoint/2012/main" userId="S::Munira.Jaffar@hughes.com::04055942-5c4a-42e7-96e7-8ac0dda98f6e" providerId="AD"/>
      </p:ext>
    </p:extLst>
  </p:cmAuthor>
  <p:cmAuthor id="2" name="Fred Mills" initials="FM" lastIdx="3" clrIdx="1">
    <p:extLst>
      <p:ext uri="{19B8F6BF-5375-455C-9EA6-DF929625EA0E}">
        <p15:presenceInfo xmlns:p15="http://schemas.microsoft.com/office/powerpoint/2012/main" userId="8e2f6d2ec96a024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C000"/>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93" d="100"/>
          <a:sy n="93" d="100"/>
        </p:scale>
        <p:origin x="576" y="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ECE128-F656-4E71-A11D-7F5AA365BE07}" type="datetimeFigureOut">
              <a:rPr lang="en-US" smtClean="0"/>
              <a:t>6/15/2021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B8B55FF-DF9F-42AE-BB06-079BECEC270C}" type="slidenum">
              <a:rPr lang="en-US" smtClean="0"/>
              <a:t>‹#›</a:t>
            </a:fld>
            <a:endParaRPr lang="en-US" dirty="0"/>
          </a:p>
        </p:txBody>
      </p:sp>
    </p:spTree>
    <p:extLst>
      <p:ext uri="{BB962C8B-B14F-4D97-AF65-F5344CB8AC3E}">
        <p14:creationId xmlns:p14="http://schemas.microsoft.com/office/powerpoint/2010/main" val="30739373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5022E6-61EF-48B9-BC94-872ADBAE2DF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6466360-544A-48C9-A4E0-210C31DE516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2A54925-D0DD-49C7-B118-8B7AFED5E02A}"/>
              </a:ext>
            </a:extLst>
          </p:cNvPr>
          <p:cNvSpPr>
            <a:spLocks noGrp="1"/>
          </p:cNvSpPr>
          <p:nvPr>
            <p:ph type="dt" sz="half" idx="10"/>
          </p:nvPr>
        </p:nvSpPr>
        <p:spPr/>
        <p:txBody>
          <a:bodyPr/>
          <a:lstStyle/>
          <a:p>
            <a:fld id="{FE587D83-5026-44F4-B5FF-F0ADE0639CA1}" type="datetime1">
              <a:rPr lang="en-US" smtClean="0"/>
              <a:t>6/15/2021</a:t>
            </a:fld>
            <a:endParaRPr lang="en-US" dirty="0"/>
          </a:p>
        </p:txBody>
      </p:sp>
      <p:sp>
        <p:nvSpPr>
          <p:cNvPr id="5" name="Footer Placeholder 4">
            <a:extLst>
              <a:ext uri="{FF2B5EF4-FFF2-40B4-BE49-F238E27FC236}">
                <a16:creationId xmlns:a16="http://schemas.microsoft.com/office/drawing/2014/main" id="{39AC8124-4944-40B8-9D15-7C8DEDEC50E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3D9A378-7DD1-447D-A21D-944FD03D7280}"/>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22861639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02806F-0BAD-484D-ADAD-019847833F5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0AD414-B0BF-451B-9796-7815699240A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4BC4D6-7865-42A5-B7CF-F14867A159D8}"/>
              </a:ext>
            </a:extLst>
          </p:cNvPr>
          <p:cNvSpPr>
            <a:spLocks noGrp="1"/>
          </p:cNvSpPr>
          <p:nvPr>
            <p:ph type="dt" sz="half" idx="10"/>
          </p:nvPr>
        </p:nvSpPr>
        <p:spPr/>
        <p:txBody>
          <a:bodyPr/>
          <a:lstStyle/>
          <a:p>
            <a:fld id="{6FD9DF54-0095-496B-A35B-EB9884E305D1}" type="datetime1">
              <a:rPr lang="en-US" smtClean="0"/>
              <a:t>6/15/2021</a:t>
            </a:fld>
            <a:endParaRPr lang="en-US" dirty="0"/>
          </a:p>
        </p:txBody>
      </p:sp>
      <p:sp>
        <p:nvSpPr>
          <p:cNvPr id="5" name="Footer Placeholder 4">
            <a:extLst>
              <a:ext uri="{FF2B5EF4-FFF2-40B4-BE49-F238E27FC236}">
                <a16:creationId xmlns:a16="http://schemas.microsoft.com/office/drawing/2014/main" id="{CC047813-8B49-4309-8810-DA0C40D77A6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E72DD8D-B9DA-481D-8906-0BE77BC36DDE}"/>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3927988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6702460-C0BF-4978-85B4-8223B417C20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B771F93-3395-4F39-86D9-34DC7F0493B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256840-9E08-46D6-A825-ECF00A34703B}"/>
              </a:ext>
            </a:extLst>
          </p:cNvPr>
          <p:cNvSpPr>
            <a:spLocks noGrp="1"/>
          </p:cNvSpPr>
          <p:nvPr>
            <p:ph type="dt" sz="half" idx="10"/>
          </p:nvPr>
        </p:nvSpPr>
        <p:spPr/>
        <p:txBody>
          <a:bodyPr/>
          <a:lstStyle/>
          <a:p>
            <a:fld id="{B3340737-9AD2-4750-A712-AA73D1D02F47}" type="datetime1">
              <a:rPr lang="en-US" smtClean="0"/>
              <a:t>6/15/2021</a:t>
            </a:fld>
            <a:endParaRPr lang="en-US" dirty="0"/>
          </a:p>
        </p:txBody>
      </p:sp>
      <p:sp>
        <p:nvSpPr>
          <p:cNvPr id="5" name="Footer Placeholder 4">
            <a:extLst>
              <a:ext uri="{FF2B5EF4-FFF2-40B4-BE49-F238E27FC236}">
                <a16:creationId xmlns:a16="http://schemas.microsoft.com/office/drawing/2014/main" id="{A540B0AE-6F60-4EF6-8542-DF36673E95E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681D2D9-2CB4-4808-8341-D6EA0AB075A0}"/>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23604448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CAB17D-5CFA-4014-8E14-213E3D47EDE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18DAB7E-A386-40CC-9090-9EA0CC61AF8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6CC6C5-FB4A-4CD6-92F8-799234810ACB}"/>
              </a:ext>
            </a:extLst>
          </p:cNvPr>
          <p:cNvSpPr>
            <a:spLocks noGrp="1"/>
          </p:cNvSpPr>
          <p:nvPr>
            <p:ph type="dt" sz="half" idx="10"/>
          </p:nvPr>
        </p:nvSpPr>
        <p:spPr/>
        <p:txBody>
          <a:bodyPr/>
          <a:lstStyle/>
          <a:p>
            <a:fld id="{CCCF046D-FE5C-4D23-847C-BB0CDE408B92}" type="datetime1">
              <a:rPr lang="en-US" smtClean="0"/>
              <a:t>6/15/2021</a:t>
            </a:fld>
            <a:endParaRPr lang="en-US" dirty="0"/>
          </a:p>
        </p:txBody>
      </p:sp>
      <p:sp>
        <p:nvSpPr>
          <p:cNvPr id="5" name="Footer Placeholder 4">
            <a:extLst>
              <a:ext uri="{FF2B5EF4-FFF2-40B4-BE49-F238E27FC236}">
                <a16:creationId xmlns:a16="http://schemas.microsoft.com/office/drawing/2014/main" id="{4711D2E4-776B-4803-9475-EC55503D905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9335779-54EE-4DCE-B0FB-3AE92E47B217}"/>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41044418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E6A6CE-2172-4D0E-83BA-924D204EA1A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663E3F4-C3C8-4FC5-815A-FDB8B8DD090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06631C9-7D02-4C09-B127-994CCA6F4576}"/>
              </a:ext>
            </a:extLst>
          </p:cNvPr>
          <p:cNvSpPr>
            <a:spLocks noGrp="1"/>
          </p:cNvSpPr>
          <p:nvPr>
            <p:ph type="dt" sz="half" idx="10"/>
          </p:nvPr>
        </p:nvSpPr>
        <p:spPr/>
        <p:txBody>
          <a:bodyPr/>
          <a:lstStyle/>
          <a:p>
            <a:fld id="{8F27EFB4-5C99-44D7-9369-8F67363A39E8}" type="datetime1">
              <a:rPr lang="en-US" smtClean="0"/>
              <a:t>6/15/2021</a:t>
            </a:fld>
            <a:endParaRPr lang="en-US" dirty="0"/>
          </a:p>
        </p:txBody>
      </p:sp>
      <p:sp>
        <p:nvSpPr>
          <p:cNvPr id="5" name="Footer Placeholder 4">
            <a:extLst>
              <a:ext uri="{FF2B5EF4-FFF2-40B4-BE49-F238E27FC236}">
                <a16:creationId xmlns:a16="http://schemas.microsoft.com/office/drawing/2014/main" id="{C6DB1A02-E90A-44D3-825E-47587B3589C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291AD52-2E98-4DBC-8FC3-03CA52AE8FD7}"/>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13254013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43D4C0-3C89-4FA4-B9D2-0C03B76BB43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2E4B655-3483-470B-82B5-17B9A9D2C1B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83C74EB-A6B8-400C-A8B5-4CC8F8DF9CB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2904925-D056-4100-BA49-A9A69096DCB1}"/>
              </a:ext>
            </a:extLst>
          </p:cNvPr>
          <p:cNvSpPr>
            <a:spLocks noGrp="1"/>
          </p:cNvSpPr>
          <p:nvPr>
            <p:ph type="dt" sz="half" idx="10"/>
          </p:nvPr>
        </p:nvSpPr>
        <p:spPr/>
        <p:txBody>
          <a:bodyPr/>
          <a:lstStyle/>
          <a:p>
            <a:fld id="{B53433F3-669A-4B19-B038-10E2CF9CA320}" type="datetime1">
              <a:rPr lang="en-US" smtClean="0"/>
              <a:t>6/15/2021</a:t>
            </a:fld>
            <a:endParaRPr lang="en-US" dirty="0"/>
          </a:p>
        </p:txBody>
      </p:sp>
      <p:sp>
        <p:nvSpPr>
          <p:cNvPr id="6" name="Footer Placeholder 5">
            <a:extLst>
              <a:ext uri="{FF2B5EF4-FFF2-40B4-BE49-F238E27FC236}">
                <a16:creationId xmlns:a16="http://schemas.microsoft.com/office/drawing/2014/main" id="{537AE580-0504-4393-9590-B11940F2761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A74E4B7-1C0E-4344-9D1E-E01F66C2D6DE}"/>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5690377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DDD220-6100-4F3D-B125-63CB75B1082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58F7238-5DDE-4C95-BF75-BF840C939A4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974BE09-91D3-4CB4-A76D-15513A0E167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D64005A-1E27-40FB-B201-51A81A2F62B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9FF70B7-6D9C-4AC8-B6A0-E933FDEBA68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1758C52-F794-46EE-A129-B427C38D6112}"/>
              </a:ext>
            </a:extLst>
          </p:cNvPr>
          <p:cNvSpPr>
            <a:spLocks noGrp="1"/>
          </p:cNvSpPr>
          <p:nvPr>
            <p:ph type="dt" sz="half" idx="10"/>
          </p:nvPr>
        </p:nvSpPr>
        <p:spPr/>
        <p:txBody>
          <a:bodyPr/>
          <a:lstStyle/>
          <a:p>
            <a:fld id="{0F1BD4D7-73CF-4ECB-B2DA-34E1C5D04800}" type="datetime1">
              <a:rPr lang="en-US" smtClean="0"/>
              <a:t>6/15/2021</a:t>
            </a:fld>
            <a:endParaRPr lang="en-US" dirty="0"/>
          </a:p>
        </p:txBody>
      </p:sp>
      <p:sp>
        <p:nvSpPr>
          <p:cNvPr id="8" name="Footer Placeholder 7">
            <a:extLst>
              <a:ext uri="{FF2B5EF4-FFF2-40B4-BE49-F238E27FC236}">
                <a16:creationId xmlns:a16="http://schemas.microsoft.com/office/drawing/2014/main" id="{CB748FB5-8B4A-44ED-AC64-F8EB97FA570E}"/>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E578E8AA-B892-439A-B81F-04903FD9E2AD}"/>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3625685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33E689-1265-4DD6-BAEB-2DCBF955D70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54C9C1F-041E-472F-A5A7-8175755FF9D5}"/>
              </a:ext>
            </a:extLst>
          </p:cNvPr>
          <p:cNvSpPr>
            <a:spLocks noGrp="1"/>
          </p:cNvSpPr>
          <p:nvPr>
            <p:ph type="dt" sz="half" idx="10"/>
          </p:nvPr>
        </p:nvSpPr>
        <p:spPr/>
        <p:txBody>
          <a:bodyPr/>
          <a:lstStyle/>
          <a:p>
            <a:fld id="{529ADF44-BDCF-45E9-B569-05DFE20ACCD4}" type="datetime1">
              <a:rPr lang="en-US" smtClean="0"/>
              <a:t>6/15/2021</a:t>
            </a:fld>
            <a:endParaRPr lang="en-US" dirty="0"/>
          </a:p>
        </p:txBody>
      </p:sp>
      <p:sp>
        <p:nvSpPr>
          <p:cNvPr id="4" name="Footer Placeholder 3">
            <a:extLst>
              <a:ext uri="{FF2B5EF4-FFF2-40B4-BE49-F238E27FC236}">
                <a16:creationId xmlns:a16="http://schemas.microsoft.com/office/drawing/2014/main" id="{1124B914-C304-4B5C-94B2-D19AB9DE1CBF}"/>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B81E1B43-2AC5-43C2-A1D4-FB47AABCED5D}"/>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12855078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652902B-C07F-458B-99FD-169639986579}"/>
              </a:ext>
            </a:extLst>
          </p:cNvPr>
          <p:cNvSpPr>
            <a:spLocks noGrp="1"/>
          </p:cNvSpPr>
          <p:nvPr>
            <p:ph type="dt" sz="half" idx="10"/>
          </p:nvPr>
        </p:nvSpPr>
        <p:spPr/>
        <p:txBody>
          <a:bodyPr/>
          <a:lstStyle/>
          <a:p>
            <a:fld id="{8BC62837-58C8-4948-9E77-EA32EA65DF4F}" type="datetime1">
              <a:rPr lang="en-US" smtClean="0"/>
              <a:t>6/15/2021</a:t>
            </a:fld>
            <a:endParaRPr lang="en-US" dirty="0"/>
          </a:p>
        </p:txBody>
      </p:sp>
      <p:sp>
        <p:nvSpPr>
          <p:cNvPr id="3" name="Footer Placeholder 2">
            <a:extLst>
              <a:ext uri="{FF2B5EF4-FFF2-40B4-BE49-F238E27FC236}">
                <a16:creationId xmlns:a16="http://schemas.microsoft.com/office/drawing/2014/main" id="{ACD39A1D-A916-441D-AE2E-6630FFE660C8}"/>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C6E66765-F844-4068-9273-1E8EE6E52B63}"/>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23783197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AF03B5-4B08-40FD-ADCA-A587B346D0A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3EAAFEC-996A-494A-9EF8-2FA82A9A8F4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507A971-96D9-4671-99C2-3261C3AFE6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ACCCF91-E337-43F3-9AAC-091D0FEC1A37}"/>
              </a:ext>
            </a:extLst>
          </p:cNvPr>
          <p:cNvSpPr>
            <a:spLocks noGrp="1"/>
          </p:cNvSpPr>
          <p:nvPr>
            <p:ph type="dt" sz="half" idx="10"/>
          </p:nvPr>
        </p:nvSpPr>
        <p:spPr/>
        <p:txBody>
          <a:bodyPr/>
          <a:lstStyle/>
          <a:p>
            <a:fld id="{EB60AB48-FD45-45D4-AF74-E6625F10F947}" type="datetime1">
              <a:rPr lang="en-US" smtClean="0"/>
              <a:t>6/15/2021</a:t>
            </a:fld>
            <a:endParaRPr lang="en-US" dirty="0"/>
          </a:p>
        </p:txBody>
      </p:sp>
      <p:sp>
        <p:nvSpPr>
          <p:cNvPr id="6" name="Footer Placeholder 5">
            <a:extLst>
              <a:ext uri="{FF2B5EF4-FFF2-40B4-BE49-F238E27FC236}">
                <a16:creationId xmlns:a16="http://schemas.microsoft.com/office/drawing/2014/main" id="{99574487-4491-4EC2-8617-A117C158AE1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78C61B3-62E4-48C0-B732-2432201E95C0}"/>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3018050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2B0827-5480-45C8-9CE6-FD4E733A981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034E820-F7A1-4F5F-91ED-4E7EB79098D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746D82A2-0B2B-4FAE-A8ED-E3A36222EF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3094E92-B9A1-4E67-A11C-2D5BA775962B}"/>
              </a:ext>
            </a:extLst>
          </p:cNvPr>
          <p:cNvSpPr>
            <a:spLocks noGrp="1"/>
          </p:cNvSpPr>
          <p:nvPr>
            <p:ph type="dt" sz="half" idx="10"/>
          </p:nvPr>
        </p:nvSpPr>
        <p:spPr/>
        <p:txBody>
          <a:bodyPr/>
          <a:lstStyle/>
          <a:p>
            <a:fld id="{1DB4E0AE-B3F3-4C18-B987-4ECCAE68AD34}" type="datetime1">
              <a:rPr lang="en-US" smtClean="0"/>
              <a:t>6/15/2021</a:t>
            </a:fld>
            <a:endParaRPr lang="en-US" dirty="0"/>
          </a:p>
        </p:txBody>
      </p:sp>
      <p:sp>
        <p:nvSpPr>
          <p:cNvPr id="6" name="Footer Placeholder 5">
            <a:extLst>
              <a:ext uri="{FF2B5EF4-FFF2-40B4-BE49-F238E27FC236}">
                <a16:creationId xmlns:a16="http://schemas.microsoft.com/office/drawing/2014/main" id="{8B741789-E5D2-4024-A45F-C003C069F7B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20913A9-2D5B-4CF5-B11A-91369216D262}"/>
              </a:ext>
            </a:extLst>
          </p:cNvPr>
          <p:cNvSpPr>
            <a:spLocks noGrp="1"/>
          </p:cNvSpPr>
          <p:nvPr>
            <p:ph type="sldNum" sz="quarter" idx="12"/>
          </p:nvPr>
        </p:nvSpPr>
        <p:spPr/>
        <p:txBody>
          <a:bodyPr/>
          <a:lstStyle/>
          <a:p>
            <a:fld id="{81E58D4D-76B4-4F21-A473-10EE91B0921F}" type="slidenum">
              <a:rPr lang="en-US" smtClean="0"/>
              <a:t>‹#›</a:t>
            </a:fld>
            <a:endParaRPr lang="en-US" dirty="0"/>
          </a:p>
        </p:txBody>
      </p:sp>
    </p:spTree>
    <p:extLst>
      <p:ext uri="{BB962C8B-B14F-4D97-AF65-F5344CB8AC3E}">
        <p14:creationId xmlns:p14="http://schemas.microsoft.com/office/powerpoint/2010/main" val="7991490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F4AAE51-56B2-4FBE-A171-A8192F6F0D0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830F901-38E1-4F7A-9C44-CA298249CFB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2BD3F7-A125-4A7E-82C6-273B4C942E6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7A4253-C67E-436C-BD17-86306B1DD28C}" type="datetime1">
              <a:rPr lang="en-US" smtClean="0"/>
              <a:t>6/15/2021</a:t>
            </a:fld>
            <a:endParaRPr lang="en-US" dirty="0"/>
          </a:p>
        </p:txBody>
      </p:sp>
      <p:sp>
        <p:nvSpPr>
          <p:cNvPr id="5" name="Footer Placeholder 4">
            <a:extLst>
              <a:ext uri="{FF2B5EF4-FFF2-40B4-BE49-F238E27FC236}">
                <a16:creationId xmlns:a16="http://schemas.microsoft.com/office/drawing/2014/main" id="{342F03AB-3178-4BA1-A7BA-5390ED30D5A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80E66EC5-7B3A-4618-B87E-4CDA7AA5243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E58D4D-76B4-4F21-A473-10EE91B0921F}" type="slidenum">
              <a:rPr lang="en-US" smtClean="0"/>
              <a:t>‹#›</a:t>
            </a:fld>
            <a:endParaRPr lang="en-US" dirty="0"/>
          </a:p>
        </p:txBody>
      </p:sp>
    </p:spTree>
    <p:extLst>
      <p:ext uri="{BB962C8B-B14F-4D97-AF65-F5344CB8AC3E}">
        <p14:creationId xmlns:p14="http://schemas.microsoft.com/office/powerpoint/2010/main" val="34625023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8" Type="http://schemas.openxmlformats.org/officeDocument/2006/relationships/hyperlink" Target="https://www.3gpp.org/ftp/TSG_RAN/WG4_Radio/TSGR4_97_e/Docs/R4-2014467.zip" TargetMode="External"/><Relationship Id="rId3" Type="http://schemas.openxmlformats.org/officeDocument/2006/relationships/hyperlink" Target="https://urldefense.com/v3/__https:/www.3gpp.org/ftp/TSG_RAN/TSG_RAN/TSGR_87e/Docs/RP-200107.zip__;!!Emaut56SYw!kAsSapSriZf38gQXpe0tVQXKX0In-JfzOHkcHJx6dP2WTikqBv94CWWtYHjPS479W0A$" TargetMode="External"/><Relationship Id="rId7" Type="http://schemas.openxmlformats.org/officeDocument/2006/relationships/hyperlink" Target="https://www.3gpp.org/ftp/TSG_RAN/WG4_Radio/TSGR4_95_e/Docs/R4-2006613.zip" TargetMode="External"/><Relationship Id="rId2" Type="http://schemas.openxmlformats.org/officeDocument/2006/relationships/hyperlink" Target="https://urldefense.com/v3/__https:/www.3gpp.org/ftp/TSG_RAN/TSG_RAN/TSGR_84/Docs/RP-190995.zip__;!!Emaut56SYw!kAsSapSriZf38gQXpe0tVQXKX0In-JfzOHkcHJx6dP2WTikqBv94CWWtYHjPnQS7cmU$" TargetMode="External"/><Relationship Id="rId1" Type="http://schemas.openxmlformats.org/officeDocument/2006/relationships/slideLayout" Target="../slideLayouts/slideLayout2.xml"/><Relationship Id="rId6" Type="http://schemas.openxmlformats.org/officeDocument/2006/relationships/hyperlink" Target="https://www.3gpp.org/ftp/TSG_RAN/TSG_RAN/TSGR_91e/Docs/RP-210439.zip" TargetMode="External"/><Relationship Id="rId11" Type="http://schemas.openxmlformats.org/officeDocument/2006/relationships/hyperlink" Target="https://www.3gpp.org/ftp/TSG_RAN/WG4_Radio/TSGR4_99-e/Docs/R4-2110993.zip" TargetMode="External"/><Relationship Id="rId5" Type="http://schemas.openxmlformats.org/officeDocument/2006/relationships/hyperlink" Target="https://www.3gpp.org/ftp/TSG_RAN/TSG_RAN/TSGR_90e/Docs/RP-202732.zip" TargetMode="External"/><Relationship Id="rId10" Type="http://schemas.openxmlformats.org/officeDocument/2006/relationships/hyperlink" Target="https://www.3gpp.org/ftp/TSG_RAN/WG4_Radio/TSGR4_99-e/Docs/R4-2110813.zip" TargetMode="External"/><Relationship Id="rId4" Type="http://schemas.openxmlformats.org/officeDocument/2006/relationships/hyperlink" Target="https://urldefense.com/v3/__https:/www.3gpp.org/ftp/TSG_RAN/TSG_RAN/TSGR_88e/Docs/RP-200638.zip__;!!Emaut56SYw!kAsSapSriZf38gQXpe0tVQXKX0In-JfzOHkcHJx6dP2WTikqBv94CWWtYHjPQT6DJkE$" TargetMode="External"/><Relationship Id="rId9" Type="http://schemas.openxmlformats.org/officeDocument/2006/relationships/hyperlink" Target="https://www.3gpp.org/ftp/TSG_RAN/WG4_Radio/TSGR4_98_e/Docs/R4-2102374.zip"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0E2D7E-7F50-4248-A2EF-3A2F219E8EB2}"/>
              </a:ext>
            </a:extLst>
          </p:cNvPr>
          <p:cNvSpPr>
            <a:spLocks noGrp="1"/>
          </p:cNvSpPr>
          <p:nvPr>
            <p:ph type="ctrTitle"/>
          </p:nvPr>
        </p:nvSpPr>
        <p:spPr>
          <a:xfrm>
            <a:off x="1053354" y="2917769"/>
            <a:ext cx="9144000" cy="1134316"/>
          </a:xfrm>
        </p:spPr>
        <p:txBody>
          <a:bodyPr>
            <a:noAutofit/>
          </a:bodyPr>
          <a:lstStyle/>
          <a:p>
            <a:r>
              <a:rPr lang="en-US" sz="4400" dirty="0">
                <a:solidFill>
                  <a:srgbClr val="C00000"/>
                </a:solidFill>
              </a:rPr>
              <a:t>Proposed WF for NTN-FR2</a:t>
            </a:r>
            <a:br>
              <a:rPr lang="en-US" sz="4400" dirty="0">
                <a:solidFill>
                  <a:srgbClr val="C00000"/>
                </a:solidFill>
              </a:rPr>
            </a:br>
            <a:r>
              <a:rPr lang="en-US" sz="4400" dirty="0">
                <a:solidFill>
                  <a:srgbClr val="C00000"/>
                </a:solidFill>
              </a:rPr>
              <a:t>and Ka-Band Handling Aspects</a:t>
            </a:r>
          </a:p>
        </p:txBody>
      </p:sp>
      <p:sp>
        <p:nvSpPr>
          <p:cNvPr id="4" name="TextBox 3">
            <a:extLst>
              <a:ext uri="{FF2B5EF4-FFF2-40B4-BE49-F238E27FC236}">
                <a16:creationId xmlns:a16="http://schemas.microsoft.com/office/drawing/2014/main" id="{77318720-C85F-4369-8596-1A067EF7A20D}"/>
              </a:ext>
            </a:extLst>
          </p:cNvPr>
          <p:cNvSpPr txBox="1"/>
          <p:nvPr/>
        </p:nvSpPr>
        <p:spPr>
          <a:xfrm>
            <a:off x="7476565" y="301270"/>
            <a:ext cx="3783107" cy="1415772"/>
          </a:xfrm>
          <a:prstGeom prst="rect">
            <a:avLst/>
          </a:prstGeom>
          <a:noFill/>
        </p:spPr>
        <p:txBody>
          <a:bodyPr wrap="square" rtlCol="0">
            <a:spAutoFit/>
          </a:bodyPr>
          <a:lstStyle/>
          <a:p>
            <a:r>
              <a:rPr lang="en-GB" b="1" dirty="0"/>
              <a:t>RP-211524</a:t>
            </a:r>
            <a:r>
              <a:rPr lang="en-GB" dirty="0"/>
              <a:t> a revision of </a:t>
            </a:r>
            <a:r>
              <a:rPr lang="en-US" b="1" dirty="0"/>
              <a:t>RP-211255 </a:t>
            </a:r>
            <a:endParaRPr lang="en-US" b="1" dirty="0">
              <a:solidFill>
                <a:srgbClr val="C00000"/>
              </a:solidFill>
            </a:endParaRPr>
          </a:p>
          <a:p>
            <a:r>
              <a:rPr lang="en-US" sz="1600" b="1" dirty="0"/>
              <a:t>Agenda Item: 9.7.2.2 </a:t>
            </a:r>
          </a:p>
          <a:p>
            <a:r>
              <a:rPr lang="en-US" sz="1600" b="1" dirty="0"/>
              <a:t>Type: Discussion</a:t>
            </a:r>
          </a:p>
          <a:p>
            <a:r>
              <a:rPr lang="en-US" sz="1600" b="1" dirty="0"/>
              <a:t>Document for: Decision</a:t>
            </a:r>
          </a:p>
          <a:p>
            <a:endParaRPr lang="en-US" sz="2000" dirty="0"/>
          </a:p>
        </p:txBody>
      </p:sp>
      <p:sp>
        <p:nvSpPr>
          <p:cNvPr id="5" name="TextBox 4">
            <a:extLst>
              <a:ext uri="{FF2B5EF4-FFF2-40B4-BE49-F238E27FC236}">
                <a16:creationId xmlns:a16="http://schemas.microsoft.com/office/drawing/2014/main" id="{649A4101-2CD6-4199-8D53-1D872B1B25E3}"/>
              </a:ext>
            </a:extLst>
          </p:cNvPr>
          <p:cNvSpPr txBox="1"/>
          <p:nvPr/>
        </p:nvSpPr>
        <p:spPr>
          <a:xfrm>
            <a:off x="486334" y="5414304"/>
            <a:ext cx="891988" cy="364843"/>
          </a:xfrm>
          <a:prstGeom prst="rect">
            <a:avLst/>
          </a:prstGeom>
          <a:noFill/>
        </p:spPr>
        <p:txBody>
          <a:bodyPr wrap="square" rtlCol="0">
            <a:spAutoFit/>
          </a:bodyPr>
          <a:lstStyle/>
          <a:p>
            <a:pPr>
              <a:lnSpc>
                <a:spcPts val="2200"/>
              </a:lnSpc>
            </a:pPr>
            <a:r>
              <a:rPr lang="en-US" dirty="0"/>
              <a:t>Source: </a:t>
            </a:r>
          </a:p>
        </p:txBody>
      </p:sp>
      <p:sp>
        <p:nvSpPr>
          <p:cNvPr id="6" name="Slide Number Placeholder 5">
            <a:extLst>
              <a:ext uri="{FF2B5EF4-FFF2-40B4-BE49-F238E27FC236}">
                <a16:creationId xmlns:a16="http://schemas.microsoft.com/office/drawing/2014/main" id="{BC1F43FB-1C6C-42AB-838F-9034790F8024}"/>
              </a:ext>
            </a:extLst>
          </p:cNvPr>
          <p:cNvSpPr>
            <a:spLocks noGrp="1"/>
          </p:cNvSpPr>
          <p:nvPr>
            <p:ph type="sldNum" sz="quarter" idx="12"/>
          </p:nvPr>
        </p:nvSpPr>
        <p:spPr/>
        <p:txBody>
          <a:bodyPr/>
          <a:lstStyle/>
          <a:p>
            <a:fld id="{81E58D4D-76B4-4F21-A473-10EE91B0921F}" type="slidenum">
              <a:rPr lang="en-US" smtClean="0"/>
              <a:t>1</a:t>
            </a:fld>
            <a:endParaRPr lang="en-US" dirty="0"/>
          </a:p>
        </p:txBody>
      </p:sp>
      <p:sp>
        <p:nvSpPr>
          <p:cNvPr id="7" name="TextBox 6">
            <a:extLst>
              <a:ext uri="{FF2B5EF4-FFF2-40B4-BE49-F238E27FC236}">
                <a16:creationId xmlns:a16="http://schemas.microsoft.com/office/drawing/2014/main" id="{7AE1B338-72BE-45B2-B1DB-71E45ED0FD32}"/>
              </a:ext>
            </a:extLst>
          </p:cNvPr>
          <p:cNvSpPr txBox="1"/>
          <p:nvPr/>
        </p:nvSpPr>
        <p:spPr>
          <a:xfrm>
            <a:off x="439271" y="390917"/>
            <a:ext cx="2716305" cy="923330"/>
          </a:xfrm>
          <a:prstGeom prst="rect">
            <a:avLst/>
          </a:prstGeom>
          <a:noFill/>
        </p:spPr>
        <p:txBody>
          <a:bodyPr wrap="square" rtlCol="0">
            <a:spAutoFit/>
          </a:bodyPr>
          <a:lstStyle/>
          <a:p>
            <a:r>
              <a:rPr lang="en-US" sz="2000" b="1" dirty="0"/>
              <a:t>3GPP TSG RAN 92-e</a:t>
            </a:r>
          </a:p>
          <a:p>
            <a:r>
              <a:rPr lang="en-US" sz="1400" dirty="0"/>
              <a:t> June 14-18, 2021</a:t>
            </a:r>
          </a:p>
          <a:p>
            <a:endParaRPr lang="en-US" sz="2000" dirty="0"/>
          </a:p>
        </p:txBody>
      </p:sp>
      <p:sp>
        <p:nvSpPr>
          <p:cNvPr id="3" name="TextBox 2">
            <a:extLst>
              <a:ext uri="{FF2B5EF4-FFF2-40B4-BE49-F238E27FC236}">
                <a16:creationId xmlns:a16="http://schemas.microsoft.com/office/drawing/2014/main" id="{4C039B6C-1736-433D-B43E-63049BB88436}"/>
              </a:ext>
            </a:extLst>
          </p:cNvPr>
          <p:cNvSpPr txBox="1"/>
          <p:nvPr/>
        </p:nvSpPr>
        <p:spPr>
          <a:xfrm>
            <a:off x="1378322" y="5414304"/>
            <a:ext cx="9583272" cy="923330"/>
          </a:xfrm>
          <a:prstGeom prst="rect">
            <a:avLst/>
          </a:prstGeom>
          <a:noFill/>
        </p:spPr>
        <p:txBody>
          <a:bodyPr wrap="square" rtlCol="0">
            <a:spAutoFit/>
          </a:bodyPr>
          <a:lstStyle/>
          <a:p>
            <a:r>
              <a:rPr lang="en-US" dirty="0"/>
              <a:t>Hughes/EchoStar</a:t>
            </a:r>
            <a:r>
              <a:rPr lang="en-US" b="1" dirty="0"/>
              <a:t>, </a:t>
            </a:r>
            <a:r>
              <a:rPr lang="en-US" dirty="0"/>
              <a:t>ESA</a:t>
            </a:r>
            <a:r>
              <a:rPr lang="en-US" dirty="0">
                <a:solidFill>
                  <a:schemeClr val="bg2">
                    <a:lumMod val="50000"/>
                  </a:schemeClr>
                </a:solidFill>
              </a:rPr>
              <a:t>, </a:t>
            </a:r>
            <a:r>
              <a:rPr lang="en-US" dirty="0"/>
              <a:t>Thales, Inmarsat, Fraunhofer HHS, Fraunhofer IIS, Intelsat, Kepler, Mitsubishi</a:t>
            </a:r>
            <a:r>
              <a:rPr lang="en-US" dirty="0">
                <a:solidFill>
                  <a:schemeClr val="bg2">
                    <a:lumMod val="50000"/>
                  </a:schemeClr>
                </a:solidFill>
              </a:rPr>
              <a:t>, </a:t>
            </a:r>
            <a:r>
              <a:rPr lang="en-US" dirty="0"/>
              <a:t>Panasonic</a:t>
            </a:r>
          </a:p>
          <a:p>
            <a:endParaRPr lang="en-US" dirty="0"/>
          </a:p>
        </p:txBody>
      </p:sp>
    </p:spTree>
    <p:extLst>
      <p:ext uri="{BB962C8B-B14F-4D97-AF65-F5344CB8AC3E}">
        <p14:creationId xmlns:p14="http://schemas.microsoft.com/office/powerpoint/2010/main" val="41189553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19100" y="221870"/>
            <a:ext cx="11353800" cy="1325563"/>
          </a:xfrm>
        </p:spPr>
        <p:txBody>
          <a:bodyPr/>
          <a:lstStyle/>
          <a:p>
            <a:r>
              <a:rPr lang="fr-FR" dirty="0">
                <a:solidFill>
                  <a:srgbClr val="C00000"/>
                </a:solidFill>
              </a:rPr>
              <a:t>FR2 and Ka Band spectrum for Satellite Services</a:t>
            </a:r>
          </a:p>
        </p:txBody>
      </p:sp>
      <p:sp>
        <p:nvSpPr>
          <p:cNvPr id="3" name="Espace réservé du contenu 2"/>
          <p:cNvSpPr>
            <a:spLocks noGrp="1"/>
          </p:cNvSpPr>
          <p:nvPr>
            <p:ph idx="1"/>
          </p:nvPr>
        </p:nvSpPr>
        <p:spPr>
          <a:xfrm>
            <a:off x="838200" y="1547433"/>
            <a:ext cx="10515600" cy="4629529"/>
          </a:xfrm>
        </p:spPr>
        <p:txBody>
          <a:bodyPr/>
          <a:lstStyle/>
          <a:p>
            <a:r>
              <a:rPr lang="en-US" dirty="0"/>
              <a:t>Allocated satellite frequency bands in between FR1, FR2</a:t>
            </a:r>
            <a:endParaRPr lang="fr-FR" dirty="0"/>
          </a:p>
          <a:p>
            <a:endParaRPr lang="fr-FR" dirty="0"/>
          </a:p>
          <a:p>
            <a:pPr marL="0" indent="0">
              <a:buNone/>
            </a:pPr>
            <a:endParaRPr lang="fr-FR" dirty="0"/>
          </a:p>
          <a:p>
            <a:endParaRPr lang="fr-FR" dirty="0"/>
          </a:p>
          <a:p>
            <a:endParaRPr lang="fr-FR" sz="1100" dirty="0"/>
          </a:p>
          <a:p>
            <a:r>
              <a:rPr lang="fr-FR" dirty="0"/>
              <a:t>Ka Band can be considered as NTN - FR2 band </a:t>
            </a:r>
          </a:p>
        </p:txBody>
      </p:sp>
      <p:sp>
        <p:nvSpPr>
          <p:cNvPr id="4" name="Espace réservé du numéro de diapositive 3"/>
          <p:cNvSpPr>
            <a:spLocks noGrp="1"/>
          </p:cNvSpPr>
          <p:nvPr>
            <p:ph type="sldNum" sz="quarter" idx="12"/>
          </p:nvPr>
        </p:nvSpPr>
        <p:spPr>
          <a:xfrm>
            <a:off x="8610600" y="6356350"/>
            <a:ext cx="2743200" cy="365125"/>
          </a:xfrm>
        </p:spPr>
        <p:txBody>
          <a:bodyPr/>
          <a:lstStyle/>
          <a:p>
            <a:fld id="{81E58D4D-76B4-4F21-A473-10EE91B0921F}" type="slidenum">
              <a:rPr lang="en-US" smtClean="0"/>
              <a:t>2</a:t>
            </a:fld>
            <a:endParaRPr lang="en-US" dirty="0"/>
          </a:p>
        </p:txBody>
      </p:sp>
      <p:pic>
        <p:nvPicPr>
          <p:cNvPr id="5" name="Picture 4">
            <a:extLst>
              <a:ext uri="{FF2B5EF4-FFF2-40B4-BE49-F238E27FC236}">
                <a16:creationId xmlns:a16="http://schemas.microsoft.com/office/drawing/2014/main" id="{65845054-8C0E-454F-9EF8-9B994163B0A7}"/>
              </a:ext>
            </a:extLst>
          </p:cNvPr>
          <p:cNvPicPr>
            <a:picLocks noChangeAspect="1"/>
          </p:cNvPicPr>
          <p:nvPr/>
        </p:nvPicPr>
        <p:blipFill>
          <a:blip r:embed="rId2"/>
          <a:stretch>
            <a:fillRect/>
          </a:stretch>
        </p:blipFill>
        <p:spPr>
          <a:xfrm>
            <a:off x="1480931" y="4434789"/>
            <a:ext cx="8642964" cy="2068644"/>
          </a:xfrm>
          <a:prstGeom prst="rect">
            <a:avLst/>
          </a:prstGeom>
        </p:spPr>
      </p:pic>
      <p:grpSp>
        <p:nvGrpSpPr>
          <p:cNvPr id="12" name="Group 11">
            <a:extLst>
              <a:ext uri="{FF2B5EF4-FFF2-40B4-BE49-F238E27FC236}">
                <a16:creationId xmlns:a16="http://schemas.microsoft.com/office/drawing/2014/main" id="{7341B787-FB64-4F56-8B9F-AE80B6CAEB03}"/>
              </a:ext>
            </a:extLst>
          </p:cNvPr>
          <p:cNvGrpSpPr/>
          <p:nvPr/>
        </p:nvGrpSpPr>
        <p:grpSpPr>
          <a:xfrm>
            <a:off x="1480931" y="2030600"/>
            <a:ext cx="7712765" cy="1684791"/>
            <a:chOff x="1480931" y="2030600"/>
            <a:chExt cx="7712765" cy="1684791"/>
          </a:xfrm>
        </p:grpSpPr>
        <p:grpSp>
          <p:nvGrpSpPr>
            <p:cNvPr id="6" name="Group 5">
              <a:extLst>
                <a:ext uri="{FF2B5EF4-FFF2-40B4-BE49-F238E27FC236}">
                  <a16:creationId xmlns:a16="http://schemas.microsoft.com/office/drawing/2014/main" id="{DED8D6CB-4BE3-4A3D-9A36-2E54C3870346}"/>
                </a:ext>
              </a:extLst>
            </p:cNvPr>
            <p:cNvGrpSpPr/>
            <p:nvPr/>
          </p:nvGrpSpPr>
          <p:grpSpPr>
            <a:xfrm>
              <a:off x="1480931" y="2030600"/>
              <a:ext cx="7712765" cy="1684791"/>
              <a:chOff x="0" y="0"/>
              <a:chExt cx="4935855" cy="800100"/>
            </a:xfrm>
          </p:grpSpPr>
          <p:pic>
            <p:nvPicPr>
              <p:cNvPr id="7" name="Picture 6">
                <a:extLst>
                  <a:ext uri="{FF2B5EF4-FFF2-40B4-BE49-F238E27FC236}">
                    <a16:creationId xmlns:a16="http://schemas.microsoft.com/office/drawing/2014/main" id="{5503EA61-466C-4D66-9BCF-A71A8D9353C7}"/>
                  </a:ext>
                </a:extLst>
              </p:cNvPr>
              <p:cNvPicPr/>
              <p:nvPr/>
            </p:nvPicPr>
            <p:blipFill>
              <a:blip r:embed="rId3"/>
              <a:stretch>
                <a:fillRect/>
              </a:stretch>
            </p:blipFill>
            <p:spPr>
              <a:xfrm>
                <a:off x="0" y="0"/>
                <a:ext cx="4935855" cy="800100"/>
              </a:xfrm>
              <a:prstGeom prst="rect">
                <a:avLst/>
              </a:prstGeom>
            </p:spPr>
          </p:pic>
          <p:grpSp>
            <p:nvGrpSpPr>
              <p:cNvPr id="8" name="Group 7">
                <a:extLst>
                  <a:ext uri="{FF2B5EF4-FFF2-40B4-BE49-F238E27FC236}">
                    <a16:creationId xmlns:a16="http://schemas.microsoft.com/office/drawing/2014/main" id="{5A46EF38-D8BE-4748-9A23-17D8EDDCBE4E}"/>
                  </a:ext>
                </a:extLst>
              </p:cNvPr>
              <p:cNvGrpSpPr/>
              <p:nvPr/>
            </p:nvGrpSpPr>
            <p:grpSpPr>
              <a:xfrm>
                <a:off x="3943409" y="4232"/>
                <a:ext cx="516966" cy="276860"/>
                <a:chOff x="3943409" y="4232"/>
                <a:chExt cx="902422" cy="594631"/>
              </a:xfrm>
            </p:grpSpPr>
            <p:sp>
              <p:nvSpPr>
                <p:cNvPr id="9" name="Rectangle 8">
                  <a:extLst>
                    <a:ext uri="{FF2B5EF4-FFF2-40B4-BE49-F238E27FC236}">
                      <a16:creationId xmlns:a16="http://schemas.microsoft.com/office/drawing/2014/main" id="{914BBE59-0779-4440-A6E9-FB74C1FC8D92}"/>
                    </a:ext>
                  </a:extLst>
                </p:cNvPr>
                <p:cNvSpPr/>
                <p:nvPr/>
              </p:nvSpPr>
              <p:spPr>
                <a:xfrm>
                  <a:off x="3943409" y="53238"/>
                  <a:ext cx="902422" cy="209298"/>
                </a:xfrm>
                <a:prstGeom prst="rect">
                  <a:avLst/>
                </a:prstGeom>
                <a:solidFill>
                  <a:srgbClr val="FFC0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0" name="TextBox 29">
                  <a:extLst>
                    <a:ext uri="{FF2B5EF4-FFF2-40B4-BE49-F238E27FC236}">
                      <a16:creationId xmlns:a16="http://schemas.microsoft.com/office/drawing/2014/main" id="{A6F5D991-E046-43B7-A725-6879AB701B2D}"/>
                    </a:ext>
                  </a:extLst>
                </p:cNvPr>
                <p:cNvSpPr txBox="1"/>
                <p:nvPr/>
              </p:nvSpPr>
              <p:spPr>
                <a:xfrm>
                  <a:off x="4028499" y="4232"/>
                  <a:ext cx="773708" cy="594631"/>
                </a:xfrm>
                <a:prstGeom prst="rect">
                  <a:avLst/>
                </a:prstGeom>
                <a:noFill/>
              </p:spPr>
              <p:txBody>
                <a:bodyPr wrap="square" rtlCol="0">
                  <a:noAutofit/>
                </a:bodyPr>
                <a:lstStyle/>
                <a:p>
                  <a:pPr marL="0" marR="0">
                    <a:lnSpc>
                      <a:spcPct val="107000"/>
                    </a:lnSpc>
                    <a:spcBef>
                      <a:spcPts val="0"/>
                    </a:spcBef>
                    <a:spcAft>
                      <a:spcPts val="800"/>
                    </a:spcAft>
                  </a:pPr>
                  <a:r>
                    <a:rPr lang="en-US" sz="500" kern="1200">
                      <a:solidFill>
                        <a:srgbClr val="000000"/>
                      </a:solidFill>
                      <a:effectLst/>
                      <a:latin typeface="Calibri" panose="020F0502020204030204" pitchFamily="34" charset="0"/>
                      <a:ea typeface="Calibri" panose="020F0502020204030204" pitchFamily="34" charset="0"/>
                      <a:cs typeface="Arial" panose="020B0604020202020204" pitchFamily="34" charset="0"/>
                    </a:rPr>
                    <a:t>Ka UL</a:t>
                  </a:r>
                  <a:endParaRPr lang="en-US" sz="1100">
                    <a:effectLst/>
                    <a:latin typeface="Calibri" panose="020F0502020204030204" pitchFamily="34" charset="0"/>
                    <a:ea typeface="Calibri" panose="020F0502020204030204" pitchFamily="34" charset="0"/>
                    <a:cs typeface="Arial" panose="020B0604020202020204" pitchFamily="34" charset="0"/>
                  </a:endParaRPr>
                </a:p>
              </p:txBody>
            </p:sp>
          </p:grpSp>
        </p:grpSp>
        <p:sp>
          <p:nvSpPr>
            <p:cNvPr id="11" name="Rectangle 10">
              <a:extLst>
                <a:ext uri="{FF2B5EF4-FFF2-40B4-BE49-F238E27FC236}">
                  <a16:creationId xmlns:a16="http://schemas.microsoft.com/office/drawing/2014/main" id="{22A59E92-A0F3-439F-8A1F-265576F28A6A}"/>
                </a:ext>
              </a:extLst>
            </p:cNvPr>
            <p:cNvSpPr/>
            <p:nvPr/>
          </p:nvSpPr>
          <p:spPr>
            <a:xfrm>
              <a:off x="7642899" y="2087558"/>
              <a:ext cx="807812" cy="288235"/>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rPr>
                <a:t>Ka UL</a:t>
              </a:r>
            </a:p>
          </p:txBody>
        </p:sp>
      </p:grpSp>
    </p:spTree>
    <p:extLst>
      <p:ext uri="{BB962C8B-B14F-4D97-AF65-F5344CB8AC3E}">
        <p14:creationId xmlns:p14="http://schemas.microsoft.com/office/powerpoint/2010/main" val="2646753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46847" y="0"/>
            <a:ext cx="11645153" cy="1325563"/>
          </a:xfrm>
        </p:spPr>
        <p:txBody>
          <a:bodyPr>
            <a:normAutofit/>
          </a:bodyPr>
          <a:lstStyle/>
          <a:p>
            <a:r>
              <a:rPr lang="fr-FR" sz="3600" dirty="0">
                <a:solidFill>
                  <a:srgbClr val="C00000"/>
                </a:solidFill>
              </a:rPr>
              <a:t>Why Ka Band can be considered as NTN-FR2 </a:t>
            </a:r>
            <a:r>
              <a:rPr lang="en-US" sz="3600" dirty="0">
                <a:solidFill>
                  <a:srgbClr val="C00000"/>
                </a:solidFill>
              </a:rPr>
              <a:t>exemplary </a:t>
            </a:r>
            <a:r>
              <a:rPr lang="fr-FR" sz="3600" dirty="0">
                <a:solidFill>
                  <a:srgbClr val="C00000"/>
                </a:solidFill>
              </a:rPr>
              <a:t>band </a:t>
            </a:r>
          </a:p>
        </p:txBody>
      </p:sp>
      <p:sp>
        <p:nvSpPr>
          <p:cNvPr id="3" name="Espace réservé du contenu 2"/>
          <p:cNvSpPr>
            <a:spLocks noGrp="1"/>
          </p:cNvSpPr>
          <p:nvPr>
            <p:ph idx="1"/>
          </p:nvPr>
        </p:nvSpPr>
        <p:spPr>
          <a:xfrm>
            <a:off x="757518" y="1210468"/>
            <a:ext cx="10515600" cy="5328444"/>
          </a:xfrm>
        </p:spPr>
        <p:txBody>
          <a:bodyPr>
            <a:normAutofit fontScale="77500" lnSpcReduction="20000"/>
          </a:bodyPr>
          <a:lstStyle/>
          <a:p>
            <a:pPr>
              <a:lnSpc>
                <a:spcPct val="120000"/>
              </a:lnSpc>
              <a:spcBef>
                <a:spcPts val="600"/>
              </a:spcBef>
              <a:spcAft>
                <a:spcPts val="300"/>
              </a:spcAft>
            </a:pPr>
            <a:r>
              <a:rPr lang="fr-FR" sz="3100" dirty="0"/>
              <a:t>Not a new subject in 3GPP</a:t>
            </a:r>
          </a:p>
          <a:p>
            <a:pPr lvl="1">
              <a:lnSpc>
                <a:spcPct val="120000"/>
              </a:lnSpc>
              <a:spcBef>
                <a:spcPts val="600"/>
              </a:spcBef>
              <a:spcAft>
                <a:spcPts val="300"/>
              </a:spcAft>
            </a:pPr>
            <a:r>
              <a:rPr lang="fr-FR" sz="2800" dirty="0"/>
              <a:t>NR-NTN in Ka band has been consistently considered since the begining of the study phase of NTN in 3GPP (see in annex, relevant TDocs submitted to RAN plenary and RAN4)</a:t>
            </a:r>
          </a:p>
          <a:p>
            <a:pPr>
              <a:lnSpc>
                <a:spcPct val="120000"/>
              </a:lnSpc>
              <a:spcBef>
                <a:spcPts val="600"/>
              </a:spcBef>
              <a:spcAft>
                <a:spcPts val="300"/>
              </a:spcAft>
            </a:pPr>
            <a:r>
              <a:rPr lang="en-US" sz="3100" dirty="0"/>
              <a:t>Rational for NTN-FR2</a:t>
            </a:r>
            <a:endParaRPr lang="fr-FR" sz="3100" dirty="0"/>
          </a:p>
          <a:p>
            <a:pPr marL="690563" lvl="1" indent="-233363">
              <a:lnSpc>
                <a:spcPct val="120000"/>
              </a:lnSpc>
              <a:spcBef>
                <a:spcPts val="600"/>
              </a:spcBef>
              <a:spcAft>
                <a:spcPts val="300"/>
              </a:spcAft>
            </a:pPr>
            <a:r>
              <a:rPr lang="en-US" sz="2800" dirty="0"/>
              <a:t>Satellite access that operate in bands above 10 GHz provides essential broadband services to VSAT and ESIM user equipment</a:t>
            </a:r>
          </a:p>
          <a:p>
            <a:pPr marL="690563" lvl="1" indent="-233363">
              <a:lnSpc>
                <a:spcPct val="120000"/>
              </a:lnSpc>
              <a:spcBef>
                <a:spcPts val="600"/>
              </a:spcBef>
              <a:spcAft>
                <a:spcPts val="300"/>
              </a:spcAft>
            </a:pPr>
            <a:r>
              <a:rPr lang="en-US" sz="2800" dirty="0"/>
              <a:t>The benefits of satellite broadband access are increasingly recognized as having significant social and economic importance especially to address the digital divide </a:t>
            </a:r>
          </a:p>
          <a:p>
            <a:pPr marL="690563" lvl="1" indent="-233363">
              <a:lnSpc>
                <a:spcPct val="120000"/>
              </a:lnSpc>
              <a:spcBef>
                <a:spcPts val="600"/>
              </a:spcBef>
              <a:spcAft>
                <a:spcPts val="300"/>
              </a:spcAft>
            </a:pPr>
            <a:r>
              <a:rPr lang="en-US" sz="2800" dirty="0"/>
              <a:t>The handling of Ka-band for NTN-NR is essential to enabling support of the main NTN scenarios in Rel-17</a:t>
            </a:r>
          </a:p>
          <a:p>
            <a:pPr marL="690563" lvl="1" indent="-233363">
              <a:lnSpc>
                <a:spcPct val="120000"/>
              </a:lnSpc>
              <a:spcBef>
                <a:spcPts val="600"/>
              </a:spcBef>
              <a:spcAft>
                <a:spcPts val="300"/>
              </a:spcAft>
            </a:pPr>
            <a:r>
              <a:rPr lang="en-US" sz="2800" dirty="0"/>
              <a:t>It will pave the way for the definition of other bands above 10 GHz (i.e. Ku &amp; Q/V band) as an independent release WI</a:t>
            </a:r>
          </a:p>
          <a:p>
            <a:pPr lvl="1"/>
            <a:endParaRPr lang="fr-FR" dirty="0"/>
          </a:p>
        </p:txBody>
      </p:sp>
      <p:sp>
        <p:nvSpPr>
          <p:cNvPr id="4" name="Espace réservé du numéro de diapositive 3"/>
          <p:cNvSpPr>
            <a:spLocks noGrp="1"/>
          </p:cNvSpPr>
          <p:nvPr>
            <p:ph type="sldNum" sz="quarter" idx="12"/>
          </p:nvPr>
        </p:nvSpPr>
        <p:spPr/>
        <p:txBody>
          <a:bodyPr/>
          <a:lstStyle/>
          <a:p>
            <a:fld id="{81E58D4D-76B4-4F21-A473-10EE91B0921F}" type="slidenum">
              <a:rPr lang="en-US" smtClean="0"/>
              <a:t>3</a:t>
            </a:fld>
            <a:endParaRPr lang="en-US" dirty="0"/>
          </a:p>
        </p:txBody>
      </p:sp>
    </p:spTree>
    <p:extLst>
      <p:ext uri="{BB962C8B-B14F-4D97-AF65-F5344CB8AC3E}">
        <p14:creationId xmlns:p14="http://schemas.microsoft.com/office/powerpoint/2010/main" val="37908917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7F60F8-C5F8-436E-94A5-88398D7F17F9}"/>
              </a:ext>
            </a:extLst>
          </p:cNvPr>
          <p:cNvSpPr>
            <a:spLocks noGrp="1"/>
          </p:cNvSpPr>
          <p:nvPr>
            <p:ph type="title"/>
          </p:nvPr>
        </p:nvSpPr>
        <p:spPr>
          <a:xfrm>
            <a:off x="838200" y="650244"/>
            <a:ext cx="10515600" cy="1030335"/>
          </a:xfrm>
        </p:spPr>
        <p:txBody>
          <a:bodyPr>
            <a:normAutofit/>
          </a:bodyPr>
          <a:lstStyle/>
          <a:p>
            <a:r>
              <a:rPr lang="en-US" dirty="0">
                <a:solidFill>
                  <a:srgbClr val="C00000"/>
                </a:solidFill>
              </a:rPr>
              <a:t>Proposed WF </a:t>
            </a:r>
            <a:r>
              <a:rPr lang="en-US" sz="2400" dirty="0">
                <a:solidFill>
                  <a:srgbClr val="0000FF"/>
                </a:solidFill>
              </a:rPr>
              <a:t>(</a:t>
            </a:r>
            <a:r>
              <a:rPr lang="en-US" sz="1800" dirty="0">
                <a:solidFill>
                  <a:srgbClr val="0000FF"/>
                </a:solidFill>
              </a:rPr>
              <a:t>Revised based on early round of [92-e-16-NR-NTN-WI]</a:t>
            </a:r>
            <a:r>
              <a:rPr lang="en-US" sz="2400" dirty="0">
                <a:solidFill>
                  <a:srgbClr val="0000FF"/>
                </a:solidFill>
              </a:rPr>
              <a:t>)</a:t>
            </a:r>
          </a:p>
        </p:txBody>
      </p:sp>
      <p:sp>
        <p:nvSpPr>
          <p:cNvPr id="3" name="Content Placeholder 2">
            <a:extLst>
              <a:ext uri="{FF2B5EF4-FFF2-40B4-BE49-F238E27FC236}">
                <a16:creationId xmlns:a16="http://schemas.microsoft.com/office/drawing/2014/main" id="{133B75B3-53BA-4422-9348-68563FCDF0BD}"/>
              </a:ext>
            </a:extLst>
          </p:cNvPr>
          <p:cNvSpPr>
            <a:spLocks noGrp="1"/>
          </p:cNvSpPr>
          <p:nvPr>
            <p:ph idx="1"/>
          </p:nvPr>
        </p:nvSpPr>
        <p:spPr>
          <a:xfrm>
            <a:off x="703729" y="1940555"/>
            <a:ext cx="10784541" cy="2452151"/>
          </a:xfrm>
        </p:spPr>
        <p:txBody>
          <a:bodyPr>
            <a:noAutofit/>
          </a:bodyPr>
          <a:lstStyle/>
          <a:p>
            <a:pPr marL="344488" indent="-344488">
              <a:lnSpc>
                <a:spcPct val="100000"/>
              </a:lnSpc>
              <a:spcBef>
                <a:spcPts val="600"/>
              </a:spcBef>
              <a:spcAft>
                <a:spcPts val="600"/>
              </a:spcAft>
            </a:pPr>
            <a:r>
              <a:rPr lang="en-US" sz="2400" dirty="0"/>
              <a:t>Proposal 1: RAN#92-e to endorse “Ka Band” as the exemplary band for NTN-NR above 10 GHz for GEO and NGSO based satellite access. </a:t>
            </a:r>
          </a:p>
          <a:p>
            <a:pPr marL="344488" indent="-344488">
              <a:lnSpc>
                <a:spcPct val="100000"/>
              </a:lnSpc>
              <a:spcBef>
                <a:spcPts val="600"/>
              </a:spcBef>
              <a:spcAft>
                <a:spcPts val="600"/>
              </a:spcAft>
            </a:pPr>
            <a:r>
              <a:rPr lang="en-US" sz="2400" dirty="0"/>
              <a:t>Proposal 2: The RAN4 technical aspects associated with the deployment of NTN in FDD mode in satellite bands above 10 GHz can be identified/characterized as part of an analysis to be started after March 2022, prior to the normative work or </a:t>
            </a:r>
            <a:r>
              <a:rPr lang="en-GB" sz="2400" dirty="0">
                <a:latin typeface="Calibri" panose="020F0502020204030204" pitchFamily="34" charset="0"/>
                <a:ea typeface="DengXian" panose="02010600030101010101" pitchFamily="2" charset="-122"/>
              </a:rPr>
              <a:t>once FR1 NTN coexistence study is stable enough</a:t>
            </a:r>
            <a:endParaRPr lang="en-US" sz="2400" dirty="0"/>
          </a:p>
          <a:p>
            <a:pPr marL="344488" indent="-344488">
              <a:lnSpc>
                <a:spcPct val="100000"/>
              </a:lnSpc>
              <a:spcBef>
                <a:spcPts val="600"/>
              </a:spcBef>
              <a:spcAft>
                <a:spcPts val="600"/>
              </a:spcAft>
            </a:pPr>
            <a:endParaRPr lang="en-US" sz="2400" dirty="0"/>
          </a:p>
        </p:txBody>
      </p:sp>
    </p:spTree>
    <p:extLst>
      <p:ext uri="{BB962C8B-B14F-4D97-AF65-F5344CB8AC3E}">
        <p14:creationId xmlns:p14="http://schemas.microsoft.com/office/powerpoint/2010/main" val="25409894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fr-FR" sz="7200" b="1" dirty="0"/>
              <a:t>Annex</a:t>
            </a:r>
            <a:br>
              <a:rPr lang="fr-FR" sz="7200" b="1" dirty="0"/>
            </a:br>
            <a:r>
              <a:rPr lang="en-US" sz="1800" b="1" dirty="0"/>
              <a:t>RP-211255</a:t>
            </a:r>
            <a:endParaRPr lang="fr-FR" sz="1800" b="1" dirty="0"/>
          </a:p>
        </p:txBody>
      </p:sp>
      <p:sp>
        <p:nvSpPr>
          <p:cNvPr id="4" name="Espace réservé du numéro de diapositive 3"/>
          <p:cNvSpPr>
            <a:spLocks noGrp="1"/>
          </p:cNvSpPr>
          <p:nvPr>
            <p:ph type="sldNum" sz="quarter" idx="12"/>
          </p:nvPr>
        </p:nvSpPr>
        <p:spPr/>
        <p:txBody>
          <a:bodyPr/>
          <a:lstStyle/>
          <a:p>
            <a:fld id="{81E58D4D-76B4-4F21-A473-10EE91B0921F}" type="slidenum">
              <a:rPr lang="en-US" smtClean="0"/>
              <a:t>5</a:t>
            </a:fld>
            <a:endParaRPr lang="en-US" dirty="0"/>
          </a:p>
        </p:txBody>
      </p:sp>
    </p:spTree>
    <p:extLst>
      <p:ext uri="{BB962C8B-B14F-4D97-AF65-F5344CB8AC3E}">
        <p14:creationId xmlns:p14="http://schemas.microsoft.com/office/powerpoint/2010/main" val="12185712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130305-56ED-4CA5-BE14-19BF1AFB05E0}"/>
              </a:ext>
            </a:extLst>
          </p:cNvPr>
          <p:cNvSpPr>
            <a:spLocks noGrp="1"/>
          </p:cNvSpPr>
          <p:nvPr>
            <p:ph type="title"/>
          </p:nvPr>
        </p:nvSpPr>
        <p:spPr>
          <a:xfrm>
            <a:off x="838200" y="185831"/>
            <a:ext cx="10515600" cy="773393"/>
          </a:xfrm>
        </p:spPr>
        <p:txBody>
          <a:bodyPr/>
          <a:lstStyle/>
          <a:p>
            <a:r>
              <a:rPr lang="en-US" dirty="0">
                <a:solidFill>
                  <a:srgbClr val="C00000"/>
                </a:solidFill>
              </a:rPr>
              <a:t>TDoc submitted to RAN and RAN4</a:t>
            </a:r>
            <a:endParaRPr lang="en-US" dirty="0"/>
          </a:p>
        </p:txBody>
      </p:sp>
      <p:graphicFrame>
        <p:nvGraphicFramePr>
          <p:cNvPr id="4" name="Table 4">
            <a:extLst>
              <a:ext uri="{FF2B5EF4-FFF2-40B4-BE49-F238E27FC236}">
                <a16:creationId xmlns:a16="http://schemas.microsoft.com/office/drawing/2014/main" id="{9E3E306B-C787-4736-B9A7-9910D06FB5D8}"/>
              </a:ext>
            </a:extLst>
          </p:cNvPr>
          <p:cNvGraphicFramePr>
            <a:graphicFrameLocks noGrp="1"/>
          </p:cNvGraphicFramePr>
          <p:nvPr>
            <p:extLst>
              <p:ext uri="{D42A27DB-BD31-4B8C-83A1-F6EECF244321}">
                <p14:modId xmlns:p14="http://schemas.microsoft.com/office/powerpoint/2010/main" val="2417498113"/>
              </p:ext>
            </p:extLst>
          </p:nvPr>
        </p:nvGraphicFramePr>
        <p:xfrm>
          <a:off x="838200" y="2585459"/>
          <a:ext cx="5033682" cy="3797587"/>
        </p:xfrm>
        <a:graphic>
          <a:graphicData uri="http://schemas.openxmlformats.org/drawingml/2006/table">
            <a:tbl>
              <a:tblPr firstRow="1" bandRow="1">
                <a:tableStyleId>{5C22544A-7EE6-4342-B048-85BDC9FD1C3A}</a:tableStyleId>
              </a:tblPr>
              <a:tblGrid>
                <a:gridCol w="1243803">
                  <a:extLst>
                    <a:ext uri="{9D8B030D-6E8A-4147-A177-3AD203B41FA5}">
                      <a16:colId xmlns:a16="http://schemas.microsoft.com/office/drawing/2014/main" val="1504588873"/>
                    </a:ext>
                  </a:extLst>
                </a:gridCol>
                <a:gridCol w="3789879">
                  <a:extLst>
                    <a:ext uri="{9D8B030D-6E8A-4147-A177-3AD203B41FA5}">
                      <a16:colId xmlns:a16="http://schemas.microsoft.com/office/drawing/2014/main" val="3656605747"/>
                    </a:ext>
                  </a:extLst>
                </a:gridCol>
              </a:tblGrid>
              <a:tr h="414307">
                <a:tc gridSpan="2">
                  <a:txBody>
                    <a:bodyPr/>
                    <a:lstStyle/>
                    <a:p>
                      <a:pPr algn="ctr"/>
                      <a:r>
                        <a:rPr lang="en-US" sz="1600" dirty="0">
                          <a:latin typeface="Arial" panose="020B0604020202020204" pitchFamily="34" charset="0"/>
                          <a:cs typeface="Arial" panose="020B0604020202020204" pitchFamily="34" charset="0"/>
                        </a:rPr>
                        <a:t>RAN Plenary </a:t>
                      </a:r>
                    </a:p>
                  </a:txBody>
                  <a:tcPr/>
                </a:tc>
                <a:tc hMerge="1">
                  <a:txBody>
                    <a:bodyPr/>
                    <a:lstStyle/>
                    <a:p>
                      <a:pPr algn="ctr"/>
                      <a:endParaRPr lang="en-US" sz="16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057631274"/>
                  </a:ext>
                </a:extLst>
              </a:tr>
              <a:tr h="414307">
                <a:tc>
                  <a:txBody>
                    <a:bodyPr/>
                    <a:lstStyle/>
                    <a:p>
                      <a:pPr algn="ctr"/>
                      <a:r>
                        <a:rPr lang="en-US" sz="1600" dirty="0"/>
                        <a:t>RAN#84</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u="sng" dirty="0">
                          <a:solidFill>
                            <a:srgbClr val="0070C0"/>
                          </a:solidFill>
                          <a:hlinkClick r:id="rId2">
                            <a:extLst>
                              <a:ext uri="{A12FA001-AC4F-418D-AE19-62706E023703}">
                                <ahyp:hlinkClr xmlns:ahyp="http://schemas.microsoft.com/office/drawing/2018/hyperlinkcolor" val="tx"/>
                              </a:ext>
                            </a:extLst>
                          </a:hlinkClick>
                        </a:rPr>
                        <a:t>RP-190995</a:t>
                      </a:r>
                      <a:r>
                        <a:rPr lang="en-US" sz="1600" b="0" u="sng" dirty="0">
                          <a:solidFill>
                            <a:srgbClr val="0070C0"/>
                          </a:solidFill>
                        </a:rPr>
                        <a:t> </a:t>
                      </a:r>
                      <a:r>
                        <a:rPr lang="en-US" sz="1600" b="0" u="none" dirty="0"/>
                        <a:t>- </a:t>
                      </a:r>
                      <a:r>
                        <a:rPr lang="en-GB" sz="1600" b="0" kern="1200" dirty="0">
                          <a:solidFill>
                            <a:schemeClr val="dk1"/>
                          </a:solidFill>
                          <a:effectLst/>
                          <a:latin typeface="+mn-lt"/>
                          <a:ea typeface="+mn-ea"/>
                          <a:cs typeface="+mn-cs"/>
                        </a:rPr>
                        <a:t>Motivation for NWI on Frequency Bands for NR Based Satellite Access</a:t>
                      </a:r>
                      <a:endParaRPr lang="en-US" sz="1600" b="0" dirty="0"/>
                    </a:p>
                  </a:txBody>
                  <a:tcPr/>
                </a:tc>
                <a:extLst>
                  <a:ext uri="{0D108BD9-81ED-4DB2-BD59-A6C34878D82A}">
                    <a16:rowId xmlns:a16="http://schemas.microsoft.com/office/drawing/2014/main" val="4261933962"/>
                  </a:ext>
                </a:extLst>
              </a:tr>
              <a:tr h="414307">
                <a:tc>
                  <a:txBody>
                    <a:bodyPr/>
                    <a:lstStyle/>
                    <a:p>
                      <a:pPr algn="ctr"/>
                      <a:r>
                        <a:rPr lang="en-US" sz="1600" dirty="0"/>
                        <a:t>RAN#87-e</a:t>
                      </a:r>
                    </a:p>
                  </a:txBody>
                  <a:tcPr/>
                </a:tc>
                <a:tc>
                  <a:txBody>
                    <a:bodyPr/>
                    <a:lstStyle/>
                    <a:p>
                      <a:r>
                        <a:rPr lang="en-US" sz="1600" b="0" u="sng" dirty="0">
                          <a:solidFill>
                            <a:srgbClr val="0070C0"/>
                          </a:solidFill>
                          <a:hlinkClick r:id="rId3">
                            <a:extLst>
                              <a:ext uri="{A12FA001-AC4F-418D-AE19-62706E023703}">
                                <ahyp:hlinkClr xmlns:ahyp="http://schemas.microsoft.com/office/drawing/2018/hyperlinkcolor" val="tx"/>
                              </a:ext>
                            </a:extLst>
                          </a:hlinkClick>
                        </a:rPr>
                        <a:t>RP-200107</a:t>
                      </a:r>
                      <a:r>
                        <a:rPr lang="en-US" sz="1600" b="0" u="sng" dirty="0">
                          <a:solidFill>
                            <a:srgbClr val="0070C0"/>
                          </a:solidFill>
                        </a:rPr>
                        <a:t> </a:t>
                      </a:r>
                      <a:r>
                        <a:rPr lang="en-US" sz="1600" b="0" u="none" dirty="0">
                          <a:solidFill>
                            <a:srgbClr val="0070C0"/>
                          </a:solidFill>
                        </a:rPr>
                        <a:t>- </a:t>
                      </a:r>
                      <a:r>
                        <a:rPr lang="en-US" sz="1600" b="0" kern="1200" dirty="0">
                          <a:solidFill>
                            <a:schemeClr val="dk1"/>
                          </a:solidFill>
                          <a:effectLst/>
                          <a:latin typeface="+mn-lt"/>
                          <a:ea typeface="+mn-ea"/>
                          <a:cs typeface="+mn-cs"/>
                        </a:rPr>
                        <a:t>Candidate FR2 Frequency Band for NR Based Satellite Access</a:t>
                      </a:r>
                      <a:endParaRPr lang="en-US" sz="1600" b="0" dirty="0"/>
                    </a:p>
                  </a:txBody>
                  <a:tcPr/>
                </a:tc>
                <a:extLst>
                  <a:ext uri="{0D108BD9-81ED-4DB2-BD59-A6C34878D82A}">
                    <a16:rowId xmlns:a16="http://schemas.microsoft.com/office/drawing/2014/main" val="3342286192"/>
                  </a:ext>
                </a:extLst>
              </a:tr>
              <a:tr h="414307">
                <a:tc>
                  <a:txBody>
                    <a:bodyPr/>
                    <a:lstStyle/>
                    <a:p>
                      <a:pPr algn="ctr"/>
                      <a:r>
                        <a:rPr lang="en-US" sz="1600" dirty="0"/>
                        <a:t>RAN#88-e</a:t>
                      </a:r>
                    </a:p>
                  </a:txBody>
                  <a:tcPr/>
                </a:tc>
                <a:tc>
                  <a:txBody>
                    <a:bodyPr/>
                    <a:lstStyle/>
                    <a:p>
                      <a:r>
                        <a:rPr lang="en-US" sz="1600" b="0" u="sng" dirty="0">
                          <a:solidFill>
                            <a:srgbClr val="0070C0"/>
                          </a:solidFill>
                          <a:hlinkClick r:id="rId4">
                            <a:extLst>
                              <a:ext uri="{A12FA001-AC4F-418D-AE19-62706E023703}">
                                <ahyp:hlinkClr xmlns:ahyp="http://schemas.microsoft.com/office/drawing/2018/hyperlinkcolor" val="tx"/>
                              </a:ext>
                            </a:extLst>
                          </a:hlinkClick>
                        </a:rPr>
                        <a:t>RP-200638</a:t>
                      </a:r>
                      <a:r>
                        <a:rPr lang="en-US" sz="1600" b="0" u="sng" dirty="0"/>
                        <a:t> </a:t>
                      </a:r>
                      <a:r>
                        <a:rPr lang="en-US" sz="1600" b="0" u="none" dirty="0"/>
                        <a:t>– New WID </a:t>
                      </a:r>
                      <a:r>
                        <a:rPr lang="en-GB" sz="1600" b="0" kern="1200" dirty="0">
                          <a:solidFill>
                            <a:schemeClr val="dk1"/>
                          </a:solidFill>
                          <a:effectLst/>
                          <a:latin typeface="+mn-lt"/>
                          <a:ea typeface="+mn-ea"/>
                          <a:cs typeface="+mn-cs"/>
                        </a:rPr>
                        <a:t>FR2 for NR based Satellite networks </a:t>
                      </a:r>
                      <a:endParaRPr lang="en-US" sz="1600" b="0" dirty="0"/>
                    </a:p>
                  </a:txBody>
                  <a:tcPr/>
                </a:tc>
                <a:extLst>
                  <a:ext uri="{0D108BD9-81ED-4DB2-BD59-A6C34878D82A}">
                    <a16:rowId xmlns:a16="http://schemas.microsoft.com/office/drawing/2014/main" val="1103209174"/>
                  </a:ext>
                </a:extLst>
              </a:tr>
              <a:tr h="414307">
                <a:tc>
                  <a:txBody>
                    <a:bodyPr/>
                    <a:lstStyle/>
                    <a:p>
                      <a:pPr algn="ctr"/>
                      <a:r>
                        <a:rPr lang="en-US" sz="1600" dirty="0"/>
                        <a:t>RAN#90-e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i="0" kern="1200" dirty="0">
                          <a:solidFill>
                            <a:schemeClr val="dk1"/>
                          </a:solidFill>
                          <a:effectLst/>
                          <a:latin typeface="+mn-lt"/>
                          <a:ea typeface="+mn-ea"/>
                          <a:cs typeface="+mn-cs"/>
                          <a:hlinkClick r:id="rId5"/>
                        </a:rPr>
                        <a:t>RP-202732</a:t>
                      </a:r>
                      <a:r>
                        <a:rPr lang="en-US" sz="1600" b="0" i="0" kern="1200" dirty="0">
                          <a:solidFill>
                            <a:schemeClr val="dk1"/>
                          </a:solidFill>
                          <a:effectLst/>
                          <a:latin typeface="+mn-lt"/>
                          <a:ea typeface="+mn-ea"/>
                          <a:cs typeface="+mn-cs"/>
                        </a:rPr>
                        <a:t> – About fixed and moving platform mounted device for NTN</a:t>
                      </a:r>
                      <a:endParaRPr lang="en-US" sz="1600" b="0" dirty="0"/>
                    </a:p>
                  </a:txBody>
                  <a:tcPr/>
                </a:tc>
                <a:extLst>
                  <a:ext uri="{0D108BD9-81ED-4DB2-BD59-A6C34878D82A}">
                    <a16:rowId xmlns:a16="http://schemas.microsoft.com/office/drawing/2014/main" val="1873816492"/>
                  </a:ext>
                </a:extLst>
              </a:tr>
              <a:tr h="414307">
                <a:tc>
                  <a:txBody>
                    <a:bodyPr/>
                    <a:lstStyle/>
                    <a:p>
                      <a:pPr algn="ctr"/>
                      <a:r>
                        <a:rPr lang="en-US" sz="1600" dirty="0"/>
                        <a:t>RAN#91-e</a:t>
                      </a:r>
                    </a:p>
                  </a:txBody>
                  <a:tcPr/>
                </a:tc>
                <a:tc>
                  <a:txBody>
                    <a:bodyPr/>
                    <a:lstStyle/>
                    <a:p>
                      <a:r>
                        <a:rPr lang="en-US" sz="1600" b="0" i="0" kern="1200" dirty="0">
                          <a:solidFill>
                            <a:schemeClr val="dk1"/>
                          </a:solidFill>
                          <a:effectLst/>
                          <a:latin typeface="+mn-lt"/>
                          <a:ea typeface="+mn-ea"/>
                          <a:cs typeface="+mn-cs"/>
                          <a:hlinkClick r:id="rId6"/>
                        </a:rPr>
                        <a:t>RP-210439</a:t>
                      </a:r>
                      <a:r>
                        <a:rPr lang="en-US" sz="1600" b="0" i="0" kern="1200" dirty="0">
                          <a:solidFill>
                            <a:schemeClr val="dk1"/>
                          </a:solidFill>
                          <a:effectLst/>
                          <a:latin typeface="+mn-lt"/>
                          <a:ea typeface="+mn-ea"/>
                          <a:cs typeface="+mn-cs"/>
                        </a:rPr>
                        <a:t> – Handling of satellite Ka-band for NR-NTN exemplary band in Rel-17</a:t>
                      </a:r>
                    </a:p>
                    <a:p>
                      <a:endParaRPr lang="en-US" sz="1600" b="0" dirty="0"/>
                    </a:p>
                  </a:txBody>
                  <a:tcPr/>
                </a:tc>
                <a:extLst>
                  <a:ext uri="{0D108BD9-81ED-4DB2-BD59-A6C34878D82A}">
                    <a16:rowId xmlns:a16="http://schemas.microsoft.com/office/drawing/2014/main" val="2272874903"/>
                  </a:ext>
                </a:extLst>
              </a:tr>
            </a:tbl>
          </a:graphicData>
        </a:graphic>
      </p:graphicFrame>
      <p:sp>
        <p:nvSpPr>
          <p:cNvPr id="6" name="TextBox 5">
            <a:extLst>
              <a:ext uri="{FF2B5EF4-FFF2-40B4-BE49-F238E27FC236}">
                <a16:creationId xmlns:a16="http://schemas.microsoft.com/office/drawing/2014/main" id="{F4A42317-022E-4EC5-9E12-A8A3F517976F}"/>
              </a:ext>
            </a:extLst>
          </p:cNvPr>
          <p:cNvSpPr txBox="1"/>
          <p:nvPr/>
        </p:nvSpPr>
        <p:spPr>
          <a:xfrm>
            <a:off x="757517" y="1035773"/>
            <a:ext cx="10278035" cy="1661993"/>
          </a:xfrm>
          <a:prstGeom prst="rect">
            <a:avLst/>
          </a:prstGeom>
          <a:noFill/>
        </p:spPr>
        <p:txBody>
          <a:bodyPr wrap="square" rtlCol="0">
            <a:spAutoFit/>
          </a:bodyPr>
          <a:lstStyle/>
          <a:p>
            <a:pPr>
              <a:spcAft>
                <a:spcPts val="600"/>
              </a:spcAft>
            </a:pPr>
            <a:r>
              <a:rPr lang="en-US" dirty="0"/>
              <a:t>In section 6.0 of TR 38.821, Ka-Band had been comprehensively studied and calibrated for the Link-Level and System-Level Evaluations as the band for NTN-NR in the FR2 range. As a result, Ka-band had been included in the </a:t>
            </a:r>
            <a:r>
              <a:rPr lang="en-GB" dirty="0"/>
              <a:t>Recommendations on the way forward in section 9.0 of TR 38.821, and was a part of NTN-NR WID. </a:t>
            </a:r>
            <a:endParaRPr lang="en-US" dirty="0"/>
          </a:p>
          <a:p>
            <a:pPr>
              <a:spcAft>
                <a:spcPts val="600"/>
              </a:spcAft>
            </a:pPr>
            <a:r>
              <a:rPr lang="en-GB" sz="2000" dirty="0"/>
              <a:t>NTN-FR2 and </a:t>
            </a:r>
            <a:r>
              <a:rPr lang="en-GB" sz="2000" dirty="0" err="1"/>
              <a:t>Ka</a:t>
            </a:r>
            <a:r>
              <a:rPr lang="en-GB" sz="2000" dirty="0"/>
              <a:t>-band had been consistently proposed in multiple RAN Plenary and RAN4:</a:t>
            </a:r>
            <a:endParaRPr lang="en-US" sz="2000" dirty="0"/>
          </a:p>
          <a:p>
            <a:endParaRPr lang="en-US" dirty="0"/>
          </a:p>
        </p:txBody>
      </p:sp>
      <p:graphicFrame>
        <p:nvGraphicFramePr>
          <p:cNvPr id="3" name="Table 4">
            <a:extLst>
              <a:ext uri="{FF2B5EF4-FFF2-40B4-BE49-F238E27FC236}">
                <a16:creationId xmlns:a16="http://schemas.microsoft.com/office/drawing/2014/main" id="{994CD04F-4DF7-4503-8D86-4DBCDDFDCCD8}"/>
              </a:ext>
            </a:extLst>
          </p:cNvPr>
          <p:cNvGraphicFramePr>
            <a:graphicFrameLocks noGrp="1"/>
          </p:cNvGraphicFramePr>
          <p:nvPr>
            <p:extLst>
              <p:ext uri="{D42A27DB-BD31-4B8C-83A1-F6EECF244321}">
                <p14:modId xmlns:p14="http://schemas.microsoft.com/office/powerpoint/2010/main" val="1380429963"/>
              </p:ext>
            </p:extLst>
          </p:nvPr>
        </p:nvGraphicFramePr>
        <p:xfrm>
          <a:off x="6227480" y="2549899"/>
          <a:ext cx="4808072" cy="3754120"/>
        </p:xfrm>
        <a:graphic>
          <a:graphicData uri="http://schemas.openxmlformats.org/drawingml/2006/table">
            <a:tbl>
              <a:tblPr firstRow="1" bandRow="1">
                <a:tableStyleId>{5C22544A-7EE6-4342-B048-85BDC9FD1C3A}</a:tableStyleId>
              </a:tblPr>
              <a:tblGrid>
                <a:gridCol w="1201271">
                  <a:extLst>
                    <a:ext uri="{9D8B030D-6E8A-4147-A177-3AD203B41FA5}">
                      <a16:colId xmlns:a16="http://schemas.microsoft.com/office/drawing/2014/main" val="3467451176"/>
                    </a:ext>
                  </a:extLst>
                </a:gridCol>
                <a:gridCol w="3606801">
                  <a:extLst>
                    <a:ext uri="{9D8B030D-6E8A-4147-A177-3AD203B41FA5}">
                      <a16:colId xmlns:a16="http://schemas.microsoft.com/office/drawing/2014/main" val="889231678"/>
                    </a:ext>
                  </a:extLst>
                </a:gridCol>
              </a:tblGrid>
              <a:tr h="370840">
                <a:tc gridSpan="2">
                  <a:txBody>
                    <a:bodyPr/>
                    <a:lstStyle/>
                    <a:p>
                      <a:pPr algn="ctr"/>
                      <a:r>
                        <a:rPr lang="en-US" dirty="0">
                          <a:latin typeface="Arial" panose="020B0604020202020204" pitchFamily="34" charset="0"/>
                          <a:cs typeface="Arial" panose="020B0604020202020204" pitchFamily="34" charset="0"/>
                        </a:rPr>
                        <a:t>RAN4 </a:t>
                      </a:r>
                    </a:p>
                  </a:txBody>
                  <a:tcPr/>
                </a:tc>
                <a:tc hMerge="1">
                  <a:txBody>
                    <a:bodyPr/>
                    <a:lstStyle/>
                    <a:p>
                      <a:pPr algn="ctr"/>
                      <a:endParaRPr lang="en-US"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580570553"/>
                  </a:ext>
                </a:extLst>
              </a:tr>
              <a:tr h="370840">
                <a:tc>
                  <a:txBody>
                    <a:bodyPr/>
                    <a:lstStyle/>
                    <a:p>
                      <a:pPr algn="ctr"/>
                      <a:r>
                        <a:rPr lang="en-US" sz="1600" dirty="0"/>
                        <a:t>RAN4#95-e</a:t>
                      </a:r>
                    </a:p>
                  </a:txBody>
                  <a:tcPr/>
                </a:tc>
                <a:tc>
                  <a:txBody>
                    <a:bodyPr/>
                    <a:lstStyle/>
                    <a:p>
                      <a:r>
                        <a:rPr lang="en-US" sz="1600" b="0" i="0" kern="1200" dirty="0">
                          <a:solidFill>
                            <a:schemeClr val="dk1"/>
                          </a:solidFill>
                          <a:effectLst/>
                          <a:latin typeface="+mn-lt"/>
                          <a:ea typeface="+mn-ea"/>
                          <a:cs typeface="+mn-cs"/>
                          <a:hlinkClick r:id="rId7"/>
                        </a:rPr>
                        <a:t>R4-2006613</a:t>
                      </a:r>
                      <a:r>
                        <a:rPr lang="en-US" sz="1600" b="0" i="0" kern="1200" dirty="0">
                          <a:solidFill>
                            <a:schemeClr val="dk1"/>
                          </a:solidFill>
                          <a:effectLst/>
                          <a:latin typeface="+mn-lt"/>
                          <a:ea typeface="+mn-ea"/>
                          <a:cs typeface="+mn-cs"/>
                        </a:rPr>
                        <a:t> - </a:t>
                      </a:r>
                      <a:r>
                        <a:rPr lang="nn-NO" sz="1600" dirty="0"/>
                        <a:t>New WID FR2 for NR based Satellite networks </a:t>
                      </a:r>
                      <a:endParaRPr lang="en-US" sz="1600" dirty="0"/>
                    </a:p>
                  </a:txBody>
                  <a:tcPr/>
                </a:tc>
                <a:extLst>
                  <a:ext uri="{0D108BD9-81ED-4DB2-BD59-A6C34878D82A}">
                    <a16:rowId xmlns:a16="http://schemas.microsoft.com/office/drawing/2014/main" val="476251234"/>
                  </a:ext>
                </a:extLst>
              </a:tr>
              <a:tr h="370840">
                <a:tc>
                  <a:txBody>
                    <a:bodyPr/>
                    <a:lstStyle/>
                    <a:p>
                      <a:pPr algn="ctr"/>
                      <a:r>
                        <a:rPr lang="en-US" sz="1600" dirty="0"/>
                        <a:t>RAN4#97-e</a:t>
                      </a:r>
                    </a:p>
                  </a:txBody>
                  <a:tcPr/>
                </a:tc>
                <a:tc>
                  <a:txBody>
                    <a:bodyPr/>
                    <a:lstStyle/>
                    <a:p>
                      <a:r>
                        <a:rPr lang="en-US" sz="1600" b="0" i="0" kern="1200" dirty="0">
                          <a:solidFill>
                            <a:schemeClr val="dk1"/>
                          </a:solidFill>
                          <a:effectLst/>
                          <a:latin typeface="+mn-lt"/>
                          <a:ea typeface="+mn-ea"/>
                          <a:cs typeface="+mn-cs"/>
                          <a:hlinkClick r:id="rId8"/>
                        </a:rPr>
                        <a:t>R4-2014467</a:t>
                      </a:r>
                      <a:r>
                        <a:rPr lang="en-US" sz="1600" b="0" i="0" kern="1200" dirty="0">
                          <a:solidFill>
                            <a:schemeClr val="dk1"/>
                          </a:solidFill>
                          <a:effectLst/>
                          <a:latin typeface="+mn-lt"/>
                          <a:ea typeface="+mn-ea"/>
                          <a:cs typeface="+mn-cs"/>
                        </a:rPr>
                        <a:t> - Possible FR2 exemplary band for NR based satellite networks</a:t>
                      </a:r>
                      <a:endParaRPr lang="en-US" sz="1600" dirty="0"/>
                    </a:p>
                  </a:txBody>
                  <a:tcPr/>
                </a:tc>
                <a:extLst>
                  <a:ext uri="{0D108BD9-81ED-4DB2-BD59-A6C34878D82A}">
                    <a16:rowId xmlns:a16="http://schemas.microsoft.com/office/drawing/2014/main" val="3960126641"/>
                  </a:ext>
                </a:extLst>
              </a:tr>
              <a:tr h="370840">
                <a:tc>
                  <a:txBody>
                    <a:bodyPr/>
                    <a:lstStyle/>
                    <a:p>
                      <a:pPr algn="ctr"/>
                      <a:r>
                        <a:rPr lang="en-US" sz="1600" dirty="0"/>
                        <a:t>RAN4#98-e</a:t>
                      </a:r>
                    </a:p>
                  </a:txBody>
                  <a:tcPr/>
                </a:tc>
                <a:tc>
                  <a:txBody>
                    <a:bodyPr/>
                    <a:lstStyle/>
                    <a:p>
                      <a:r>
                        <a:rPr lang="en-US" sz="1600" b="0" i="0" kern="1200" dirty="0">
                          <a:solidFill>
                            <a:schemeClr val="dk1"/>
                          </a:solidFill>
                          <a:effectLst/>
                          <a:latin typeface="+mn-lt"/>
                          <a:ea typeface="+mn-ea"/>
                          <a:cs typeface="+mn-cs"/>
                          <a:hlinkClick r:id="rId9"/>
                        </a:rPr>
                        <a:t>R4-2102374</a:t>
                      </a:r>
                      <a:r>
                        <a:rPr lang="en-US" sz="1600" b="0" i="0" kern="1200" dirty="0">
                          <a:solidFill>
                            <a:schemeClr val="dk1"/>
                          </a:solidFill>
                          <a:effectLst/>
                          <a:latin typeface="+mn-lt"/>
                          <a:ea typeface="+mn-ea"/>
                          <a:cs typeface="+mn-cs"/>
                        </a:rPr>
                        <a:t> - Discussion on satellite bands outside FR1/FR2 range for NR based satellite networks</a:t>
                      </a:r>
                      <a:endParaRPr lang="en-US" sz="1600" dirty="0"/>
                    </a:p>
                  </a:txBody>
                  <a:tcPr/>
                </a:tc>
                <a:extLst>
                  <a:ext uri="{0D108BD9-81ED-4DB2-BD59-A6C34878D82A}">
                    <a16:rowId xmlns:a16="http://schemas.microsoft.com/office/drawing/2014/main" val="128840584"/>
                  </a:ext>
                </a:extLst>
              </a:tr>
              <a:tr h="370840">
                <a:tc>
                  <a:txBody>
                    <a:bodyPr/>
                    <a:lstStyle/>
                    <a:p>
                      <a:pPr algn="ctr"/>
                      <a:r>
                        <a:rPr lang="en-US" sz="1600" dirty="0"/>
                        <a:t>RAN4#99-e</a:t>
                      </a:r>
                    </a:p>
                  </a:txBody>
                  <a:tcPr/>
                </a:tc>
                <a:tc>
                  <a:txBody>
                    <a:bodyPr/>
                    <a:lstStyle/>
                    <a:p>
                      <a:r>
                        <a:rPr lang="en-US" sz="1600" b="0" i="0" kern="1200" dirty="0">
                          <a:solidFill>
                            <a:schemeClr val="dk1"/>
                          </a:solidFill>
                          <a:effectLst/>
                          <a:latin typeface="+mn-lt"/>
                          <a:ea typeface="+mn-ea"/>
                          <a:cs typeface="+mn-cs"/>
                          <a:hlinkClick r:id="rId10"/>
                        </a:rPr>
                        <a:t>R4-2110813</a:t>
                      </a:r>
                      <a:r>
                        <a:rPr lang="en-US" sz="1600" b="0" i="0" kern="1200" dirty="0">
                          <a:solidFill>
                            <a:schemeClr val="dk1"/>
                          </a:solidFill>
                          <a:effectLst/>
                          <a:latin typeface="+mn-lt"/>
                          <a:ea typeface="+mn-ea"/>
                          <a:cs typeface="+mn-cs"/>
                        </a:rPr>
                        <a:t> - Discussion of FR2 (Ka/Ku) Satellite bands for NR based satellite networks</a:t>
                      </a:r>
                      <a:endParaRPr lang="en-US" sz="1600" dirty="0"/>
                    </a:p>
                  </a:txBody>
                  <a:tcPr/>
                </a:tc>
                <a:extLst>
                  <a:ext uri="{0D108BD9-81ED-4DB2-BD59-A6C34878D82A}">
                    <a16:rowId xmlns:a16="http://schemas.microsoft.com/office/drawing/2014/main" val="1764959510"/>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t>RAN4#99-e</a:t>
                      </a:r>
                    </a:p>
                    <a:p>
                      <a:pPr algn="ctr"/>
                      <a:endParaRPr lang="en-US" sz="1600" dirty="0"/>
                    </a:p>
                  </a:txBody>
                  <a:tcPr/>
                </a:tc>
                <a:tc>
                  <a:txBody>
                    <a:bodyPr/>
                    <a:lstStyle/>
                    <a:p>
                      <a:r>
                        <a:rPr lang="en-US" sz="1600" b="0" i="0" kern="1200" dirty="0">
                          <a:solidFill>
                            <a:schemeClr val="dk1"/>
                          </a:solidFill>
                          <a:effectLst/>
                          <a:latin typeface="+mn-lt"/>
                          <a:ea typeface="+mn-ea"/>
                          <a:cs typeface="+mn-cs"/>
                          <a:hlinkClick r:id="rId11"/>
                        </a:rPr>
                        <a:t>R4-2110993</a:t>
                      </a:r>
                      <a:r>
                        <a:rPr lang="en-US" sz="1600" b="0" i="0" kern="1200" dirty="0">
                          <a:solidFill>
                            <a:schemeClr val="dk1"/>
                          </a:solidFill>
                          <a:effectLst/>
                          <a:latin typeface="+mn-lt"/>
                          <a:ea typeface="+mn-ea"/>
                          <a:cs typeface="+mn-cs"/>
                        </a:rPr>
                        <a:t> - About Ka-band proposed for NR-NTN in Rel-17</a:t>
                      </a:r>
                      <a:endParaRPr lang="en-US" sz="1600" dirty="0"/>
                    </a:p>
                  </a:txBody>
                  <a:tcPr/>
                </a:tc>
                <a:extLst>
                  <a:ext uri="{0D108BD9-81ED-4DB2-BD59-A6C34878D82A}">
                    <a16:rowId xmlns:a16="http://schemas.microsoft.com/office/drawing/2014/main" val="3193776071"/>
                  </a:ext>
                </a:extLst>
              </a:tr>
            </a:tbl>
          </a:graphicData>
        </a:graphic>
      </p:graphicFrame>
    </p:spTree>
    <p:extLst>
      <p:ext uri="{BB962C8B-B14F-4D97-AF65-F5344CB8AC3E}">
        <p14:creationId xmlns:p14="http://schemas.microsoft.com/office/powerpoint/2010/main" val="12238749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064141-623A-494D-B21E-A72BB468F418}"/>
              </a:ext>
            </a:extLst>
          </p:cNvPr>
          <p:cNvSpPr>
            <a:spLocks noGrp="1"/>
          </p:cNvSpPr>
          <p:nvPr>
            <p:ph type="title"/>
          </p:nvPr>
        </p:nvSpPr>
        <p:spPr>
          <a:xfrm>
            <a:off x="851647" y="0"/>
            <a:ext cx="10515600" cy="1325563"/>
          </a:xfrm>
        </p:spPr>
        <p:txBody>
          <a:bodyPr/>
          <a:lstStyle/>
          <a:p>
            <a:r>
              <a:rPr lang="en-US" dirty="0">
                <a:solidFill>
                  <a:srgbClr val="C00000"/>
                </a:solidFill>
              </a:rPr>
              <a:t>RAN#90-e Agreements </a:t>
            </a:r>
            <a:r>
              <a:rPr lang="en-US" dirty="0">
                <a:solidFill>
                  <a:srgbClr val="FF0000"/>
                </a:solidFill>
              </a:rPr>
              <a:t>(RP-202907)</a:t>
            </a:r>
          </a:p>
        </p:txBody>
      </p:sp>
      <p:sp>
        <p:nvSpPr>
          <p:cNvPr id="5" name="Content Placeholder 4">
            <a:extLst>
              <a:ext uri="{FF2B5EF4-FFF2-40B4-BE49-F238E27FC236}">
                <a16:creationId xmlns:a16="http://schemas.microsoft.com/office/drawing/2014/main" id="{E1BD0BC8-5C1E-42AF-B26C-E3F7210F47BA}"/>
              </a:ext>
            </a:extLst>
          </p:cNvPr>
          <p:cNvSpPr>
            <a:spLocks noGrp="1"/>
          </p:cNvSpPr>
          <p:nvPr>
            <p:ph idx="1"/>
          </p:nvPr>
        </p:nvSpPr>
        <p:spPr>
          <a:xfrm>
            <a:off x="824753" y="1171201"/>
            <a:ext cx="10515600" cy="5686799"/>
          </a:xfrm>
        </p:spPr>
        <p:txBody>
          <a:bodyPr>
            <a:normAutofit fontScale="47500" lnSpcReduction="20000"/>
          </a:bodyPr>
          <a:lstStyle/>
          <a:p>
            <a:pPr marL="0" indent="0">
              <a:buNone/>
            </a:pPr>
            <a:r>
              <a:rPr lang="en-GB" sz="4200" b="1" dirty="0">
                <a:solidFill>
                  <a:srgbClr val="0070C0"/>
                </a:solidFill>
                <a:cs typeface="Arial" panose="020B0604020202020204" pitchFamily="34" charset="0"/>
              </a:rPr>
              <a:t>6.1 Handling of NTN bands</a:t>
            </a:r>
            <a:endParaRPr lang="en-US" sz="4200" b="1" dirty="0">
              <a:solidFill>
                <a:srgbClr val="0070C0"/>
              </a:solidFill>
              <a:cs typeface="Arial" panose="020B0604020202020204" pitchFamily="34" charset="0"/>
            </a:endParaRPr>
          </a:p>
          <a:p>
            <a:r>
              <a:rPr lang="en-US" sz="3200" b="1" i="1" dirty="0"/>
              <a:t>Proposal 1: In RAN4, the WID “NR-NTN-solutions” will define the generic and core requirements and consider at least one example satellite band. RAN4 to decide based on technical considerations which band(s) to consider as exemplary band for the WI “NR-NTN-solutions”, with at least the pre-condition that the intended usage is compliant with ITU-R Radio Regulations.</a:t>
            </a:r>
            <a:endParaRPr lang="en-US" sz="3200" dirty="0"/>
          </a:p>
          <a:p>
            <a:r>
              <a:rPr lang="en-US" sz="3200" b="1" i="1" dirty="0"/>
              <a:t> Proposal 2: More “satellite” bands for NTN use can be proposed in RAN4 as long as its intended usage is compliant with radio regulations via separate “satellite” band specific WIs once progress on generic and core requirements is considered sufficient by RAN4.</a:t>
            </a:r>
            <a:endParaRPr lang="en-US" sz="3200" dirty="0"/>
          </a:p>
          <a:p>
            <a:r>
              <a:rPr lang="en-US" sz="3200" b="1" i="1" dirty="0"/>
              <a:t> Proposal 3: The proponents of a RAN4 led “satellite” band specific WI are expected to reference all the relevant sources (including but are not limited to ITU-R Radio Regulations, relevant national regulations, pre-existing Harmonized Standards developed for example in ETSI, coexistence studies approved by regulatory bodies and/or 3GPP specifications) and contribute to the definition of the requirements that should be met. Moreover they shall clarify the use case scenarios and architectures (e.g. orbit, altitude, type of UE, duplex mode, channel bandwidth, SCS...) provided that the use case scenarios and architectures are within the scope of WID “NR-NTN-solutions” in order to define the requirements.</a:t>
            </a:r>
            <a:endParaRPr lang="en-US" sz="3200" dirty="0"/>
          </a:p>
          <a:p>
            <a:r>
              <a:rPr lang="en-US" sz="3200" b="1" i="1" dirty="0"/>
              <a:t> Proposal 4: Traditional 3GPP work for developing generic requirements, such as inter-carrier co-existence to decide ACLR etc. should be followed where possible but may have to be adapted for the satellite case. Adaptations if needed shall be defined by RAN4. Satellite bands introduced in 3GPP for NTN shall neither impact the existing specifications of nor cause degradation (in the sense of RAN4 co-existence studies) to present and future networks in 3GPP specified terrestrial bands</a:t>
            </a:r>
            <a:endParaRPr lang="en-US" sz="3200" dirty="0"/>
          </a:p>
          <a:p>
            <a:pPr lvl="1"/>
            <a:r>
              <a:rPr lang="en-US" sz="3200" b="1" i="1" dirty="0"/>
              <a:t>Note 1: The degradation caused to present and future networks in 3GPP specified terrestrial bands shall be understood as the performance degradation caused by the transmission of a NTN channel onto an adjacent TN channel. Simulations should be set such that no more than 5% loss in average and 5th percentile throughput in the adjacent channel of the victim network is seen in the same manner as Rel-15 NR.</a:t>
            </a:r>
            <a:endParaRPr lang="en-US" sz="3200" dirty="0"/>
          </a:p>
          <a:p>
            <a:pPr lvl="1"/>
            <a:r>
              <a:rPr lang="en-US" sz="3200" b="1" i="1" dirty="0"/>
              <a:t>Note 2: Adjacent channel Co-existence analysis between TN (TN base station transmit) channel specified in 3GPP and NTN (NTN base station receive) channel shall not cause impacts to existing specifications of network in 3GPP specified TN band.</a:t>
            </a:r>
            <a:endParaRPr lang="en-US" sz="3200" dirty="0"/>
          </a:p>
          <a:p>
            <a:r>
              <a:rPr lang="en-US" sz="3200" b="1" i="1" dirty="0"/>
              <a:t> Proposal 5: The scope and work load associated to adjacent channel co-existence study(</a:t>
            </a:r>
            <a:r>
              <a:rPr lang="en-US" sz="3200" b="1" i="1" dirty="0" err="1"/>
              <a:t>ies</a:t>
            </a:r>
            <a:r>
              <a:rPr lang="en-US" sz="3200" b="1" i="1" dirty="0"/>
              <a:t>) between HAPS and TN in existing 3GPP band(s) allowed by regulation for HAPS as IMT BS operation shall be clarified before being considered to be part of the Rel-17 NR-NTN-solutions WI.</a:t>
            </a:r>
            <a:endParaRPr lang="en-US" sz="3200" dirty="0"/>
          </a:p>
          <a:p>
            <a:endParaRPr lang="en-US" dirty="0"/>
          </a:p>
        </p:txBody>
      </p:sp>
    </p:spTree>
    <p:extLst>
      <p:ext uri="{BB962C8B-B14F-4D97-AF65-F5344CB8AC3E}">
        <p14:creationId xmlns:p14="http://schemas.microsoft.com/office/powerpoint/2010/main" val="4904591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064141-623A-494D-B21E-A72BB468F418}"/>
              </a:ext>
            </a:extLst>
          </p:cNvPr>
          <p:cNvSpPr>
            <a:spLocks noGrp="1"/>
          </p:cNvSpPr>
          <p:nvPr>
            <p:ph type="title"/>
          </p:nvPr>
        </p:nvSpPr>
        <p:spPr>
          <a:xfrm>
            <a:off x="851647" y="0"/>
            <a:ext cx="10515600" cy="1325563"/>
          </a:xfrm>
        </p:spPr>
        <p:txBody>
          <a:bodyPr/>
          <a:lstStyle/>
          <a:p>
            <a:r>
              <a:rPr lang="en-US" dirty="0">
                <a:solidFill>
                  <a:srgbClr val="C00000"/>
                </a:solidFill>
              </a:rPr>
              <a:t>RAN#91-e Agreements (RP-210791)</a:t>
            </a:r>
          </a:p>
        </p:txBody>
      </p:sp>
      <p:sp>
        <p:nvSpPr>
          <p:cNvPr id="5" name="Content Placeholder 4">
            <a:extLst>
              <a:ext uri="{FF2B5EF4-FFF2-40B4-BE49-F238E27FC236}">
                <a16:creationId xmlns:a16="http://schemas.microsoft.com/office/drawing/2014/main" id="{E1BD0BC8-5C1E-42AF-B26C-E3F7210F47BA}"/>
              </a:ext>
            </a:extLst>
          </p:cNvPr>
          <p:cNvSpPr>
            <a:spLocks noGrp="1"/>
          </p:cNvSpPr>
          <p:nvPr>
            <p:ph idx="1"/>
          </p:nvPr>
        </p:nvSpPr>
        <p:spPr>
          <a:xfrm>
            <a:off x="869576" y="1171201"/>
            <a:ext cx="10515600" cy="5686799"/>
          </a:xfrm>
        </p:spPr>
        <p:txBody>
          <a:bodyPr>
            <a:normAutofit fontScale="40000" lnSpcReduction="20000"/>
          </a:bodyPr>
          <a:lstStyle/>
          <a:p>
            <a:pPr marL="0" marR="0" indent="0" hangingPunct="0">
              <a:spcBef>
                <a:spcPts val="900"/>
              </a:spcBef>
              <a:spcAft>
                <a:spcPts val="900"/>
              </a:spcAft>
              <a:buNone/>
            </a:pPr>
            <a:r>
              <a:rPr lang="en-GB" sz="5000" b="1" dirty="0">
                <a:solidFill>
                  <a:srgbClr val="0070C0"/>
                </a:solidFill>
                <a:latin typeface="Arial" panose="020B0604020202020204" pitchFamily="34" charset="0"/>
                <a:ea typeface="Times New Roman" panose="02020603050405020304" pitchFamily="18" charset="0"/>
              </a:rPr>
              <a:t>6.1 Ka band handling aspects</a:t>
            </a:r>
            <a:r>
              <a:rPr lang="en-US" sz="5000" dirty="0">
                <a:solidFill>
                  <a:schemeClr val="accent5">
                    <a:lumMod val="50000"/>
                  </a:schemeClr>
                </a:solidFill>
                <a:latin typeface="Arial" panose="020B0604020202020204" pitchFamily="34" charset="0"/>
                <a:ea typeface="MS Mincho" panose="02020609040205080304" pitchFamily="49" charset="-128"/>
                <a:cs typeface="Arial" panose="020B0604020202020204" pitchFamily="34" charset="0"/>
              </a:rPr>
              <a:t> </a:t>
            </a:r>
            <a:endParaRPr lang="en-US" sz="5000" dirty="0">
              <a:solidFill>
                <a:schemeClr val="accent5">
                  <a:lumMod val="50000"/>
                </a:schemeClr>
              </a:solidFill>
              <a:latin typeface="Calibri" panose="020F0502020204030204" pitchFamily="34" charset="0"/>
              <a:ea typeface="MS Mincho" panose="02020609040205080304" pitchFamily="49" charset="-128"/>
              <a:cs typeface="Arial" panose="020B0604020202020204" pitchFamily="34" charset="0"/>
            </a:endParaRPr>
          </a:p>
          <a:p>
            <a:pPr marL="342900" marR="0" lvl="0" indent="-342900" algn="just">
              <a:lnSpc>
                <a:spcPct val="107000"/>
              </a:lnSpc>
              <a:spcBef>
                <a:spcPts val="0"/>
              </a:spcBef>
              <a:spcAft>
                <a:spcPts val="600"/>
              </a:spcAft>
              <a:buFont typeface="Symbol" panose="05050102010706020507" pitchFamily="18" charset="2"/>
              <a:buChar char=""/>
            </a:pPr>
            <a:r>
              <a:rPr lang="en-US" sz="3400" b="1" dirty="0">
                <a:latin typeface="Arial" panose="020B0604020202020204" pitchFamily="34" charset="0"/>
                <a:ea typeface="MS Mincho" panose="02020609040205080304" pitchFamily="49" charset="-128"/>
                <a:cs typeface="Arial" panose="020B0604020202020204" pitchFamily="34" charset="0"/>
              </a:rPr>
              <a:t>Proposal NTN-1. 1: For frequencies above 10 GHz, any work can be limited to VSAT, ESIM service and terminals.</a:t>
            </a:r>
            <a:endParaRPr lang="en-US" sz="3400" dirty="0">
              <a:latin typeface="Calibri" panose="020F0502020204030204" pitchFamily="34" charset="0"/>
              <a:ea typeface="MS Mincho" panose="02020609040205080304" pitchFamily="49" charset="-128"/>
              <a:cs typeface="Arial" panose="020B0604020202020204" pitchFamily="34" charset="0"/>
            </a:endParaRPr>
          </a:p>
          <a:p>
            <a:pPr marL="342900" marR="0" lvl="0" indent="-342900" algn="just">
              <a:lnSpc>
                <a:spcPct val="107000"/>
              </a:lnSpc>
              <a:spcBef>
                <a:spcPts val="0"/>
              </a:spcBef>
              <a:spcAft>
                <a:spcPts val="600"/>
              </a:spcAft>
              <a:buFont typeface="Symbol" panose="05050102010706020507" pitchFamily="18" charset="2"/>
              <a:buChar char=""/>
            </a:pPr>
            <a:r>
              <a:rPr lang="en-US" sz="4000" b="1" dirty="0">
                <a:latin typeface="Arial" panose="020B0604020202020204" pitchFamily="34" charset="0"/>
                <a:ea typeface="MS Mincho" panose="02020609040205080304" pitchFamily="49" charset="-128"/>
                <a:cs typeface="Arial" panose="020B0604020202020204" pitchFamily="34" charset="0"/>
              </a:rPr>
              <a:t>Proposal NTN-1.2: The Satellite Ka band refers to [17.3 – 20.2 GHz] on the downlink and [27.0 – 30.0 GHz] on the uplink as allocated by ITU-R to satellite services.</a:t>
            </a:r>
            <a:r>
              <a:rPr lang="en-US" sz="4000" dirty="0">
                <a:latin typeface="Calibri" panose="020F0502020204030204" pitchFamily="34" charset="0"/>
                <a:ea typeface="MS Mincho" panose="02020609040205080304" pitchFamily="49" charset="-128"/>
                <a:cs typeface="Arial" panose="020B0604020202020204" pitchFamily="34" charset="0"/>
              </a:rPr>
              <a:t> </a:t>
            </a:r>
            <a:r>
              <a:rPr lang="en-US" sz="4000" b="1" dirty="0">
                <a:latin typeface="Arial" panose="020B0604020202020204" pitchFamily="34" charset="0"/>
                <a:ea typeface="MS Mincho" panose="02020609040205080304" pitchFamily="49" charset="-128"/>
                <a:cs typeface="Arial" panose="020B0604020202020204" pitchFamily="34" charset="0"/>
              </a:rPr>
              <a:t>Some of this range is designated as FSS and some as MSS.</a:t>
            </a:r>
            <a:endParaRPr lang="en-US" sz="4000" dirty="0">
              <a:latin typeface="Calibri" panose="020F0502020204030204" pitchFamily="34" charset="0"/>
              <a:ea typeface="MS Mincho" panose="02020609040205080304" pitchFamily="49" charset="-128"/>
              <a:cs typeface="Arial" panose="020B0604020202020204" pitchFamily="34" charset="0"/>
            </a:endParaRPr>
          </a:p>
          <a:p>
            <a:pPr marL="342900" marR="0" lvl="0" indent="-342900" algn="just">
              <a:lnSpc>
                <a:spcPct val="107000"/>
              </a:lnSpc>
              <a:spcBef>
                <a:spcPts val="0"/>
              </a:spcBef>
              <a:spcAft>
                <a:spcPts val="600"/>
              </a:spcAft>
              <a:buFont typeface="Symbol" panose="05050102010706020507" pitchFamily="18" charset="2"/>
              <a:buChar char=""/>
            </a:pPr>
            <a:r>
              <a:rPr lang="en-US" sz="4000" b="1" dirty="0">
                <a:latin typeface="Arial" panose="020B0604020202020204" pitchFamily="34" charset="0"/>
                <a:ea typeface="MS Mincho" panose="02020609040205080304" pitchFamily="49" charset="-128"/>
                <a:cs typeface="Arial" panose="020B0604020202020204" pitchFamily="34" charset="0"/>
              </a:rPr>
              <a:t>Proposal NTN-1.3: Before specifying support for the satellite Ka band, RAN recognize the need to carry out an analysis in RAN4 to identify further technical issues, associated to the deployment of NTN supported by NR (FDD mode) in the satellite Ka band.</a:t>
            </a:r>
            <a:endParaRPr lang="en-US" sz="4000" dirty="0">
              <a:latin typeface="Calibri" panose="020F0502020204030204" pitchFamily="34" charset="0"/>
              <a:ea typeface="MS Mincho" panose="02020609040205080304" pitchFamily="49" charset="-128"/>
              <a:cs typeface="Arial" panose="020B0604020202020204" pitchFamily="34" charset="0"/>
            </a:endParaRPr>
          </a:p>
          <a:p>
            <a:pPr marL="342900" marR="0" lvl="0" indent="-342900" algn="just">
              <a:lnSpc>
                <a:spcPct val="107000"/>
              </a:lnSpc>
              <a:spcBef>
                <a:spcPts val="0"/>
              </a:spcBef>
              <a:spcAft>
                <a:spcPts val="600"/>
              </a:spcAft>
              <a:buFont typeface="Symbol" panose="05050102010706020507" pitchFamily="18" charset="2"/>
              <a:buChar char=""/>
            </a:pPr>
            <a:r>
              <a:rPr lang="en-US" sz="4000" b="1" dirty="0">
                <a:latin typeface="Arial" panose="020B0604020202020204" pitchFamily="34" charset="0"/>
                <a:ea typeface="MS Mincho" panose="02020609040205080304" pitchFamily="49" charset="-128"/>
                <a:cs typeface="Arial" panose="020B0604020202020204" pitchFamily="34" charset="0"/>
              </a:rPr>
              <a:t>Proposal NTN-1.4: Any RAN4 satellite Ka band analysis is complementary to the study (focused on terrestrial networks) already carried out on 7-24 GHz that resulted with the TR 38.820.</a:t>
            </a:r>
            <a:endParaRPr lang="en-US" sz="4000" dirty="0">
              <a:latin typeface="Calibri" panose="020F0502020204030204" pitchFamily="34" charset="0"/>
              <a:ea typeface="MS Mincho" panose="02020609040205080304" pitchFamily="49" charset="-128"/>
              <a:cs typeface="Arial" panose="020B0604020202020204" pitchFamily="34" charset="0"/>
            </a:endParaRPr>
          </a:p>
          <a:p>
            <a:pPr marL="342900" marR="0" lvl="0" indent="-342900" algn="just">
              <a:lnSpc>
                <a:spcPct val="107000"/>
              </a:lnSpc>
              <a:spcBef>
                <a:spcPts val="0"/>
              </a:spcBef>
              <a:spcAft>
                <a:spcPts val="600"/>
              </a:spcAft>
              <a:buFont typeface="Symbol" panose="05050102010706020507" pitchFamily="18" charset="2"/>
              <a:buChar char=""/>
            </a:pPr>
            <a:r>
              <a:rPr lang="en-US" sz="4000" b="1" dirty="0">
                <a:latin typeface="Arial" panose="020B0604020202020204" pitchFamily="34" charset="0"/>
                <a:ea typeface="MS Mincho" panose="02020609040205080304" pitchFamily="49" charset="-128"/>
                <a:cs typeface="Arial" panose="020B0604020202020204" pitchFamily="34" charset="0"/>
              </a:rPr>
              <a:t>Proposal NTN-1.5: RAN recognizes the need to carry out FR2 coexistence analysis with VSAT/ESIM in UL Satellite Ka band in complement to the on-going FR1 coexistence analysis</a:t>
            </a:r>
            <a:r>
              <a:rPr lang="en-US" sz="4000" dirty="0">
                <a:latin typeface="Calibri" panose="020F0502020204030204" pitchFamily="34" charset="0"/>
                <a:ea typeface="MS Mincho" panose="02020609040205080304" pitchFamily="49" charset="-128"/>
                <a:cs typeface="Arial" panose="020B0604020202020204" pitchFamily="34" charset="0"/>
              </a:rPr>
              <a:t> </a:t>
            </a:r>
            <a:r>
              <a:rPr lang="en-US" sz="4000" b="1" dirty="0">
                <a:latin typeface="Arial" panose="020B0604020202020204" pitchFamily="34" charset="0"/>
                <a:ea typeface="MS Mincho" panose="02020609040205080304" pitchFamily="49" charset="-128"/>
                <a:cs typeface="Arial" panose="020B0604020202020204" pitchFamily="34" charset="0"/>
              </a:rPr>
              <a:t>in case a decision is made to include Ka band.</a:t>
            </a:r>
            <a:endParaRPr lang="en-US" sz="4000" dirty="0">
              <a:latin typeface="Calibri" panose="020F0502020204030204" pitchFamily="34" charset="0"/>
              <a:ea typeface="MS Mincho" panose="02020609040205080304" pitchFamily="49" charset="-128"/>
              <a:cs typeface="Arial" panose="020B0604020202020204" pitchFamily="34" charset="0"/>
            </a:endParaRPr>
          </a:p>
          <a:p>
            <a:pPr marL="342900" marR="0" lvl="0" indent="-342900" algn="just">
              <a:lnSpc>
                <a:spcPct val="107000"/>
              </a:lnSpc>
              <a:spcBef>
                <a:spcPts val="0"/>
              </a:spcBef>
              <a:spcAft>
                <a:spcPts val="600"/>
              </a:spcAft>
              <a:buFont typeface="Symbol" panose="05050102010706020507" pitchFamily="18" charset="2"/>
              <a:buChar char=""/>
            </a:pPr>
            <a:r>
              <a:rPr lang="en-US" sz="4000" b="1" dirty="0">
                <a:latin typeface="Arial" panose="020B0604020202020204" pitchFamily="34" charset="0"/>
                <a:ea typeface="MS Mincho" panose="02020609040205080304" pitchFamily="49" charset="-128"/>
                <a:cs typeface="Arial" panose="020B0604020202020204" pitchFamily="34" charset="0"/>
              </a:rPr>
              <a:t>Proposal NTN-1.6: For any satellite Ka band analysis, it is up to RAN4 to discuss simulation assumptions such as the Satellite and UE RF characteristics, UE density, Deployment and Coexistence scenarios, system level parameters for adjacent channel coexistence analysis and relevant regulatory/pre-existing standardization sources.</a:t>
            </a:r>
            <a:endParaRPr lang="en-US" sz="4000" dirty="0">
              <a:latin typeface="Calibri" panose="020F0502020204030204" pitchFamily="34" charset="0"/>
              <a:ea typeface="MS Mincho" panose="02020609040205080304" pitchFamily="49" charset="-128"/>
              <a:cs typeface="Arial" panose="020B0604020202020204" pitchFamily="34" charset="0"/>
            </a:endParaRPr>
          </a:p>
          <a:p>
            <a:pPr marL="342900" marR="0" lvl="0" indent="-342900" algn="just">
              <a:lnSpc>
                <a:spcPct val="107000"/>
              </a:lnSpc>
              <a:spcBef>
                <a:spcPts val="0"/>
              </a:spcBef>
              <a:spcAft>
                <a:spcPts val="600"/>
              </a:spcAft>
              <a:buFont typeface="Symbol" panose="05050102010706020507" pitchFamily="18" charset="2"/>
              <a:buChar char=""/>
            </a:pPr>
            <a:r>
              <a:rPr lang="en-US" sz="4000" b="1" dirty="0">
                <a:latin typeface="Arial" panose="020B0604020202020204" pitchFamily="34" charset="0"/>
                <a:ea typeface="MS Mincho" panose="02020609040205080304" pitchFamily="49" charset="-128"/>
                <a:cs typeface="Arial" panose="020B0604020202020204" pitchFamily="34" charset="0"/>
              </a:rPr>
              <a:t>Proposal NTN-1.7: TN bands, if any, in coexistence with DL Satellite Ka band (17.3 – 20.2 GHz) needs to be identified. The outcomes of the 7-24 GHz SI in TR 38.820 “Study on the 7 to 24 GHz frequency range for NR” should be taken into account and can be re-used.</a:t>
            </a:r>
            <a:endParaRPr lang="en-US" sz="4000" dirty="0">
              <a:latin typeface="Calibri" panose="020F0502020204030204" pitchFamily="34" charset="0"/>
              <a:ea typeface="MS Mincho" panose="02020609040205080304" pitchFamily="49" charset="-128"/>
              <a:cs typeface="Arial" panose="020B0604020202020204" pitchFamily="34" charset="0"/>
            </a:endParaRPr>
          </a:p>
          <a:p>
            <a:pPr marL="0" marR="0" indent="0" algn="just">
              <a:lnSpc>
                <a:spcPct val="107000"/>
              </a:lnSpc>
              <a:spcBef>
                <a:spcPts val="0"/>
              </a:spcBef>
              <a:spcAft>
                <a:spcPts val="800"/>
              </a:spcAft>
              <a:buNone/>
            </a:pPr>
            <a:r>
              <a:rPr lang="en-US" sz="3400" dirty="0">
                <a:latin typeface="Arial" panose="020B0604020202020204" pitchFamily="34" charset="0"/>
                <a:ea typeface="MS Mincho" panose="02020609040205080304" pitchFamily="49" charset="-128"/>
                <a:cs typeface="Arial" panose="020B0604020202020204" pitchFamily="34" charset="0"/>
              </a:rPr>
              <a:t> </a:t>
            </a:r>
            <a:endParaRPr lang="en-US" sz="3400" dirty="0">
              <a:latin typeface="Calibri" panose="020F0502020204030204" pitchFamily="34" charset="0"/>
              <a:ea typeface="MS Mincho" panose="02020609040205080304" pitchFamily="49" charset="-128"/>
              <a:cs typeface="Arial" panose="020B0604020202020204" pitchFamily="34" charset="0"/>
            </a:endParaRPr>
          </a:p>
          <a:p>
            <a:endParaRPr lang="en-US" dirty="0"/>
          </a:p>
        </p:txBody>
      </p:sp>
    </p:spTree>
    <p:extLst>
      <p:ext uri="{BB962C8B-B14F-4D97-AF65-F5344CB8AC3E}">
        <p14:creationId xmlns:p14="http://schemas.microsoft.com/office/powerpoint/2010/main" val="25561043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064141-623A-494D-B21E-A72BB468F418}"/>
              </a:ext>
            </a:extLst>
          </p:cNvPr>
          <p:cNvSpPr>
            <a:spLocks noGrp="1"/>
          </p:cNvSpPr>
          <p:nvPr>
            <p:ph type="title"/>
          </p:nvPr>
        </p:nvSpPr>
        <p:spPr>
          <a:xfrm>
            <a:off x="821391" y="431957"/>
            <a:ext cx="10549218" cy="648761"/>
          </a:xfrm>
        </p:spPr>
        <p:txBody>
          <a:bodyPr>
            <a:normAutofit fontScale="90000"/>
          </a:bodyPr>
          <a:lstStyle/>
          <a:p>
            <a:r>
              <a:rPr lang="en-US" sz="4900" dirty="0">
                <a:solidFill>
                  <a:srgbClr val="C00000"/>
                </a:solidFill>
              </a:rPr>
              <a:t>RAN4#99-e Outcomes </a:t>
            </a:r>
            <a:br>
              <a:rPr lang="en-US" dirty="0"/>
            </a:br>
            <a:endParaRPr lang="en-US" dirty="0"/>
          </a:p>
        </p:txBody>
      </p:sp>
      <p:sp>
        <p:nvSpPr>
          <p:cNvPr id="3" name="Content Placeholder 2">
            <a:extLst>
              <a:ext uri="{FF2B5EF4-FFF2-40B4-BE49-F238E27FC236}">
                <a16:creationId xmlns:a16="http://schemas.microsoft.com/office/drawing/2014/main" id="{673CBF08-832A-45CA-8F62-F973570F38E4}"/>
              </a:ext>
            </a:extLst>
          </p:cNvPr>
          <p:cNvSpPr>
            <a:spLocks noGrp="1"/>
          </p:cNvSpPr>
          <p:nvPr>
            <p:ph idx="1"/>
          </p:nvPr>
        </p:nvSpPr>
        <p:spPr>
          <a:xfrm>
            <a:off x="757518" y="756338"/>
            <a:ext cx="10896600" cy="6101662"/>
          </a:xfrm>
        </p:spPr>
        <p:txBody>
          <a:bodyPr>
            <a:normAutofit fontScale="25000" lnSpcReduction="20000"/>
          </a:bodyPr>
          <a:lstStyle/>
          <a:p>
            <a:pPr marL="0" indent="0">
              <a:buNone/>
            </a:pPr>
            <a:endParaRPr lang="en-US" sz="1800" dirty="0"/>
          </a:p>
          <a:p>
            <a:pPr marL="0" indent="0">
              <a:lnSpc>
                <a:spcPts val="2800"/>
              </a:lnSpc>
              <a:buNone/>
            </a:pPr>
            <a:r>
              <a:rPr lang="en-US" sz="9600" b="1" dirty="0">
                <a:solidFill>
                  <a:schemeClr val="accent5">
                    <a:lumMod val="75000"/>
                  </a:schemeClr>
                </a:solidFill>
              </a:rPr>
              <a:t>The following proposals were agreed by seven companies. The concerns of opposing minority are not substantiated with convincing technical arguments:</a:t>
            </a:r>
          </a:p>
          <a:p>
            <a:pPr marL="0" indent="0">
              <a:lnSpc>
                <a:spcPts val="900"/>
              </a:lnSpc>
              <a:spcBef>
                <a:spcPts val="0"/>
              </a:spcBef>
              <a:buNone/>
            </a:pPr>
            <a:endParaRPr lang="en-US" sz="8000" b="1" dirty="0">
              <a:solidFill>
                <a:srgbClr val="0070C0"/>
              </a:solidFill>
            </a:endParaRPr>
          </a:p>
          <a:p>
            <a:r>
              <a:rPr lang="en-US" sz="7200" dirty="0"/>
              <a:t>Candidate Proposal 4-1-1-1: Should there be any NTN FR2 study (coexistence) phase before the introduction to specification/normative phase?</a:t>
            </a:r>
          </a:p>
          <a:p>
            <a:pPr lvl="1"/>
            <a:r>
              <a:rPr lang="en-US" sz="7200" dirty="0"/>
              <a:t>Candidate Proposal 4-2-1-1: If yes, NTN FR2 coexistence studies in Rel-17 should consider:</a:t>
            </a:r>
          </a:p>
          <a:p>
            <a:pPr lvl="1"/>
            <a:r>
              <a:rPr lang="en-US" sz="7200" dirty="0"/>
              <a:t>RAN4 will use UL (27-30 GHz) frequency range of Ka band to do co-existence study in Rel-17 NR-NTN WI;</a:t>
            </a:r>
          </a:p>
          <a:p>
            <a:pPr lvl="1"/>
            <a:r>
              <a:rPr lang="en-US" sz="7200" dirty="0"/>
              <a:t>Ka band (UL)/FR2 co-existence analysis can be started once the S band/FR1 co-existence analysis principles are stable enough; The actual started time need to be checked at August meeting. </a:t>
            </a:r>
          </a:p>
          <a:p>
            <a:pPr lvl="1"/>
            <a:r>
              <a:rPr lang="en-US" sz="7200" dirty="0"/>
              <a:t>Other bands such as Ku &amp; Q/V band will leverage the FR2 co-existence study approach in the future.</a:t>
            </a:r>
          </a:p>
          <a:p>
            <a:pPr lvl="1"/>
            <a:r>
              <a:rPr lang="en-US" sz="7200" dirty="0">
                <a:solidFill>
                  <a:srgbClr val="FF0000"/>
                </a:solidFill>
              </a:rPr>
              <a:t>Note: Huawei, Ericsson still have concern on above proposals.</a:t>
            </a:r>
          </a:p>
          <a:p>
            <a:pPr>
              <a:lnSpc>
                <a:spcPts val="2000"/>
              </a:lnSpc>
            </a:pPr>
            <a:r>
              <a:rPr lang="en-US" sz="7200" dirty="0"/>
              <a:t>Candidate Proposal 4-2-2-1: Consider the uplink part of satellite “Ka band”, corresponding with the 27.0 – 30.0 GHz range, which includes both “FSS” and “MSS” denomination, since the provision of VSAT and ESIM services from GSO and NGSO is allowed in FSS as well as MSS denominated spectrum within said range …</a:t>
            </a:r>
          </a:p>
          <a:p>
            <a:pPr>
              <a:lnSpc>
                <a:spcPts val="2000"/>
              </a:lnSpc>
            </a:pPr>
            <a:r>
              <a:rPr lang="en-US" sz="7200" dirty="0"/>
              <a:t>Candidate Proposal 4-3-1-1: It has been clarified throughout the SI and WI definition that NTN covers both VSAT and ESIMs/ESOMPs (which are a type of mobile VSATs operating in FSS spectrum). VSAT and ESIM operates in the entire Ka-band, hence, the frequency bands considered for 3GPP NTN RAN4 work should include spectrum relevant to VSAT and ESIM/ESOMP operation. RAN4 to consider defining the entire “Ka Band” as an NTN-NR band in FR2 range for GEO and NGSO based satellite access as proposed in RP-200638.</a:t>
            </a:r>
          </a:p>
          <a:p>
            <a:pPr marL="0" indent="0">
              <a:buNone/>
            </a:pPr>
            <a:endParaRPr lang="en-US" dirty="0"/>
          </a:p>
        </p:txBody>
      </p:sp>
    </p:spTree>
    <p:extLst>
      <p:ext uri="{BB962C8B-B14F-4D97-AF65-F5344CB8AC3E}">
        <p14:creationId xmlns:p14="http://schemas.microsoft.com/office/powerpoint/2010/main" val="2921436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91AAAE378598EF42867F3CA9E172EBE7" ma:contentTypeVersion="7" ma:contentTypeDescription="Create a new document." ma:contentTypeScope="" ma:versionID="20b13a82a13dfb849fdeed49126978cc">
  <xsd:schema xmlns:xsd="http://www.w3.org/2001/XMLSchema" xmlns:xs="http://www.w3.org/2001/XMLSchema" xmlns:p="http://schemas.microsoft.com/office/2006/metadata/properties" xmlns:ns3="91a28437-7d3a-4406-b441-a186b0a3fae6" xmlns:ns4="74dd3bb7-dd62-447b-a1e0-1bd6a8025f6b" targetNamespace="http://schemas.microsoft.com/office/2006/metadata/properties" ma:root="true" ma:fieldsID="a0c707b332da950bdfdfaaac1cac1920" ns3:_="" ns4:_="">
    <xsd:import namespace="91a28437-7d3a-4406-b441-a186b0a3fae6"/>
    <xsd:import namespace="74dd3bb7-dd62-447b-a1e0-1bd6a8025f6b"/>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1a28437-7d3a-4406-b441-a186b0a3fae6"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4dd3bb7-dd62-447b-a1e0-1bd6a8025f6b"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6920E0F-45DC-4AF1-BBBC-56585FF40228}">
  <ds:schemaRefs>
    <ds:schemaRef ds:uri="http://schemas.microsoft.com/sharepoint/v3/contenttype/forms"/>
  </ds:schemaRefs>
</ds:datastoreItem>
</file>

<file path=customXml/itemProps2.xml><?xml version="1.0" encoding="utf-8"?>
<ds:datastoreItem xmlns:ds="http://schemas.openxmlformats.org/officeDocument/2006/customXml" ds:itemID="{2E3685C8-0E2B-4CAB-B9A8-FDBD8579D6D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1a28437-7d3a-4406-b441-a186b0a3fae6"/>
    <ds:schemaRef ds:uri="74dd3bb7-dd62-447b-a1e0-1bd6a8025f6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19C73EF-8BB1-43D1-94BF-02E6180EC6B6}">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74dd3bb7-dd62-447b-a1e0-1bd6a8025f6b"/>
    <ds:schemaRef ds:uri="91a28437-7d3a-4406-b441-a186b0a3fae6"/>
    <ds:schemaRef ds:uri="http://purl.org/dc/terms/"/>
    <ds:schemaRef ds:uri="http://schemas.openxmlformats.org/package/2006/metadata/core-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2285</TotalTime>
  <Words>938</Words>
  <Application>Microsoft Office PowerPoint</Application>
  <PresentationFormat>Widescreen</PresentationFormat>
  <Paragraphs>90</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Symbol</vt:lpstr>
      <vt:lpstr>Office Theme</vt:lpstr>
      <vt:lpstr>Proposed WF for NTN-FR2 and Ka-Band Handling Aspects</vt:lpstr>
      <vt:lpstr>FR2 and Ka Band spectrum for Satellite Services</vt:lpstr>
      <vt:lpstr>Why Ka Band can be considered as NTN-FR2 exemplary band </vt:lpstr>
      <vt:lpstr>Proposed WF (Revised based on early round of [92-e-16-NR-NTN-WI])</vt:lpstr>
      <vt:lpstr>Annex RP-211255</vt:lpstr>
      <vt:lpstr>TDoc submitted to RAN and RAN4</vt:lpstr>
      <vt:lpstr>RAN#90-e Agreements (RP-202907)</vt:lpstr>
      <vt:lpstr>RAN#91-e Agreements (RP-210791)</vt:lpstr>
      <vt:lpstr>RAN4#99-e Outcomes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NTN-IoT Proposed WF</dc:title>
  <dc:creator>Jaffar, Munira</dc:creator>
  <cp:lastModifiedBy>Jaffar, Munira</cp:lastModifiedBy>
  <cp:revision>72</cp:revision>
  <dcterms:created xsi:type="dcterms:W3CDTF">2021-02-25T22:38:59Z</dcterms:created>
  <dcterms:modified xsi:type="dcterms:W3CDTF">2021-06-15T20:00:16Z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0x01010091AAAE378598EF42867F3CA9E172EBE7</vt:lpwstr>
  </property>
</Properties>
</file>