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9"/>
  </p:notesMasterIdLst>
  <p:sldIdLst>
    <p:sldId id="434" r:id="rId3"/>
    <p:sldId id="435" r:id="rId4"/>
    <p:sldId id="445" r:id="rId5"/>
    <p:sldId id="451" r:id="rId6"/>
    <p:sldId id="453" r:id="rId7"/>
    <p:sldId id="447" r:id="rId8"/>
    <p:sldId id="448" r:id="rId9"/>
    <p:sldId id="995" r:id="rId10"/>
    <p:sldId id="455" r:id="rId11"/>
    <p:sldId id="994" r:id="rId12"/>
    <p:sldId id="993" r:id="rId13"/>
    <p:sldId id="992" r:id="rId14"/>
    <p:sldId id="454" r:id="rId15"/>
    <p:sldId id="452" r:id="rId16"/>
    <p:sldId id="456" r:id="rId17"/>
    <p:sldId id="996" r:id="rId18"/>
  </p:sldIdLst>
  <p:sldSz cx="132588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7A7"/>
    <a:srgbClr val="C800BE"/>
    <a:srgbClr val="FA7100"/>
    <a:srgbClr val="53FFA1"/>
    <a:srgbClr val="92D050"/>
    <a:srgbClr val="0066FF"/>
    <a:srgbClr val="FF5B5B"/>
    <a:srgbClr val="663300"/>
    <a:srgbClr val="1E9657"/>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14" autoAdjust="0"/>
    <p:restoredTop sz="94660"/>
  </p:normalViewPr>
  <p:slideViewPr>
    <p:cSldViewPr snapToGrid="0">
      <p:cViewPr varScale="1">
        <p:scale>
          <a:sx n="111" d="100"/>
          <a:sy n="111" d="100"/>
        </p:scale>
        <p:origin x="8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o Masini" userId="446cd9d3-d73a-4f5c-b87e-4610f52c71cf" providerId="ADAL" clId="{7B568E4F-718E-46A7-96A9-82147DA19AC2}"/>
    <pc:docChg chg="undo custSel modSld">
      <pc:chgData name="Gino Masini" userId="446cd9d3-d73a-4f5c-b87e-4610f52c71cf" providerId="ADAL" clId="{7B568E4F-718E-46A7-96A9-82147DA19AC2}" dt="2020-09-17T10:08:09.473" v="83" actId="1076"/>
      <pc:docMkLst>
        <pc:docMk/>
      </pc:docMkLst>
      <pc:sldChg chg="modSp">
        <pc:chgData name="Gino Masini" userId="446cd9d3-d73a-4f5c-b87e-4610f52c71cf" providerId="ADAL" clId="{7B568E4F-718E-46A7-96A9-82147DA19AC2}" dt="2020-09-17T10:06:30.387" v="76" actId="20577"/>
        <pc:sldMkLst>
          <pc:docMk/>
          <pc:sldMk cId="590386589" sldId="453"/>
        </pc:sldMkLst>
        <pc:spChg chg="mod">
          <ac:chgData name="Gino Masini" userId="446cd9d3-d73a-4f5c-b87e-4610f52c71cf" providerId="ADAL" clId="{7B568E4F-718E-46A7-96A9-82147DA19AC2}" dt="2020-09-17T10:06:30.387" v="76" actId="20577"/>
          <ac:spMkLst>
            <pc:docMk/>
            <pc:sldMk cId="590386589" sldId="453"/>
            <ac:spMk id="3" creationId="{6A9E5BBC-089D-445F-9F13-BFAC5656230A}"/>
          </ac:spMkLst>
        </pc:spChg>
      </pc:sldChg>
      <pc:sldChg chg="addSp delSp modSp">
        <pc:chgData name="Gino Masini" userId="446cd9d3-d73a-4f5c-b87e-4610f52c71cf" providerId="ADAL" clId="{7B568E4F-718E-46A7-96A9-82147DA19AC2}" dt="2020-09-17T10:05:59.439" v="52" actId="1076"/>
        <pc:sldMkLst>
          <pc:docMk/>
          <pc:sldMk cId="236091982" sldId="993"/>
        </pc:sldMkLst>
        <pc:spChg chg="mod">
          <ac:chgData name="Gino Masini" userId="446cd9d3-d73a-4f5c-b87e-4610f52c71cf" providerId="ADAL" clId="{7B568E4F-718E-46A7-96A9-82147DA19AC2}" dt="2020-09-17T10:03:19.258" v="33" actId="1076"/>
          <ac:spMkLst>
            <pc:docMk/>
            <pc:sldMk cId="236091982" sldId="993"/>
            <ac:spMk id="8" creationId="{C9168AAF-2F91-481C-AEB4-8243794072FF}"/>
          </ac:spMkLst>
        </pc:spChg>
        <pc:spChg chg="add mod">
          <ac:chgData name="Gino Masini" userId="446cd9d3-d73a-4f5c-b87e-4610f52c71cf" providerId="ADAL" clId="{7B568E4F-718E-46A7-96A9-82147DA19AC2}" dt="2020-09-17T10:05:59.439" v="52" actId="1076"/>
          <ac:spMkLst>
            <pc:docMk/>
            <pc:sldMk cId="236091982" sldId="993"/>
            <ac:spMk id="9" creationId="{C2F29F39-1979-4DDB-850E-413858BF0B08}"/>
          </ac:spMkLst>
        </pc:spChg>
        <pc:picChg chg="add mod">
          <ac:chgData name="Gino Masini" userId="446cd9d3-d73a-4f5c-b87e-4610f52c71cf" providerId="ADAL" clId="{7B568E4F-718E-46A7-96A9-82147DA19AC2}" dt="2020-09-17T10:02:52.498" v="13" actId="1037"/>
          <ac:picMkLst>
            <pc:docMk/>
            <pc:sldMk cId="236091982" sldId="993"/>
            <ac:picMk id="4" creationId="{F1262028-D6E8-4D82-ADC0-B160CDBBE0A0}"/>
          </ac:picMkLst>
        </pc:picChg>
        <pc:picChg chg="del">
          <ac:chgData name="Gino Masini" userId="446cd9d3-d73a-4f5c-b87e-4610f52c71cf" providerId="ADAL" clId="{7B568E4F-718E-46A7-96A9-82147DA19AC2}" dt="2020-09-17T10:02:28.855" v="0" actId="478"/>
          <ac:picMkLst>
            <pc:docMk/>
            <pc:sldMk cId="236091982" sldId="993"/>
            <ac:picMk id="6" creationId="{D61657C1-1E79-4F70-A525-7D9B6F6F37B1}"/>
          </ac:picMkLst>
        </pc:picChg>
      </pc:sldChg>
      <pc:sldChg chg="addSp delSp modSp">
        <pc:chgData name="Gino Masini" userId="446cd9d3-d73a-4f5c-b87e-4610f52c71cf" providerId="ADAL" clId="{7B568E4F-718E-46A7-96A9-82147DA19AC2}" dt="2020-09-17T10:08:09.473" v="83" actId="1076"/>
        <pc:sldMkLst>
          <pc:docMk/>
          <pc:sldMk cId="2638147341" sldId="996"/>
        </pc:sldMkLst>
        <pc:spChg chg="add mod">
          <ac:chgData name="Gino Masini" userId="446cd9d3-d73a-4f5c-b87e-4610f52c71cf" providerId="ADAL" clId="{7B568E4F-718E-46A7-96A9-82147DA19AC2}" dt="2020-09-17T10:08:09.473" v="83" actId="1076"/>
          <ac:spMkLst>
            <pc:docMk/>
            <pc:sldMk cId="2638147341" sldId="996"/>
            <ac:spMk id="5" creationId="{CED7F59E-8F03-42B9-8E50-97D947688788}"/>
          </ac:spMkLst>
        </pc:spChg>
        <pc:spChg chg="add mod">
          <ac:chgData name="Gino Masini" userId="446cd9d3-d73a-4f5c-b87e-4610f52c71cf" providerId="ADAL" clId="{7B568E4F-718E-46A7-96A9-82147DA19AC2}" dt="2020-09-17T10:08:09.473" v="83" actId="1076"/>
          <ac:spMkLst>
            <pc:docMk/>
            <pc:sldMk cId="2638147341" sldId="996"/>
            <ac:spMk id="7" creationId="{E54ECE28-AD61-4C4F-BD54-1423F28CDE67}"/>
          </ac:spMkLst>
        </pc:spChg>
        <pc:picChg chg="add mod">
          <ac:chgData name="Gino Masini" userId="446cd9d3-d73a-4f5c-b87e-4610f52c71cf" providerId="ADAL" clId="{7B568E4F-718E-46A7-96A9-82147DA19AC2}" dt="2020-09-17T10:07:42.621" v="81" actId="1076"/>
          <ac:picMkLst>
            <pc:docMk/>
            <pc:sldMk cId="2638147341" sldId="996"/>
            <ac:picMk id="2" creationId="{99D08FC3-B82D-4FD1-91DC-93080572B244}"/>
          </ac:picMkLst>
        </pc:picChg>
        <pc:picChg chg="del">
          <ac:chgData name="Gino Masini" userId="446cd9d3-d73a-4f5c-b87e-4610f52c71cf" providerId="ADAL" clId="{7B568E4F-718E-46A7-96A9-82147DA19AC2}" dt="2020-09-17T10:07:17.232" v="77" actId="478"/>
          <ac:picMkLst>
            <pc:docMk/>
            <pc:sldMk cId="2638147341" sldId="996"/>
            <ac:picMk id="3" creationId="{980D6774-02CA-4E97-8523-A6C3C5544DB7}"/>
          </ac:picMkLst>
        </pc:picChg>
      </pc:sldChg>
    </pc:docChg>
  </pc:docChgLst>
  <pc:docChgLst>
    <pc:chgData name="Gino Masini" userId="446cd9d3-d73a-4f5c-b87e-4610f52c71cf" providerId="ADAL" clId="{48F5471F-1955-40CB-ADCD-685EDCE05F4A}"/>
    <pc:docChg chg="custSel modSld">
      <pc:chgData name="Gino Masini" userId="446cd9d3-d73a-4f5c-b87e-4610f52c71cf" providerId="ADAL" clId="{48F5471F-1955-40CB-ADCD-685EDCE05F4A}" dt="2020-09-17T11:47:33.269" v="8" actId="14100"/>
      <pc:docMkLst>
        <pc:docMk/>
      </pc:docMkLst>
      <pc:sldChg chg="addSp delSp modSp">
        <pc:chgData name="Gino Masini" userId="446cd9d3-d73a-4f5c-b87e-4610f52c71cf" providerId="ADAL" clId="{48F5471F-1955-40CB-ADCD-685EDCE05F4A}" dt="2020-09-17T11:47:17.743" v="5" actId="1076"/>
        <pc:sldMkLst>
          <pc:docMk/>
          <pc:sldMk cId="236091982" sldId="993"/>
        </pc:sldMkLst>
        <pc:picChg chg="del">
          <ac:chgData name="Gino Masini" userId="446cd9d3-d73a-4f5c-b87e-4610f52c71cf" providerId="ADAL" clId="{48F5471F-1955-40CB-ADCD-685EDCE05F4A}" dt="2020-09-17T11:45:38.688" v="1" actId="478"/>
          <ac:picMkLst>
            <pc:docMk/>
            <pc:sldMk cId="236091982" sldId="993"/>
            <ac:picMk id="4" creationId="{F1262028-D6E8-4D82-ADC0-B160CDBBE0A0}"/>
          </ac:picMkLst>
        </pc:picChg>
        <pc:picChg chg="add mod">
          <ac:chgData name="Gino Masini" userId="446cd9d3-d73a-4f5c-b87e-4610f52c71cf" providerId="ADAL" clId="{48F5471F-1955-40CB-ADCD-685EDCE05F4A}" dt="2020-09-17T11:47:17.743" v="5" actId="1076"/>
          <ac:picMkLst>
            <pc:docMk/>
            <pc:sldMk cId="236091982" sldId="993"/>
            <ac:picMk id="6" creationId="{E3676133-EF4D-4BCC-87C3-94D488D9444D}"/>
          </ac:picMkLst>
        </pc:picChg>
      </pc:sldChg>
      <pc:sldChg chg="addSp delSp modSp">
        <pc:chgData name="Gino Masini" userId="446cd9d3-d73a-4f5c-b87e-4610f52c71cf" providerId="ADAL" clId="{48F5471F-1955-40CB-ADCD-685EDCE05F4A}" dt="2020-09-17T11:47:33.269" v="8" actId="14100"/>
        <pc:sldMkLst>
          <pc:docMk/>
          <pc:sldMk cId="2638147341" sldId="996"/>
        </pc:sldMkLst>
        <pc:picChg chg="del">
          <ac:chgData name="Gino Masini" userId="446cd9d3-d73a-4f5c-b87e-4610f52c71cf" providerId="ADAL" clId="{48F5471F-1955-40CB-ADCD-685EDCE05F4A}" dt="2020-09-17T11:45:35.540" v="0" actId="478"/>
          <ac:picMkLst>
            <pc:docMk/>
            <pc:sldMk cId="2638147341" sldId="996"/>
            <ac:picMk id="2" creationId="{99D08FC3-B82D-4FD1-91DC-93080572B244}"/>
          </ac:picMkLst>
        </pc:picChg>
        <pc:picChg chg="add mod">
          <ac:chgData name="Gino Masini" userId="446cd9d3-d73a-4f5c-b87e-4610f52c71cf" providerId="ADAL" clId="{48F5471F-1955-40CB-ADCD-685EDCE05F4A}" dt="2020-09-17T11:47:33.269" v="8" actId="14100"/>
          <ac:picMkLst>
            <pc:docMk/>
            <pc:sldMk cId="2638147341" sldId="996"/>
            <ac:picMk id="3" creationId="{BADD96FD-EC02-47B2-B4C9-14A08C41051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9/17/2020</a:t>
            </a:fld>
            <a:endParaRPr lang="en-US"/>
          </a:p>
        </p:txBody>
      </p:sp>
      <p:sp>
        <p:nvSpPr>
          <p:cNvPr id="4" name="Slide Image Placeholder 3"/>
          <p:cNvSpPr>
            <a:spLocks noGrp="1" noRot="1" noChangeAspect="1"/>
          </p:cNvSpPr>
          <p:nvPr>
            <p:ph type="sldImg" idx="2"/>
          </p:nvPr>
        </p:nvSpPr>
        <p:spPr>
          <a:xfrm>
            <a:off x="446088" y="1143000"/>
            <a:ext cx="59658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46088" y="1143000"/>
            <a:ext cx="596582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3</a:t>
            </a:fld>
            <a:endParaRPr lang="en-US"/>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05521" y="374404"/>
            <a:ext cx="1204776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05521" y="1440000"/>
            <a:ext cx="1204776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19928" y="6198577"/>
            <a:ext cx="1463271" cy="566400"/>
          </a:xfrm>
          <a:prstGeom prst="rect">
            <a:avLst/>
          </a:prstGeom>
        </p:spPr>
      </p:pic>
      <p:sp>
        <p:nvSpPr>
          <p:cNvPr id="10"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06273" y="372339"/>
            <a:ext cx="1193292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06280"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007067" y="6319707"/>
            <a:ext cx="2226020"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340801" y="6422400"/>
            <a:ext cx="65772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6303" y="5"/>
            <a:ext cx="5595857"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720" y="5"/>
            <a:ext cx="2532062"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36473" y="52922"/>
            <a:ext cx="171950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4411" y="2130434"/>
            <a:ext cx="1126998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968422" y="3839308"/>
            <a:ext cx="9281161"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06273" y="372337"/>
            <a:ext cx="11932921"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06277"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05521" y="1440000"/>
            <a:ext cx="1204776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05521" y="1435200"/>
            <a:ext cx="1204776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05521" y="1435200"/>
            <a:ext cx="1204776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05520" y="1440000"/>
            <a:ext cx="5815081"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749992"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89488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05102"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892013"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747125"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70620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80688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90756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05521" y="374400"/>
            <a:ext cx="1204776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07699" y="6421388"/>
            <a:ext cx="365401"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903654" y="228600"/>
            <a:ext cx="870569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04375" y="1454152"/>
            <a:ext cx="1216310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925027"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Release, Meeting and TU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p:txBody>
          <a:bodyPr/>
          <a:lstStyle/>
          <a:p>
            <a:r>
              <a:rPr lang="en-US" u="sng" dirty="0"/>
              <a:t>Source:</a:t>
            </a:r>
            <a:r>
              <a:rPr lang="en-US" dirty="0"/>
              <a:t> TSG RAN Chairman, RAN1 Chairman, 	RAN2 Chairman, RAN3 Chairman, </a:t>
            </a:r>
            <a:br>
              <a:rPr lang="en-US" dirty="0"/>
            </a:br>
            <a:r>
              <a:rPr lang="en-US" dirty="0"/>
              <a:t>	RAN4 Chairman, RAN5 Chairman</a:t>
            </a:r>
          </a:p>
        </p:txBody>
      </p:sp>
      <p:sp>
        <p:nvSpPr>
          <p:cNvPr id="4" name="TextBox 3">
            <a:extLst>
              <a:ext uri="{FF2B5EF4-FFF2-40B4-BE49-F238E27FC236}">
                <a16:creationId xmlns:a16="http://schemas.microsoft.com/office/drawing/2014/main" id="{95035574-B5A7-4C6E-BA23-F668BA985190}"/>
              </a:ext>
            </a:extLst>
          </p:cNvPr>
          <p:cNvSpPr txBox="1"/>
          <p:nvPr/>
        </p:nvSpPr>
        <p:spPr>
          <a:xfrm>
            <a:off x="10048613" y="595223"/>
            <a:ext cx="1200970" cy="369332"/>
          </a:xfrm>
          <a:prstGeom prst="rect">
            <a:avLst/>
          </a:prstGeom>
          <a:noFill/>
        </p:spPr>
        <p:txBody>
          <a:bodyPr wrap="none" rtlCol="0">
            <a:spAutoFit/>
          </a:bodyPr>
          <a:lstStyle/>
          <a:p>
            <a:r>
              <a:rPr lang="en-US" dirty="0"/>
              <a:t>RP-202047</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RAN2 TUs and Agenda limitations for Q2</a:t>
            </a:r>
          </a:p>
        </p:txBody>
      </p:sp>
      <p:sp>
        <p:nvSpPr>
          <p:cNvPr id="3" name="Content Placeholder 2"/>
          <p:cNvSpPr>
            <a:spLocks noGrp="1"/>
          </p:cNvSpPr>
          <p:nvPr>
            <p:ph idx="1"/>
          </p:nvPr>
        </p:nvSpPr>
        <p:spPr/>
        <p:txBody>
          <a:bodyPr/>
          <a:lstStyle/>
          <a:p>
            <a:r>
              <a:rPr lang="en-US" sz="1800" dirty="0"/>
              <a:t>Maintenance: Most of maintenance topics, both R16 and R15 and earlier are staggered across two meetings, only few selected problematic topics treated fully at both meetings (e.g. likely UE capabilities). Method of staggering still TBD, Alt 1: clear split of topics, Alt 2: decide what to correct in Meeting 1, address the CR details in Meeting 2. Resulting TU: 11 per meeting (instead of 15-16)</a:t>
            </a:r>
          </a:p>
          <a:p>
            <a:r>
              <a:rPr lang="en-US" sz="1800" dirty="0"/>
              <a:t>R17 Staggering</a:t>
            </a:r>
          </a:p>
          <a:p>
            <a:pPr lvl="1"/>
            <a:r>
              <a:rPr lang="en-US" sz="1600" dirty="0"/>
              <a:t>IIOT/URLLC	NT in Meeting 1</a:t>
            </a:r>
          </a:p>
          <a:p>
            <a:pPr lvl="1"/>
            <a:r>
              <a:rPr lang="en-US" sz="1600" dirty="0"/>
              <a:t>Power Saving 	NT in Meeting 1</a:t>
            </a:r>
          </a:p>
          <a:p>
            <a:pPr lvl="1"/>
            <a:r>
              <a:rPr lang="en-US" sz="1600" dirty="0"/>
              <a:t>DCCA f </a:t>
            </a:r>
            <a:r>
              <a:rPr lang="en-US" sz="1600" dirty="0" err="1"/>
              <a:t>Enh</a:t>
            </a:r>
            <a:r>
              <a:rPr lang="en-US" sz="1600" dirty="0"/>
              <a:t>	NT in Meeting 2</a:t>
            </a:r>
          </a:p>
          <a:p>
            <a:pPr lvl="1"/>
            <a:r>
              <a:rPr lang="en-US" sz="1600" dirty="0"/>
              <a:t>SONMDT	0.5 TU reduced Meeting 2</a:t>
            </a:r>
          </a:p>
          <a:p>
            <a:pPr lvl="1"/>
            <a:r>
              <a:rPr lang="en-US" sz="1600" dirty="0"/>
              <a:t>NPN		0.5 TU reduced Meeting 2</a:t>
            </a:r>
          </a:p>
          <a:p>
            <a:pPr lvl="1"/>
            <a:r>
              <a:rPr lang="en-US" sz="1600" dirty="0" err="1"/>
              <a:t>IoT</a:t>
            </a:r>
            <a:r>
              <a:rPr lang="en-US" sz="1600" dirty="0"/>
              <a:t> NTN		0.5 TU reduced Meeting 1 and 2 (was already plan from Dec). </a:t>
            </a:r>
          </a:p>
          <a:p>
            <a:pPr lvl="1"/>
            <a:r>
              <a:rPr lang="en-US" sz="1600" dirty="0"/>
              <a:t>SL Enhancements	0.5-1 TU reduced Meeting 1 and 2</a:t>
            </a:r>
          </a:p>
          <a:p>
            <a:pPr lvl="1"/>
            <a:r>
              <a:rPr lang="en-US" sz="1600" dirty="0"/>
              <a:t>Red Cap		0.5 TU reduced  Meeting 1</a:t>
            </a:r>
          </a:p>
          <a:p>
            <a:pPr lvl="1"/>
            <a:r>
              <a:rPr lang="en-US" sz="1600" dirty="0"/>
              <a:t>Small Data </a:t>
            </a:r>
            <a:r>
              <a:rPr lang="en-US" sz="1600" dirty="0" err="1"/>
              <a:t>Enh</a:t>
            </a:r>
            <a:r>
              <a:rPr lang="en-US" sz="1600" dirty="0"/>
              <a:t>	0.5 TU reduced in Meeting 2</a:t>
            </a:r>
          </a:p>
          <a:p>
            <a:r>
              <a:rPr lang="en-US" sz="1800" dirty="0"/>
              <a:t>NOTE: For Rel-17 it is assumed that the relation TU – number of topics (input </a:t>
            </a:r>
            <a:r>
              <a:rPr lang="en-US" sz="1800" dirty="0" err="1"/>
              <a:t>tdocs</a:t>
            </a:r>
            <a:r>
              <a:rPr lang="en-US" sz="1800" dirty="0"/>
              <a:t>, email disc </a:t>
            </a:r>
            <a:r>
              <a:rPr lang="en-US" sz="1800" dirty="0" err="1"/>
              <a:t>etc</a:t>
            </a:r>
            <a:r>
              <a:rPr lang="en-US" sz="1800" dirty="0"/>
              <a:t>) is kept, to enforce the staggering. </a:t>
            </a:r>
          </a:p>
          <a:p>
            <a:r>
              <a:rPr lang="en-US" sz="1800" dirty="0"/>
              <a:t>Result: Both meetings in Q2, Total TU = 28 per meeting. </a:t>
            </a:r>
          </a:p>
          <a:p>
            <a:endParaRPr lang="en-US" sz="1800" dirty="0"/>
          </a:p>
        </p:txBody>
      </p:sp>
    </p:spTree>
    <p:extLst>
      <p:ext uri="{BB962C8B-B14F-4D97-AF65-F5344CB8AC3E}">
        <p14:creationId xmlns:p14="http://schemas.microsoft.com/office/powerpoint/2010/main" val="245702677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136321"/>
            <a:ext cx="10654018" cy="1143000"/>
          </a:xfrm>
        </p:spPr>
        <p:txBody>
          <a:bodyPr/>
          <a:lstStyle/>
          <a:p>
            <a:r>
              <a:rPr lang="en-US" dirty="0"/>
              <a:t>RAN3 TU Management Until Q2/21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0693" y="1090188"/>
            <a:ext cx="9021940" cy="621970"/>
          </a:xfrm>
        </p:spPr>
        <p:txBody>
          <a:bodyPr/>
          <a:lstStyle/>
          <a:p>
            <a:pPr marL="0" indent="0">
              <a:buNone/>
            </a:pPr>
            <a:r>
              <a:rPr lang="en-US" sz="2400" dirty="0">
                <a:solidFill>
                  <a:srgbClr val="FF0000"/>
                </a:solidFill>
                <a:sym typeface="Wingdings" panose="05000000000000000000" pitchFamily="2" charset="2"/>
              </a:rPr>
              <a:t>Assumption: all RAN3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276602" y="1638952"/>
            <a:ext cx="4606684" cy="354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000" kern="0" dirty="0"/>
              <a:t>Plan assumes 12 “f2f TUs” per meeting</a:t>
            </a:r>
          </a:p>
          <a:p>
            <a:r>
              <a:rPr lang="en-US" sz="2000" kern="0" dirty="0"/>
              <a:t>1 f2f TU ↔ ~7 e-mail discussions + ~40 min. online time</a:t>
            </a:r>
          </a:p>
          <a:p>
            <a:r>
              <a:rPr lang="en-US" sz="2000" kern="0" dirty="0"/>
              <a:t>Actual allocation of e-mail discussions and online sessions in an e-meeting continues to be up to the Chairman’s discretion</a:t>
            </a:r>
          </a:p>
          <a:p>
            <a:r>
              <a:rPr lang="en-US" sz="2000" kern="0" dirty="0"/>
              <a:t>In principle, no TEI17 discussed before Q2 2021</a:t>
            </a:r>
          </a:p>
          <a:p>
            <a:r>
              <a:rPr lang="en-US" sz="2000" kern="0" dirty="0">
                <a:solidFill>
                  <a:srgbClr val="FF0000"/>
                </a:solidFill>
              </a:rPr>
              <a:t>2 meetings/quarter are assumed in Q4/21 in order to keep the Rel-17 deadline</a:t>
            </a:r>
          </a:p>
        </p:txBody>
      </p:sp>
      <p:sp>
        <p:nvSpPr>
          <p:cNvPr id="8" name="TextBox 7">
            <a:extLst>
              <a:ext uri="{FF2B5EF4-FFF2-40B4-BE49-F238E27FC236}">
                <a16:creationId xmlns:a16="http://schemas.microsoft.com/office/drawing/2014/main" id="{C9168AAF-2F91-481C-AEB4-8243794072FF}"/>
              </a:ext>
            </a:extLst>
          </p:cNvPr>
          <p:cNvSpPr txBox="1"/>
          <p:nvPr/>
        </p:nvSpPr>
        <p:spPr>
          <a:xfrm>
            <a:off x="3976417" y="5660248"/>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sp>
        <p:nvSpPr>
          <p:cNvPr id="9" name="TextBox 8">
            <a:extLst>
              <a:ext uri="{FF2B5EF4-FFF2-40B4-BE49-F238E27FC236}">
                <a16:creationId xmlns:a16="http://schemas.microsoft.com/office/drawing/2014/main" id="{C2F29F39-1979-4DDB-850E-413858BF0B08}"/>
              </a:ext>
            </a:extLst>
          </p:cNvPr>
          <p:cNvSpPr txBox="1"/>
          <p:nvPr/>
        </p:nvSpPr>
        <p:spPr>
          <a:xfrm>
            <a:off x="4171493" y="6235161"/>
            <a:ext cx="910110" cy="338554"/>
          </a:xfrm>
          <a:prstGeom prst="rect">
            <a:avLst/>
          </a:prstGeom>
          <a:solidFill>
            <a:srgbClr val="FFFF00"/>
          </a:solidFill>
        </p:spPr>
        <p:txBody>
          <a:bodyPr wrap="square" rtlCol="0">
            <a:spAutoFit/>
          </a:bodyPr>
          <a:lstStyle/>
          <a:p>
            <a:r>
              <a:rPr lang="en-US" sz="1600" dirty="0"/>
              <a:t>changes</a:t>
            </a:r>
          </a:p>
        </p:txBody>
      </p:sp>
      <p:pic>
        <p:nvPicPr>
          <p:cNvPr id="6" name="Picture 5">
            <a:extLst>
              <a:ext uri="{FF2B5EF4-FFF2-40B4-BE49-F238E27FC236}">
                <a16:creationId xmlns:a16="http://schemas.microsoft.com/office/drawing/2014/main" id="{E3676133-EF4D-4BCC-87C3-94D488D9444D}"/>
              </a:ext>
            </a:extLst>
          </p:cNvPr>
          <p:cNvPicPr>
            <a:picLocks noChangeAspect="1"/>
          </p:cNvPicPr>
          <p:nvPr/>
        </p:nvPicPr>
        <p:blipFill>
          <a:blip r:embed="rId3"/>
          <a:stretch>
            <a:fillRect/>
          </a:stretch>
        </p:blipFill>
        <p:spPr>
          <a:xfrm>
            <a:off x="5691099" y="1548882"/>
            <a:ext cx="7291099" cy="5172797"/>
          </a:xfrm>
          <a:prstGeom prst="rect">
            <a:avLst/>
          </a:prstGeom>
        </p:spPr>
      </p:pic>
    </p:spTree>
    <p:extLst>
      <p:ext uri="{BB962C8B-B14F-4D97-AF65-F5344CB8AC3E}">
        <p14:creationId xmlns:p14="http://schemas.microsoft.com/office/powerpoint/2010/main" val="2360919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2516189" y="7938"/>
            <a:ext cx="8356344" cy="1143001"/>
          </a:xfrm>
        </p:spPr>
        <p:txBody>
          <a:bodyPr/>
          <a:lstStyle/>
          <a:p>
            <a:r>
              <a:rPr lang="fi-FI" altLang="en-US" dirty="0"/>
              <a:t>RAN4 TU projection for R17</a:t>
            </a:r>
          </a:p>
        </p:txBody>
      </p:sp>
      <p:sp>
        <p:nvSpPr>
          <p:cNvPr id="61443" name="Content Placeholder 2"/>
          <p:cNvSpPr>
            <a:spLocks noGrp="1"/>
          </p:cNvSpPr>
          <p:nvPr>
            <p:ph idx="1"/>
          </p:nvPr>
        </p:nvSpPr>
        <p:spPr>
          <a:xfrm>
            <a:off x="280164" y="1226930"/>
            <a:ext cx="12521436" cy="1143002"/>
          </a:xfrm>
        </p:spPr>
        <p:txBody>
          <a:bodyPr/>
          <a:lstStyle/>
          <a:p>
            <a:pPr marL="342900" lvl="1" indent="-342900">
              <a:buBlip>
                <a:blip r:embed="rId2"/>
              </a:buBlip>
            </a:pPr>
            <a:r>
              <a:rPr lang="en-US" altLang="zh-CN" dirty="0">
                <a:ea typeface="+mn-ea"/>
                <a:cs typeface="+mn-cs"/>
              </a:rPr>
              <a:t> Once R16 perf part work is done, the following is planned for RAN4:</a:t>
            </a:r>
          </a:p>
        </p:txBody>
      </p:sp>
      <p:graphicFrame>
        <p:nvGraphicFramePr>
          <p:cNvPr id="2" name="Table 2">
            <a:extLst>
              <a:ext uri="{FF2B5EF4-FFF2-40B4-BE49-F238E27FC236}">
                <a16:creationId xmlns:a16="http://schemas.microsoft.com/office/drawing/2014/main" id="{8E734452-3DC1-4D29-BE27-7D5E67636B8D}"/>
              </a:ext>
            </a:extLst>
          </p:cNvPr>
          <p:cNvGraphicFramePr>
            <a:graphicFrameLocks noGrp="1"/>
          </p:cNvGraphicFramePr>
          <p:nvPr>
            <p:extLst>
              <p:ext uri="{D42A27DB-BD31-4B8C-83A1-F6EECF244321}">
                <p14:modId xmlns:p14="http://schemas.microsoft.com/office/powerpoint/2010/main" val="2704871653"/>
              </p:ext>
            </p:extLst>
          </p:nvPr>
        </p:nvGraphicFramePr>
        <p:xfrm>
          <a:off x="2579158" y="2073275"/>
          <a:ext cx="8293375" cy="4302760"/>
        </p:xfrm>
        <a:graphic>
          <a:graphicData uri="http://schemas.openxmlformats.org/drawingml/2006/table">
            <a:tbl>
              <a:tblPr firstRow="1" bandRow="1">
                <a:tableStyleId>{5C22544A-7EE6-4342-B048-85BDC9FD1C3A}</a:tableStyleId>
              </a:tblPr>
              <a:tblGrid>
                <a:gridCol w="2073344">
                  <a:extLst>
                    <a:ext uri="{9D8B030D-6E8A-4147-A177-3AD203B41FA5}">
                      <a16:colId xmlns:a16="http://schemas.microsoft.com/office/drawing/2014/main" val="473397696"/>
                    </a:ext>
                  </a:extLst>
                </a:gridCol>
                <a:gridCol w="853409">
                  <a:extLst>
                    <a:ext uri="{9D8B030D-6E8A-4147-A177-3AD203B41FA5}">
                      <a16:colId xmlns:a16="http://schemas.microsoft.com/office/drawing/2014/main" val="988759465"/>
                    </a:ext>
                  </a:extLst>
                </a:gridCol>
                <a:gridCol w="807455">
                  <a:extLst>
                    <a:ext uri="{9D8B030D-6E8A-4147-A177-3AD203B41FA5}">
                      <a16:colId xmlns:a16="http://schemas.microsoft.com/office/drawing/2014/main" val="462899179"/>
                    </a:ext>
                  </a:extLst>
                </a:gridCol>
                <a:gridCol w="4559167">
                  <a:extLst>
                    <a:ext uri="{9D8B030D-6E8A-4147-A177-3AD203B41FA5}">
                      <a16:colId xmlns:a16="http://schemas.microsoft.com/office/drawing/2014/main" val="3740932132"/>
                    </a:ext>
                  </a:extLst>
                </a:gridCol>
              </a:tblGrid>
              <a:tr h="370840">
                <a:tc>
                  <a:txBody>
                    <a:bodyPr/>
                    <a:lstStyle/>
                    <a:p>
                      <a:r>
                        <a:rPr lang="en-US" sz="1800" dirty="0"/>
                        <a:t>Topics</a:t>
                      </a:r>
                    </a:p>
                  </a:txBody>
                  <a:tcPr/>
                </a:tc>
                <a:tc>
                  <a:txBody>
                    <a:bodyPr/>
                    <a:lstStyle/>
                    <a:p>
                      <a:r>
                        <a:rPr lang="en-US" sz="1800" dirty="0"/>
                        <a:t>RF</a:t>
                      </a:r>
                    </a:p>
                  </a:txBody>
                  <a:tcPr/>
                </a:tc>
                <a:tc>
                  <a:txBody>
                    <a:bodyPr/>
                    <a:lstStyle/>
                    <a:p>
                      <a:r>
                        <a:rPr lang="en-US" sz="1800" dirty="0"/>
                        <a:t>RD</a:t>
                      </a:r>
                    </a:p>
                  </a:txBody>
                  <a:tcPr/>
                </a:tc>
                <a:tc>
                  <a:txBody>
                    <a:bodyPr/>
                    <a:lstStyle/>
                    <a:p>
                      <a:r>
                        <a:rPr lang="en-US" sz="1800" dirty="0"/>
                        <a:t>Notes</a:t>
                      </a:r>
                    </a:p>
                  </a:txBody>
                  <a:tcPr/>
                </a:tc>
                <a:extLst>
                  <a:ext uri="{0D108BD9-81ED-4DB2-BD59-A6C34878D82A}">
                    <a16:rowId xmlns:a16="http://schemas.microsoft.com/office/drawing/2014/main" val="2800558193"/>
                  </a:ext>
                </a:extLst>
              </a:tr>
              <a:tr h="370840">
                <a:tc>
                  <a:txBody>
                    <a:bodyPr/>
                    <a:lstStyle/>
                    <a:p>
                      <a:r>
                        <a:rPr lang="en-US" sz="1800" dirty="0"/>
                        <a:t>RAN4 R15/R16 maintenance</a:t>
                      </a:r>
                    </a:p>
                    <a:p>
                      <a:endParaRPr lang="en-US" sz="1800" dirty="0"/>
                    </a:p>
                  </a:txBody>
                  <a:tcPr/>
                </a:tc>
                <a:tc>
                  <a:txBody>
                    <a:bodyPr/>
                    <a:lstStyle/>
                    <a:p>
                      <a:r>
                        <a:rPr lang="en-US" sz="1800" dirty="0"/>
                        <a:t>2</a:t>
                      </a:r>
                    </a:p>
                  </a:txBody>
                  <a:tcPr/>
                </a:tc>
                <a:tc>
                  <a:txBody>
                    <a:bodyPr/>
                    <a:lstStyle/>
                    <a:p>
                      <a:r>
                        <a:rPr lang="en-US" sz="1800" dirty="0"/>
                        <a:t>2</a:t>
                      </a:r>
                    </a:p>
                  </a:txBody>
                  <a:tcPr/>
                </a:tc>
                <a:tc>
                  <a:txBody>
                    <a:bodyPr/>
                    <a:lstStyle/>
                    <a:p>
                      <a:endParaRPr lang="en-US" sz="1800" dirty="0"/>
                    </a:p>
                  </a:txBody>
                  <a:tcPr/>
                </a:tc>
                <a:extLst>
                  <a:ext uri="{0D108BD9-81ED-4DB2-BD59-A6C34878D82A}">
                    <a16:rowId xmlns:a16="http://schemas.microsoft.com/office/drawing/2014/main" val="3725527792"/>
                  </a:ext>
                </a:extLst>
              </a:tr>
              <a:tr h="0">
                <a:tc>
                  <a:txBody>
                    <a:bodyPr/>
                    <a:lstStyle/>
                    <a:p>
                      <a:r>
                        <a:rPr lang="en-US" sz="1800" dirty="0"/>
                        <a:t>RAN1/2/3 led R17 WIs</a:t>
                      </a:r>
                    </a:p>
                  </a:txBody>
                  <a:tcPr/>
                </a:tc>
                <a:tc>
                  <a:txBody>
                    <a:bodyPr/>
                    <a:lstStyle/>
                    <a:p>
                      <a:r>
                        <a:rPr lang="en-US" sz="1800" dirty="0"/>
                        <a:t>8</a:t>
                      </a:r>
                    </a:p>
                  </a:txBody>
                  <a:tcPr/>
                </a:tc>
                <a:tc>
                  <a:txBody>
                    <a:bodyPr/>
                    <a:lstStyle/>
                    <a:p>
                      <a:r>
                        <a:rPr lang="en-US" sz="1800" dirty="0"/>
                        <a:t>10</a:t>
                      </a:r>
                    </a:p>
                  </a:txBody>
                  <a:tcPr/>
                </a:tc>
                <a:tc>
                  <a:txBody>
                    <a:bodyPr/>
                    <a:lstStyle/>
                    <a:p>
                      <a:r>
                        <a:rPr lang="en-US" sz="1800" dirty="0"/>
                        <a:t>Assuming 18 TUs are required and roughly 40% for RF, 60% for RD. </a:t>
                      </a:r>
                    </a:p>
                    <a:p>
                      <a:r>
                        <a:rPr lang="en-US" sz="1800" dirty="0"/>
                        <a:t>Precise TU budget remains to be clearly defined and justified</a:t>
                      </a:r>
                    </a:p>
                  </a:txBody>
                  <a:tcPr/>
                </a:tc>
                <a:extLst>
                  <a:ext uri="{0D108BD9-81ED-4DB2-BD59-A6C34878D82A}">
                    <a16:rowId xmlns:a16="http://schemas.microsoft.com/office/drawing/2014/main" val="2262613534"/>
                  </a:ext>
                </a:extLst>
              </a:tr>
              <a:tr h="370840">
                <a:tc>
                  <a:txBody>
                    <a:bodyPr/>
                    <a:lstStyle/>
                    <a:p>
                      <a:r>
                        <a:rPr lang="en-US" sz="1800" dirty="0"/>
                        <a:t>RAN4 R17 basket and other spectrum WIs</a:t>
                      </a:r>
                    </a:p>
                  </a:txBody>
                  <a:tcPr/>
                </a:tc>
                <a:tc>
                  <a:txBody>
                    <a:bodyPr/>
                    <a:lstStyle/>
                    <a:p>
                      <a:r>
                        <a:rPr lang="en-US" sz="1800" dirty="0"/>
                        <a:t>6</a:t>
                      </a:r>
                    </a:p>
                  </a:txBody>
                  <a:tcPr/>
                </a:tc>
                <a:tc>
                  <a:txBody>
                    <a:bodyPr/>
                    <a:lstStyle/>
                    <a:p>
                      <a:endParaRPr lang="en-US" sz="1800"/>
                    </a:p>
                  </a:txBody>
                  <a:tcPr/>
                </a:tc>
                <a:tc>
                  <a:txBody>
                    <a:bodyPr/>
                    <a:lstStyle/>
                    <a:p>
                      <a:r>
                        <a:rPr lang="en-US" sz="1800" dirty="0"/>
                        <a:t>4 for basket WIs and 2 for other spectrum WIs</a:t>
                      </a:r>
                    </a:p>
                  </a:txBody>
                  <a:tcPr/>
                </a:tc>
                <a:extLst>
                  <a:ext uri="{0D108BD9-81ED-4DB2-BD59-A6C34878D82A}">
                    <a16:rowId xmlns:a16="http://schemas.microsoft.com/office/drawing/2014/main" val="5243319"/>
                  </a:ext>
                </a:extLst>
              </a:tr>
              <a:tr h="370840">
                <a:tc>
                  <a:txBody>
                    <a:bodyPr/>
                    <a:lstStyle/>
                    <a:p>
                      <a:r>
                        <a:rPr lang="en-US" sz="1800" dirty="0"/>
                        <a:t>Remaining TUs for RAN4 R17 non-spectrum WIs</a:t>
                      </a:r>
                    </a:p>
                  </a:txBody>
                  <a:tcPr/>
                </a:tc>
                <a:tc>
                  <a:txBody>
                    <a:bodyPr/>
                    <a:lstStyle/>
                    <a:p>
                      <a:r>
                        <a:rPr lang="en-US" sz="1800" dirty="0"/>
                        <a:t>8.5</a:t>
                      </a:r>
                    </a:p>
                  </a:txBody>
                  <a:tcPr/>
                </a:tc>
                <a:tc>
                  <a:txBody>
                    <a:bodyPr/>
                    <a:lstStyle/>
                    <a:p>
                      <a:r>
                        <a:rPr lang="en-US" sz="1800" dirty="0"/>
                        <a:t>8.5</a:t>
                      </a:r>
                    </a:p>
                  </a:txBody>
                  <a:tcPr/>
                </a:tc>
                <a:tc>
                  <a:txBody>
                    <a:bodyPr/>
                    <a:lstStyle/>
                    <a:p>
                      <a:r>
                        <a:rPr lang="en-US" sz="1800" dirty="0"/>
                        <a:t>Assuming a total of 45 TUs, and 24.5 TUs for RF and 20.5 TUs for RD</a:t>
                      </a:r>
                    </a:p>
                  </a:txBody>
                  <a:tcPr/>
                </a:tc>
                <a:extLst>
                  <a:ext uri="{0D108BD9-81ED-4DB2-BD59-A6C34878D82A}">
                    <a16:rowId xmlns:a16="http://schemas.microsoft.com/office/drawing/2014/main" val="1466998029"/>
                  </a:ext>
                </a:extLst>
              </a:tr>
            </a:tbl>
          </a:graphicData>
        </a:graphic>
      </p:graphicFrame>
    </p:spTree>
    <p:extLst>
      <p:ext uri="{BB962C8B-B14F-4D97-AF65-F5344CB8AC3E}">
        <p14:creationId xmlns:p14="http://schemas.microsoft.com/office/powerpoint/2010/main" val="34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It is proposed to endorse the RAN meeting plan presented in slides 3,4,5.</a:t>
            </a:r>
          </a:p>
          <a:p>
            <a:endParaRPr lang="en-US" sz="2400" dirty="0"/>
          </a:p>
          <a:p>
            <a:r>
              <a:rPr lang="en-US" sz="2400" dirty="0"/>
              <a:t>It is proposed to endorse the TU planning shown in  7,8, 9, 10, 11, 12</a:t>
            </a:r>
          </a:p>
          <a:p>
            <a:endParaRPr lang="en-US" sz="2400" dirty="0"/>
          </a:p>
          <a:p>
            <a:r>
              <a:rPr lang="en-US" sz="2400" dirty="0"/>
              <a:t>For Release 17 timeline it is proposed to task the RAN leadership to present to RAN#90-E a detailed plan and analysis for achieving a timeline with an additional 6 months delay (max).</a:t>
            </a:r>
            <a:br>
              <a:rPr lang="en-US" sz="2400" dirty="0"/>
            </a:br>
            <a:r>
              <a:rPr lang="en-US" sz="2400" dirty="0"/>
              <a:t>Formal decision on the new Release 17 timeline would then be made at TSG#90-E</a:t>
            </a:r>
            <a:endParaRPr lang="en-US" sz="1334" dirty="0"/>
          </a:p>
          <a:p>
            <a:pPr marL="0" indent="0">
              <a:buNone/>
            </a:pPr>
            <a:endParaRPr lang="en-US" sz="2400" dirty="0"/>
          </a:p>
        </p:txBody>
      </p:sp>
    </p:spTree>
    <p:extLst>
      <p:ext uri="{BB962C8B-B14F-4D97-AF65-F5344CB8AC3E}">
        <p14:creationId xmlns:p14="http://schemas.microsoft.com/office/powerpoint/2010/main" val="9285529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3CC67-0E8F-44C6-9720-DD1B7839C291}"/>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204530853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38735"/>
            <a:ext cx="2919132" cy="1143000"/>
          </a:xfrm>
        </p:spPr>
        <p:txBody>
          <a:bodyPr/>
          <a:lstStyle/>
          <a:p>
            <a:br>
              <a:rPr lang="en-US" dirty="0"/>
            </a:br>
            <a:r>
              <a:rPr lang="en-US" u="sng" dirty="0"/>
              <a:t>Appendix:</a:t>
            </a:r>
            <a:r>
              <a:rPr lang="en-US" dirty="0"/>
              <a:t> </a:t>
            </a:r>
            <a:br>
              <a:rPr lang="en-US" dirty="0"/>
            </a:br>
            <a:br>
              <a:rPr lang="en-US" dirty="0"/>
            </a:br>
            <a:r>
              <a:rPr lang="en-US" dirty="0"/>
              <a:t>RAN2 TUs entire R17  </a:t>
            </a:r>
          </a:p>
        </p:txBody>
      </p:sp>
      <p:sp>
        <p:nvSpPr>
          <p:cNvPr id="4" name="TextBox 3"/>
          <p:cNvSpPr txBox="1"/>
          <p:nvPr/>
        </p:nvSpPr>
        <p:spPr>
          <a:xfrm>
            <a:off x="342900" y="3408446"/>
            <a:ext cx="3033395" cy="1477328"/>
          </a:xfrm>
          <a:prstGeom prst="rect">
            <a:avLst/>
          </a:prstGeom>
          <a:noFill/>
        </p:spPr>
        <p:txBody>
          <a:bodyPr wrap="none" rtlCol="0">
            <a:spAutoFit/>
          </a:bodyPr>
          <a:lstStyle/>
          <a:p>
            <a:r>
              <a:rPr lang="en-US" dirty="0"/>
              <a:t>- At end of the release, there </a:t>
            </a:r>
          </a:p>
          <a:p>
            <a:r>
              <a:rPr lang="en-US" dirty="0"/>
              <a:t>  will be additional R1 and R4 </a:t>
            </a:r>
          </a:p>
          <a:p>
            <a:r>
              <a:rPr lang="en-US" dirty="0"/>
              <a:t>  induced work, and TEI17. </a:t>
            </a:r>
          </a:p>
          <a:p>
            <a:r>
              <a:rPr lang="en-US" dirty="0"/>
              <a:t>  Suggest to end some smaller </a:t>
            </a:r>
          </a:p>
          <a:p>
            <a:r>
              <a:rPr lang="en-US" dirty="0"/>
              <a:t>  items early, as shown. </a:t>
            </a:r>
          </a:p>
        </p:txBody>
      </p:sp>
      <p:graphicFrame>
        <p:nvGraphicFramePr>
          <p:cNvPr id="3" name="Table 2"/>
          <p:cNvGraphicFramePr>
            <a:graphicFrameLocks noGrp="1"/>
          </p:cNvGraphicFramePr>
          <p:nvPr>
            <p:extLst>
              <p:ext uri="{D42A27DB-BD31-4B8C-83A1-F6EECF244321}">
                <p14:modId xmlns:p14="http://schemas.microsoft.com/office/powerpoint/2010/main" val="2100410069"/>
              </p:ext>
            </p:extLst>
          </p:nvPr>
        </p:nvGraphicFramePr>
        <p:xfrm>
          <a:off x="3743138" y="563183"/>
          <a:ext cx="8971058" cy="5759604"/>
        </p:xfrm>
        <a:graphic>
          <a:graphicData uri="http://schemas.openxmlformats.org/drawingml/2006/table">
            <a:tbl>
              <a:tblPr>
                <a:tableStyleId>{5C22544A-7EE6-4342-B048-85BDC9FD1C3A}</a:tableStyleId>
              </a:tblPr>
              <a:tblGrid>
                <a:gridCol w="3208991">
                  <a:extLst>
                    <a:ext uri="{9D8B030D-6E8A-4147-A177-3AD203B41FA5}">
                      <a16:colId xmlns:a16="http://schemas.microsoft.com/office/drawing/2014/main" val="20000"/>
                    </a:ext>
                  </a:extLst>
                </a:gridCol>
                <a:gridCol w="739589">
                  <a:extLst>
                    <a:ext uri="{9D8B030D-6E8A-4147-A177-3AD203B41FA5}">
                      <a16:colId xmlns:a16="http://schemas.microsoft.com/office/drawing/2014/main" val="20001"/>
                    </a:ext>
                  </a:extLst>
                </a:gridCol>
                <a:gridCol w="611841">
                  <a:extLst>
                    <a:ext uri="{9D8B030D-6E8A-4147-A177-3AD203B41FA5}">
                      <a16:colId xmlns:a16="http://schemas.microsoft.com/office/drawing/2014/main" val="20002"/>
                    </a:ext>
                  </a:extLst>
                </a:gridCol>
                <a:gridCol w="632012">
                  <a:extLst>
                    <a:ext uri="{9D8B030D-6E8A-4147-A177-3AD203B41FA5}">
                      <a16:colId xmlns:a16="http://schemas.microsoft.com/office/drawing/2014/main" val="20003"/>
                    </a:ext>
                  </a:extLst>
                </a:gridCol>
                <a:gridCol w="585575">
                  <a:extLst>
                    <a:ext uri="{9D8B030D-6E8A-4147-A177-3AD203B41FA5}">
                      <a16:colId xmlns:a16="http://schemas.microsoft.com/office/drawing/2014/main" val="20004"/>
                    </a:ext>
                  </a:extLst>
                </a:gridCol>
                <a:gridCol w="483466">
                  <a:extLst>
                    <a:ext uri="{9D8B030D-6E8A-4147-A177-3AD203B41FA5}">
                      <a16:colId xmlns:a16="http://schemas.microsoft.com/office/drawing/2014/main" val="20005"/>
                    </a:ext>
                  </a:extLst>
                </a:gridCol>
                <a:gridCol w="544606">
                  <a:extLst>
                    <a:ext uri="{9D8B030D-6E8A-4147-A177-3AD203B41FA5}">
                      <a16:colId xmlns:a16="http://schemas.microsoft.com/office/drawing/2014/main" val="20006"/>
                    </a:ext>
                  </a:extLst>
                </a:gridCol>
                <a:gridCol w="459625">
                  <a:extLst>
                    <a:ext uri="{9D8B030D-6E8A-4147-A177-3AD203B41FA5}">
                      <a16:colId xmlns:a16="http://schemas.microsoft.com/office/drawing/2014/main" val="20007"/>
                    </a:ext>
                  </a:extLst>
                </a:gridCol>
                <a:gridCol w="636310">
                  <a:extLst>
                    <a:ext uri="{9D8B030D-6E8A-4147-A177-3AD203B41FA5}">
                      <a16:colId xmlns:a16="http://schemas.microsoft.com/office/drawing/2014/main" val="20008"/>
                    </a:ext>
                  </a:extLst>
                </a:gridCol>
                <a:gridCol w="548462">
                  <a:extLst>
                    <a:ext uri="{9D8B030D-6E8A-4147-A177-3AD203B41FA5}">
                      <a16:colId xmlns:a16="http://schemas.microsoft.com/office/drawing/2014/main" val="20009"/>
                    </a:ext>
                  </a:extLst>
                </a:gridCol>
                <a:gridCol w="520581">
                  <a:extLst>
                    <a:ext uri="{9D8B030D-6E8A-4147-A177-3AD203B41FA5}">
                      <a16:colId xmlns:a16="http://schemas.microsoft.com/office/drawing/2014/main" val="20010"/>
                    </a:ext>
                  </a:extLst>
                </a:gridCol>
              </a:tblGrid>
              <a:tr h="178347">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solidFill>
                            <a:schemeClr val="bg1">
                              <a:lumMod val="50000"/>
                            </a:schemeClr>
                          </a:solidFill>
                          <a:effectLst/>
                        </a:rPr>
                        <a:t>20Q3</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20Q4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a:txBody>
                    <a:bodyPr/>
                    <a:lstStyle/>
                    <a:p>
                      <a:pPr algn="ctr" fontAlgn="b"/>
                      <a:r>
                        <a:rPr lang="en-US" sz="1200" b="1" u="none" strike="noStrike">
                          <a:effectLst/>
                        </a:rPr>
                        <a:t>21Q3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gridSpan="2">
                  <a:txBody>
                    <a:bodyPr/>
                    <a:lstStyle/>
                    <a:p>
                      <a:pPr algn="ctr" fontAlgn="b"/>
                      <a:r>
                        <a:rPr lang="en-US" sz="1200" b="1" u="none" strike="noStrike">
                          <a:effectLst/>
                        </a:rPr>
                        <a:t>22Q1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35106">
                <a:tc>
                  <a:txBody>
                    <a:bodyPr/>
                    <a:lstStyle/>
                    <a:p>
                      <a:pPr algn="l" fontAlgn="ctr"/>
                      <a:r>
                        <a:rPr lang="en-US" sz="1200" b="1" u="none" strike="noStrike">
                          <a:effectLst/>
                        </a:rPr>
                        <a:t>Rel 17</a:t>
                      </a:r>
                      <a:endParaRPr lang="en-US" sz="1200" b="1" i="0" u="none" strike="noStrike">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solidFill>
                            <a:schemeClr val="bg1">
                              <a:lumMod val="50000"/>
                            </a:schemeClr>
                          </a:solidFill>
                          <a:effectLst/>
                        </a:rPr>
                        <a:t>111</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115</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115B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r" fontAlgn="ctr"/>
                      <a:r>
                        <a:rPr lang="en-US" sz="1200" b="1" u="none" strike="noStrike" dirty="0">
                          <a:effectLst/>
                        </a:rPr>
                        <a:t>117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extLst>
                  <a:ext uri="{0D108BD9-81ED-4DB2-BD59-A6C34878D82A}">
                    <a16:rowId xmlns:a16="http://schemas.microsoft.com/office/drawing/2014/main" val="10001"/>
                  </a:ext>
                </a:extLst>
              </a:tr>
              <a:tr h="178347">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78347">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78347">
                <a:tc>
                  <a:txBody>
                    <a:bodyPr/>
                    <a:lstStyle/>
                    <a:p>
                      <a:pPr algn="l" fontAlgn="b"/>
                      <a:r>
                        <a:rPr lang="en-US" sz="1200" u="none" strike="noStrike" dirty="0">
                          <a:effectLst/>
                        </a:rPr>
                        <a:t>[R1] Reduced Capability SI = WI</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78347">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0.5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78347">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78347">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78347">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78347">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78347">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78347">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78347">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78347">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83354">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78347">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78347">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0.5</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78347">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tx1"/>
                          </a:solidFill>
                          <a:effectLst/>
                          <a:latin typeface="Calibri" panose="020F0502020204030204" pitchFamily="34" charset="0"/>
                        </a:rPr>
                        <a:t>0</a:t>
                      </a: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78347">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1.5</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78347">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78347">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78347">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2278">
                <a:tc>
                  <a:txBody>
                    <a:bodyPr/>
                    <a:lstStyle/>
                    <a:p>
                      <a:pPr algn="l" fontAlgn="b"/>
                      <a:r>
                        <a:rPr lang="en-US" sz="1200" u="none" strike="noStrike">
                          <a:effectLst/>
                        </a:rPr>
                        <a:t>[R1] Misc R1 items, Cov Enh, DSS sched enh etc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78347">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78347">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78347">
                <a:tc>
                  <a:txBody>
                    <a:bodyPr/>
                    <a:lstStyle/>
                    <a:p>
                      <a:pPr algn="l" fontAlgn="b"/>
                      <a:r>
                        <a:rPr lang="en-US" sz="1200" b="1" u="none" strike="noStrike" dirty="0">
                          <a:effectLst/>
                        </a:rPr>
                        <a:t>R17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78347">
                <a:tc>
                  <a:txBody>
                    <a:bodyPr/>
                    <a:lstStyle/>
                    <a:p>
                      <a:pPr algn="l" fontAlgn="b"/>
                      <a:r>
                        <a:rPr lang="en-US" sz="1200" b="1" u="none" strike="noStrike" dirty="0" err="1">
                          <a:effectLst/>
                        </a:rPr>
                        <a:t>Rel</a:t>
                      </a:r>
                      <a:r>
                        <a:rPr lang="en-US" sz="1200" b="1" u="none" strike="noStrike" dirty="0">
                          <a:effectLst/>
                        </a:rPr>
                        <a:t> 16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78347">
                <a:tc>
                  <a:txBody>
                    <a:bodyPr/>
                    <a:lstStyle/>
                    <a:p>
                      <a:pPr algn="l" fontAlgn="b"/>
                      <a:r>
                        <a:rPr lang="en-US" sz="1200" b="1" u="none" strike="noStrike" dirty="0">
                          <a:effectLst/>
                        </a:rPr>
                        <a:t>NR </a:t>
                      </a:r>
                      <a:r>
                        <a:rPr lang="en-US" sz="1200" b="1" u="none" strike="noStrike" dirty="0" err="1">
                          <a:effectLst/>
                        </a:rPr>
                        <a:t>Rel</a:t>
                      </a:r>
                      <a:r>
                        <a:rPr lang="en-US" sz="1200" b="1" u="none" strike="noStrike" dirty="0">
                          <a:effectLst/>
                        </a:rPr>
                        <a:t> 15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78347">
                <a:tc>
                  <a:txBody>
                    <a:bodyPr/>
                    <a:lstStyle/>
                    <a:p>
                      <a:pPr algn="l" fontAlgn="b"/>
                      <a:r>
                        <a:rPr lang="en-US" sz="1200" b="1" u="none" strike="noStrike" dirty="0">
                          <a:effectLst/>
                        </a:rPr>
                        <a:t>EUTRA R15 and earlier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78347">
                <a:tc>
                  <a:txBody>
                    <a:bodyPr/>
                    <a:lstStyle/>
                    <a:p>
                      <a:pPr algn="l" fontAlgn="b"/>
                      <a:r>
                        <a:rPr lang="en-US" sz="1200" b="1"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17841040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DEF3DF2-031F-4260-8841-09BC9BCFAFF1}"/>
              </a:ext>
            </a:extLst>
          </p:cNvPr>
          <p:cNvSpPr>
            <a:spLocks noGrp="1"/>
          </p:cNvSpPr>
          <p:nvPr>
            <p:ph type="title"/>
          </p:nvPr>
        </p:nvSpPr>
        <p:spPr>
          <a:xfrm>
            <a:off x="342900" y="638735"/>
            <a:ext cx="2919132" cy="1783452"/>
          </a:xfrm>
        </p:spPr>
        <p:txBody>
          <a:bodyPr/>
          <a:lstStyle/>
          <a:p>
            <a:br>
              <a:rPr lang="en-US" dirty="0"/>
            </a:br>
            <a:r>
              <a:rPr lang="en-US" u="sng" dirty="0"/>
              <a:t>Appendix:</a:t>
            </a:r>
            <a:r>
              <a:rPr lang="en-US" dirty="0"/>
              <a:t> </a:t>
            </a:r>
            <a:br>
              <a:rPr lang="en-US" dirty="0"/>
            </a:br>
            <a:br>
              <a:rPr lang="en-US" dirty="0"/>
            </a:br>
            <a:r>
              <a:rPr lang="en-US" dirty="0"/>
              <a:t>RAN3 TUs entire</a:t>
            </a:r>
            <a:br>
              <a:rPr lang="en-US" dirty="0"/>
            </a:br>
            <a:r>
              <a:rPr lang="en-US" dirty="0"/>
              <a:t>Rel-17  </a:t>
            </a:r>
          </a:p>
        </p:txBody>
      </p:sp>
      <p:sp>
        <p:nvSpPr>
          <p:cNvPr id="5" name="TextBox 4">
            <a:extLst>
              <a:ext uri="{FF2B5EF4-FFF2-40B4-BE49-F238E27FC236}">
                <a16:creationId xmlns:a16="http://schemas.microsoft.com/office/drawing/2014/main" id="{CED7F59E-8F03-42B9-8E50-97D947688788}"/>
              </a:ext>
            </a:extLst>
          </p:cNvPr>
          <p:cNvSpPr txBox="1"/>
          <p:nvPr/>
        </p:nvSpPr>
        <p:spPr>
          <a:xfrm>
            <a:off x="1583413" y="5397601"/>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sp>
        <p:nvSpPr>
          <p:cNvPr id="7" name="TextBox 6">
            <a:extLst>
              <a:ext uri="{FF2B5EF4-FFF2-40B4-BE49-F238E27FC236}">
                <a16:creationId xmlns:a16="http://schemas.microsoft.com/office/drawing/2014/main" id="{E54ECE28-AD61-4C4F-BD54-1423F28CDE67}"/>
              </a:ext>
            </a:extLst>
          </p:cNvPr>
          <p:cNvSpPr txBox="1"/>
          <p:nvPr/>
        </p:nvSpPr>
        <p:spPr>
          <a:xfrm>
            <a:off x="1778489" y="5972514"/>
            <a:ext cx="910110" cy="338554"/>
          </a:xfrm>
          <a:prstGeom prst="rect">
            <a:avLst/>
          </a:prstGeom>
          <a:solidFill>
            <a:srgbClr val="FFFF00"/>
          </a:solidFill>
        </p:spPr>
        <p:txBody>
          <a:bodyPr wrap="square" rtlCol="0">
            <a:spAutoFit/>
          </a:bodyPr>
          <a:lstStyle/>
          <a:p>
            <a:r>
              <a:rPr lang="en-US" sz="1600" dirty="0"/>
              <a:t>changes</a:t>
            </a:r>
          </a:p>
        </p:txBody>
      </p:sp>
      <p:pic>
        <p:nvPicPr>
          <p:cNvPr id="3" name="Picture 2">
            <a:extLst>
              <a:ext uri="{FF2B5EF4-FFF2-40B4-BE49-F238E27FC236}">
                <a16:creationId xmlns:a16="http://schemas.microsoft.com/office/drawing/2014/main" id="{BADD96FD-EC02-47B2-B4C9-14A08C41051E}"/>
              </a:ext>
            </a:extLst>
          </p:cNvPr>
          <p:cNvPicPr>
            <a:picLocks noChangeAspect="1"/>
          </p:cNvPicPr>
          <p:nvPr/>
        </p:nvPicPr>
        <p:blipFill>
          <a:blip r:embed="rId2"/>
          <a:stretch>
            <a:fillRect/>
          </a:stretch>
        </p:blipFill>
        <p:spPr>
          <a:xfrm>
            <a:off x="3023283" y="778213"/>
            <a:ext cx="10129243" cy="5972787"/>
          </a:xfrm>
          <a:prstGeom prst="rect">
            <a:avLst/>
          </a:prstGeom>
        </p:spPr>
      </p:pic>
    </p:spTree>
    <p:extLst>
      <p:ext uri="{BB962C8B-B14F-4D97-AF65-F5344CB8AC3E}">
        <p14:creationId xmlns:p14="http://schemas.microsoft.com/office/powerpoint/2010/main" val="26381473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sym typeface="Wingdings" panose="05000000000000000000" pitchFamily="2" charset="2"/>
              </a:rPr>
              <a:t> Proposed meeting timeplan until June 2021</a:t>
            </a:r>
          </a:p>
          <a:p>
            <a:endParaRPr lang="en-US" dirty="0">
              <a:sym typeface="Wingdings" panose="05000000000000000000" pitchFamily="2" charset="2"/>
            </a:endParaRPr>
          </a:p>
          <a:p>
            <a:r>
              <a:rPr lang="en-US" dirty="0">
                <a:sym typeface="Wingdings" panose="05000000000000000000" pitchFamily="2" charset="2"/>
              </a:rPr>
              <a:t> Release 17 timeline considerations</a:t>
            </a:r>
          </a:p>
          <a:p>
            <a:endParaRPr lang="en-US" dirty="0">
              <a:sym typeface="Wingdings" panose="05000000000000000000" pitchFamily="2" charset="2"/>
            </a:endParaRPr>
          </a:p>
          <a:p>
            <a:r>
              <a:rPr lang="en-US" dirty="0">
                <a:sym typeface="Wingdings" panose="05000000000000000000" pitchFamily="2" charset="2"/>
              </a:rPr>
              <a:t> TU handling until June 2021</a:t>
            </a:r>
          </a:p>
          <a:p>
            <a:endParaRPr lang="en-US" dirty="0"/>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9" name="Straight Connector 12">
            <a:extLst>
              <a:ext uri="{FF2B5EF4-FFF2-40B4-BE49-F238E27FC236}">
                <a16:creationId xmlns:a16="http://schemas.microsoft.com/office/drawing/2014/main" id="{0ABD6C61-D23C-4468-8BC9-E2068D8AF85B}"/>
              </a:ext>
            </a:extLst>
          </p:cNvPr>
          <p:cNvCxnSpPr>
            <a:cxnSpLocks/>
          </p:cNvCxnSpPr>
          <p:nvPr/>
        </p:nvCxnSpPr>
        <p:spPr bwMode="auto">
          <a:xfrm flipV="1">
            <a:off x="584933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8" name="Rectangle: Rounded Corners 117">
            <a:extLst>
              <a:ext uri="{FF2B5EF4-FFF2-40B4-BE49-F238E27FC236}">
                <a16:creationId xmlns:a16="http://schemas.microsoft.com/office/drawing/2014/main" id="{DD721602-B007-4FC1-BCBB-B16620BDA6E7}"/>
              </a:ext>
            </a:extLst>
          </p:cNvPr>
          <p:cNvSpPr/>
          <p:nvPr/>
        </p:nvSpPr>
        <p:spPr>
          <a:xfrm>
            <a:off x="9877210" y="3828770"/>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219" name="Rectangle: Rounded Corners 218">
            <a:extLst>
              <a:ext uri="{FF2B5EF4-FFF2-40B4-BE49-F238E27FC236}">
                <a16:creationId xmlns:a16="http://schemas.microsoft.com/office/drawing/2014/main" id="{DAD18A45-3849-45A8-87E8-F3FCD8718EA6}"/>
              </a:ext>
            </a:extLst>
          </p:cNvPr>
          <p:cNvSpPr/>
          <p:nvPr/>
        </p:nvSpPr>
        <p:spPr>
          <a:xfrm>
            <a:off x="11504150"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8" name="Rectangle: Rounded Corners 217">
            <a:extLst>
              <a:ext uri="{FF2B5EF4-FFF2-40B4-BE49-F238E27FC236}">
                <a16:creationId xmlns:a16="http://schemas.microsoft.com/office/drawing/2014/main" id="{51B69A0B-0107-4A30-9950-6D8F325BF631}"/>
              </a:ext>
            </a:extLst>
          </p:cNvPr>
          <p:cNvSpPr/>
          <p:nvPr/>
        </p:nvSpPr>
        <p:spPr>
          <a:xfrm>
            <a:off x="9486551"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3" name="Rectangle: Rounded Corners 222">
            <a:extLst>
              <a:ext uri="{FF2B5EF4-FFF2-40B4-BE49-F238E27FC236}">
                <a16:creationId xmlns:a16="http://schemas.microsoft.com/office/drawing/2014/main" id="{E552400C-19BD-4B02-A9D4-DB1E850D1BA1}"/>
              </a:ext>
            </a:extLst>
          </p:cNvPr>
          <p:cNvSpPr/>
          <p:nvPr/>
        </p:nvSpPr>
        <p:spPr>
          <a:xfrm>
            <a:off x="12703657" y="2655235"/>
            <a:ext cx="324580"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2" name="Rectangle: Rounded Corners 131">
            <a:extLst>
              <a:ext uri="{FF2B5EF4-FFF2-40B4-BE49-F238E27FC236}">
                <a16:creationId xmlns:a16="http://schemas.microsoft.com/office/drawing/2014/main" id="{D4C8BA77-A9E4-420C-893E-AEAFB35728FB}"/>
              </a:ext>
            </a:extLst>
          </p:cNvPr>
          <p:cNvSpPr/>
          <p:nvPr/>
        </p:nvSpPr>
        <p:spPr>
          <a:xfrm>
            <a:off x="7708531" y="3879243"/>
            <a:ext cx="422667" cy="2520020"/>
          </a:xfrm>
          <a:prstGeom prst="roundRect">
            <a:avLst/>
          </a:prstGeom>
          <a:solidFill>
            <a:srgbClr val="FFA7A7"/>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2" name="Rectangle: Rounded Corners 191">
            <a:extLst>
              <a:ext uri="{FF2B5EF4-FFF2-40B4-BE49-F238E27FC236}">
                <a16:creationId xmlns:a16="http://schemas.microsoft.com/office/drawing/2014/main" id="{136B9D76-671A-4114-A5EF-257CB2FA11D3}"/>
              </a:ext>
            </a:extLst>
          </p:cNvPr>
          <p:cNvSpPr/>
          <p:nvPr/>
        </p:nvSpPr>
        <p:spPr>
          <a:xfrm>
            <a:off x="5462023" y="3171978"/>
            <a:ext cx="76634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48" name="Rectangle 47">
            <a:extLst>
              <a:ext uri="{FF2B5EF4-FFF2-40B4-BE49-F238E27FC236}">
                <a16:creationId xmlns:a16="http://schemas.microsoft.com/office/drawing/2014/main" id="{483D11D1-CF70-4C6D-8A90-D0C44AD2585F}"/>
              </a:ext>
            </a:extLst>
          </p:cNvPr>
          <p:cNvSpPr/>
          <p:nvPr/>
        </p:nvSpPr>
        <p:spPr>
          <a:xfrm>
            <a:off x="140780" y="1460050"/>
            <a:ext cx="182359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October</a:t>
            </a:r>
          </a:p>
        </p:txBody>
      </p:sp>
      <p:sp>
        <p:nvSpPr>
          <p:cNvPr id="53" name="Rectangle 52">
            <a:extLst>
              <a:ext uri="{FF2B5EF4-FFF2-40B4-BE49-F238E27FC236}">
                <a16:creationId xmlns:a16="http://schemas.microsoft.com/office/drawing/2014/main" id="{50F5F700-E026-4737-95EC-F66EFC79D78B}"/>
              </a:ext>
            </a:extLst>
          </p:cNvPr>
          <p:cNvSpPr/>
          <p:nvPr/>
        </p:nvSpPr>
        <p:spPr>
          <a:xfrm>
            <a:off x="3448315" y="1459234"/>
            <a:ext cx="681180" cy="606425"/>
          </a:xfrm>
          <a:prstGeom prst="rect">
            <a:avLst/>
          </a:prstGeom>
          <a:solidFill>
            <a:srgbClr val="124191"/>
          </a:solidFill>
          <a:ln>
            <a:noFill/>
          </a:ln>
          <a:effectLst/>
        </p:spPr>
        <p:txBody>
          <a:bodyPr lIns="72000" tIns="72000" rIns="72000" bIns="72000" anchor="ctr"/>
          <a:lstStyle/>
          <a:p>
            <a:pPr algn="ctr" defTabSz="914377">
              <a:defRPr/>
            </a:pPr>
            <a:r>
              <a:rPr lang="en-GB" sz="900" kern="0" dirty="0">
                <a:solidFill>
                  <a:srgbClr val="FFFFFF"/>
                </a:solidFill>
                <a:latin typeface="Nokia Pure Text Light" panose="020B0403020202020204" pitchFamily="34" charset="0"/>
                <a:ea typeface="Nokia Pure Text Light" panose="020B0403020202020204" pitchFamily="34" charset="0"/>
              </a:rPr>
              <a:t>December</a:t>
            </a:r>
          </a:p>
        </p:txBody>
      </p:sp>
      <p:sp>
        <p:nvSpPr>
          <p:cNvPr id="137" name="Rectangle 136">
            <a:extLst>
              <a:ext uri="{FF2B5EF4-FFF2-40B4-BE49-F238E27FC236}">
                <a16:creationId xmlns:a16="http://schemas.microsoft.com/office/drawing/2014/main" id="{F6C95BE4-1856-4546-A967-765162494C2B}"/>
              </a:ext>
            </a:extLst>
          </p:cNvPr>
          <p:cNvSpPr/>
          <p:nvPr/>
        </p:nvSpPr>
        <p:spPr>
          <a:xfrm>
            <a:off x="2016765" y="1460050"/>
            <a:ext cx="139318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November</a:t>
            </a:r>
          </a:p>
        </p:txBody>
      </p:sp>
      <p:sp>
        <p:nvSpPr>
          <p:cNvPr id="138" name="Rectangle 137">
            <a:extLst>
              <a:ext uri="{FF2B5EF4-FFF2-40B4-BE49-F238E27FC236}">
                <a16:creationId xmlns:a16="http://schemas.microsoft.com/office/drawing/2014/main" id="{420DDBC1-9A51-43E7-8195-209AB00E294A}"/>
              </a:ext>
            </a:extLst>
          </p:cNvPr>
          <p:cNvSpPr/>
          <p:nvPr/>
        </p:nvSpPr>
        <p:spPr>
          <a:xfrm>
            <a:off x="4277603" y="1459234"/>
            <a:ext cx="75211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January</a:t>
            </a:r>
          </a:p>
        </p:txBody>
      </p:sp>
      <p:sp>
        <p:nvSpPr>
          <p:cNvPr id="139" name="Rectangle 138">
            <a:extLst>
              <a:ext uri="{FF2B5EF4-FFF2-40B4-BE49-F238E27FC236}">
                <a16:creationId xmlns:a16="http://schemas.microsoft.com/office/drawing/2014/main" id="{45FF60B4-EDF6-4400-8301-354946DFA94E}"/>
              </a:ext>
            </a:extLst>
          </p:cNvPr>
          <p:cNvSpPr/>
          <p:nvPr/>
        </p:nvSpPr>
        <p:spPr>
          <a:xfrm>
            <a:off x="5061044" y="1459234"/>
            <a:ext cx="15683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February</a:t>
            </a:r>
          </a:p>
        </p:txBody>
      </p:sp>
      <p:sp>
        <p:nvSpPr>
          <p:cNvPr id="140" name="Rectangle 139">
            <a:extLst>
              <a:ext uri="{FF2B5EF4-FFF2-40B4-BE49-F238E27FC236}">
                <a16:creationId xmlns:a16="http://schemas.microsoft.com/office/drawing/2014/main" id="{E790F1C2-75B2-44B5-B958-31294EFD3297}"/>
              </a:ext>
            </a:extLst>
          </p:cNvPr>
          <p:cNvSpPr/>
          <p:nvPr/>
        </p:nvSpPr>
        <p:spPr>
          <a:xfrm>
            <a:off x="6664540" y="1458418"/>
            <a:ext cx="18929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March</a:t>
            </a:r>
          </a:p>
        </p:txBody>
      </p:sp>
      <p:cxnSp>
        <p:nvCxnSpPr>
          <p:cNvPr id="150" name="Straight Connector 12">
            <a:extLst>
              <a:ext uri="{FF2B5EF4-FFF2-40B4-BE49-F238E27FC236}">
                <a16:creationId xmlns:a16="http://schemas.microsoft.com/office/drawing/2014/main" id="{F446E106-9459-4B09-ABDF-24B7EAB59634}"/>
              </a:ext>
            </a:extLst>
          </p:cNvPr>
          <p:cNvCxnSpPr>
            <a:cxnSpLocks/>
          </p:cNvCxnSpPr>
          <p:nvPr/>
        </p:nvCxnSpPr>
        <p:spPr bwMode="auto">
          <a:xfrm flipV="1">
            <a:off x="50889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1" name="Straight Connector 12">
            <a:extLst>
              <a:ext uri="{FF2B5EF4-FFF2-40B4-BE49-F238E27FC236}">
                <a16:creationId xmlns:a16="http://schemas.microsoft.com/office/drawing/2014/main" id="{2B6DA14A-6BD0-4FD3-8E54-4E6331A61674}"/>
              </a:ext>
            </a:extLst>
          </p:cNvPr>
          <p:cNvCxnSpPr>
            <a:cxnSpLocks/>
          </p:cNvCxnSpPr>
          <p:nvPr/>
        </p:nvCxnSpPr>
        <p:spPr bwMode="auto">
          <a:xfrm flipV="1">
            <a:off x="90436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2" name="Straight Connector 12">
            <a:extLst>
              <a:ext uri="{FF2B5EF4-FFF2-40B4-BE49-F238E27FC236}">
                <a16:creationId xmlns:a16="http://schemas.microsoft.com/office/drawing/2014/main" id="{0CA84296-3EFF-46C3-84CF-5463661AB238}"/>
              </a:ext>
            </a:extLst>
          </p:cNvPr>
          <p:cNvCxnSpPr>
            <a:cxnSpLocks/>
          </p:cNvCxnSpPr>
          <p:nvPr/>
        </p:nvCxnSpPr>
        <p:spPr bwMode="auto">
          <a:xfrm flipV="1">
            <a:off x="130762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3" name="Straight Connector 12">
            <a:extLst>
              <a:ext uri="{FF2B5EF4-FFF2-40B4-BE49-F238E27FC236}">
                <a16:creationId xmlns:a16="http://schemas.microsoft.com/office/drawing/2014/main" id="{D0D9632F-A54E-4D5D-A45E-7766B2822C13}"/>
              </a:ext>
            </a:extLst>
          </p:cNvPr>
          <p:cNvCxnSpPr>
            <a:cxnSpLocks/>
          </p:cNvCxnSpPr>
          <p:nvPr/>
        </p:nvCxnSpPr>
        <p:spPr bwMode="auto">
          <a:xfrm flipV="1">
            <a:off x="171218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4" name="Straight Connector 12">
            <a:extLst>
              <a:ext uri="{FF2B5EF4-FFF2-40B4-BE49-F238E27FC236}">
                <a16:creationId xmlns:a16="http://schemas.microsoft.com/office/drawing/2014/main" id="{6B1AE3FA-CE81-45AE-A56A-5A4A9AFB5196}"/>
              </a:ext>
            </a:extLst>
          </p:cNvPr>
          <p:cNvCxnSpPr>
            <a:cxnSpLocks/>
          </p:cNvCxnSpPr>
          <p:nvPr/>
        </p:nvCxnSpPr>
        <p:spPr bwMode="auto">
          <a:xfrm flipV="1">
            <a:off x="21238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5" name="Straight Connector 12">
            <a:extLst>
              <a:ext uri="{FF2B5EF4-FFF2-40B4-BE49-F238E27FC236}">
                <a16:creationId xmlns:a16="http://schemas.microsoft.com/office/drawing/2014/main" id="{4307E4A6-5C95-47E6-8A1F-0CB01487943B}"/>
              </a:ext>
            </a:extLst>
          </p:cNvPr>
          <p:cNvCxnSpPr>
            <a:cxnSpLocks/>
          </p:cNvCxnSpPr>
          <p:nvPr/>
        </p:nvCxnSpPr>
        <p:spPr bwMode="auto">
          <a:xfrm flipV="1">
            <a:off x="25183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6" name="Straight Connector 12">
            <a:extLst>
              <a:ext uri="{FF2B5EF4-FFF2-40B4-BE49-F238E27FC236}">
                <a16:creationId xmlns:a16="http://schemas.microsoft.com/office/drawing/2014/main" id="{FDCCCB89-70AA-449E-A585-4C58D3429E20}"/>
              </a:ext>
            </a:extLst>
          </p:cNvPr>
          <p:cNvCxnSpPr>
            <a:cxnSpLocks/>
          </p:cNvCxnSpPr>
          <p:nvPr/>
        </p:nvCxnSpPr>
        <p:spPr bwMode="auto">
          <a:xfrm flipV="1">
            <a:off x="29274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7" name="Straight Connector 12">
            <a:extLst>
              <a:ext uri="{FF2B5EF4-FFF2-40B4-BE49-F238E27FC236}">
                <a16:creationId xmlns:a16="http://schemas.microsoft.com/office/drawing/2014/main" id="{01C7E078-30EC-47E0-9AF4-778BB7EEAF9B}"/>
              </a:ext>
            </a:extLst>
          </p:cNvPr>
          <p:cNvCxnSpPr>
            <a:cxnSpLocks/>
          </p:cNvCxnSpPr>
          <p:nvPr/>
        </p:nvCxnSpPr>
        <p:spPr bwMode="auto">
          <a:xfrm flipV="1">
            <a:off x="333002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8" name="Straight Connector 12">
            <a:extLst>
              <a:ext uri="{FF2B5EF4-FFF2-40B4-BE49-F238E27FC236}">
                <a16:creationId xmlns:a16="http://schemas.microsoft.com/office/drawing/2014/main" id="{172B18F1-FE51-47EA-9006-291FE3E2056C}"/>
              </a:ext>
            </a:extLst>
          </p:cNvPr>
          <p:cNvCxnSpPr>
            <a:cxnSpLocks/>
          </p:cNvCxnSpPr>
          <p:nvPr/>
        </p:nvCxnSpPr>
        <p:spPr bwMode="auto">
          <a:xfrm flipV="1">
            <a:off x="372727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9" name="Straight Connector 12">
            <a:extLst>
              <a:ext uri="{FF2B5EF4-FFF2-40B4-BE49-F238E27FC236}">
                <a16:creationId xmlns:a16="http://schemas.microsoft.com/office/drawing/2014/main" id="{AC2BB892-A304-4E28-8B0E-7A2FD2619A47}"/>
              </a:ext>
            </a:extLst>
          </p:cNvPr>
          <p:cNvCxnSpPr>
            <a:cxnSpLocks/>
          </p:cNvCxnSpPr>
          <p:nvPr/>
        </p:nvCxnSpPr>
        <p:spPr bwMode="auto">
          <a:xfrm flipV="1">
            <a:off x="412949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id="{DFAC7D98-F24C-484E-ADC0-FF43912499EA}"/>
              </a:ext>
            </a:extLst>
          </p:cNvPr>
          <p:cNvCxnSpPr>
            <a:cxnSpLocks/>
          </p:cNvCxnSpPr>
          <p:nvPr/>
        </p:nvCxnSpPr>
        <p:spPr bwMode="auto">
          <a:xfrm flipV="1">
            <a:off x="4193002" y="2162271"/>
            <a:ext cx="0" cy="4377371"/>
          </a:xfrm>
          <a:prstGeom prst="line">
            <a:avLst/>
          </a:prstGeom>
          <a:noFill/>
          <a:ln w="57150" algn="ctr">
            <a:solidFill>
              <a:srgbClr val="98A2AE"/>
            </a:solidFill>
            <a:round/>
            <a:headEnd/>
            <a:tailEnd/>
          </a:ln>
          <a:extLst>
            <a:ext uri="{909E8E84-426E-40DD-AFC4-6F175D3DCCD1}">
              <a14:hiddenFill xmlns:a14="http://schemas.microsoft.com/office/drawing/2010/main">
                <a:noFill/>
              </a14:hiddenFill>
            </a:ext>
          </a:extLst>
        </p:spPr>
      </p:cxnSp>
      <p:cxnSp>
        <p:nvCxnSpPr>
          <p:cNvPr id="161" name="Straight Connector 12">
            <a:extLst>
              <a:ext uri="{FF2B5EF4-FFF2-40B4-BE49-F238E27FC236}">
                <a16:creationId xmlns:a16="http://schemas.microsoft.com/office/drawing/2014/main" id="{386EB7EE-CB9B-408E-AB3C-A67EF993FB4F}"/>
              </a:ext>
            </a:extLst>
          </p:cNvPr>
          <p:cNvCxnSpPr>
            <a:cxnSpLocks/>
          </p:cNvCxnSpPr>
          <p:nvPr/>
        </p:nvCxnSpPr>
        <p:spPr bwMode="auto">
          <a:xfrm flipV="1">
            <a:off x="464798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DA27CCBE-8E7A-428F-B8A7-9CC9CC0F175D}"/>
              </a:ext>
            </a:extLst>
          </p:cNvPr>
          <p:cNvCxnSpPr>
            <a:cxnSpLocks/>
          </p:cNvCxnSpPr>
          <p:nvPr/>
        </p:nvCxnSpPr>
        <p:spPr bwMode="auto">
          <a:xfrm flipV="1">
            <a:off x="503834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id="{11589924-E064-48BB-92A3-49797166CB68}"/>
              </a:ext>
            </a:extLst>
          </p:cNvPr>
          <p:cNvCxnSpPr>
            <a:cxnSpLocks/>
          </p:cNvCxnSpPr>
          <p:nvPr/>
        </p:nvCxnSpPr>
        <p:spPr bwMode="auto">
          <a:xfrm flipV="1">
            <a:off x="54509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id="{F27F9BCD-F360-4F1F-9507-A56D6496738D}"/>
              </a:ext>
            </a:extLst>
          </p:cNvPr>
          <p:cNvCxnSpPr>
            <a:cxnSpLocks/>
          </p:cNvCxnSpPr>
          <p:nvPr/>
        </p:nvCxnSpPr>
        <p:spPr bwMode="auto">
          <a:xfrm flipV="1">
            <a:off x="62501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id="{B1E65376-714D-41D8-B816-3B5EE7C65CAA}"/>
              </a:ext>
            </a:extLst>
          </p:cNvPr>
          <p:cNvCxnSpPr>
            <a:cxnSpLocks/>
          </p:cNvCxnSpPr>
          <p:nvPr/>
        </p:nvCxnSpPr>
        <p:spPr bwMode="auto">
          <a:xfrm flipV="1">
            <a:off x="665769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id="{42399DE5-AAE3-4B50-BA93-285DA65C4272}"/>
              </a:ext>
            </a:extLst>
          </p:cNvPr>
          <p:cNvCxnSpPr>
            <a:cxnSpLocks/>
          </p:cNvCxnSpPr>
          <p:nvPr/>
        </p:nvCxnSpPr>
        <p:spPr bwMode="auto">
          <a:xfrm flipV="1">
            <a:off x="705701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3" name="Straight Connector 12">
            <a:extLst>
              <a:ext uri="{FF2B5EF4-FFF2-40B4-BE49-F238E27FC236}">
                <a16:creationId xmlns:a16="http://schemas.microsoft.com/office/drawing/2014/main" id="{B817EC41-8A0A-4DCA-BB2D-D4AB3CBC182A}"/>
              </a:ext>
            </a:extLst>
          </p:cNvPr>
          <p:cNvCxnSpPr>
            <a:cxnSpLocks/>
          </p:cNvCxnSpPr>
          <p:nvPr/>
        </p:nvCxnSpPr>
        <p:spPr bwMode="auto">
          <a:xfrm flipV="1">
            <a:off x="746090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 name="Straight Connector 12">
            <a:extLst>
              <a:ext uri="{FF2B5EF4-FFF2-40B4-BE49-F238E27FC236}">
                <a16:creationId xmlns:a16="http://schemas.microsoft.com/office/drawing/2014/main" id="{2FCA279A-EBCD-4480-B7CD-8BF16580E727}"/>
              </a:ext>
            </a:extLst>
          </p:cNvPr>
          <p:cNvCxnSpPr>
            <a:cxnSpLocks/>
          </p:cNvCxnSpPr>
          <p:nvPr/>
        </p:nvCxnSpPr>
        <p:spPr bwMode="auto">
          <a:xfrm flipV="1">
            <a:off x="78587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76" name="Rectangle: Rounded Corners 175">
            <a:extLst>
              <a:ext uri="{FF2B5EF4-FFF2-40B4-BE49-F238E27FC236}">
                <a16:creationId xmlns:a16="http://schemas.microsoft.com/office/drawing/2014/main" id="{A22A6F19-86DE-4E8B-B5D4-67CBB8727F08}"/>
              </a:ext>
            </a:extLst>
          </p:cNvPr>
          <p:cNvSpPr/>
          <p:nvPr/>
        </p:nvSpPr>
        <p:spPr>
          <a:xfrm>
            <a:off x="7880576" y="2655235"/>
            <a:ext cx="328588"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79" name="Rectangle: Rounded Corners 178">
            <a:extLst>
              <a:ext uri="{FF2B5EF4-FFF2-40B4-BE49-F238E27FC236}">
                <a16:creationId xmlns:a16="http://schemas.microsoft.com/office/drawing/2014/main" id="{E7DE0EC0-73F8-4885-85DD-697FDC81C9F6}"/>
              </a:ext>
            </a:extLst>
          </p:cNvPr>
          <p:cNvSpPr/>
          <p:nvPr/>
        </p:nvSpPr>
        <p:spPr>
          <a:xfrm>
            <a:off x="537219"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0" name="Rectangle: Rounded Corners 179">
            <a:extLst>
              <a:ext uri="{FF2B5EF4-FFF2-40B4-BE49-F238E27FC236}">
                <a16:creationId xmlns:a16="http://schemas.microsoft.com/office/drawing/2014/main" id="{0639BF20-3931-40B7-A7B8-34029C2C6B7B}"/>
              </a:ext>
            </a:extLst>
          </p:cNvPr>
          <p:cNvSpPr/>
          <p:nvPr/>
        </p:nvSpPr>
        <p:spPr>
          <a:xfrm>
            <a:off x="2547689"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1" name="Rectangle: Rounded Corners 180">
            <a:extLst>
              <a:ext uri="{FF2B5EF4-FFF2-40B4-BE49-F238E27FC236}">
                <a16:creationId xmlns:a16="http://schemas.microsoft.com/office/drawing/2014/main" id="{4D573982-6520-4B89-BED4-8099B5536B7A}"/>
              </a:ext>
            </a:extLst>
          </p:cNvPr>
          <p:cNvSpPr/>
          <p:nvPr/>
        </p:nvSpPr>
        <p:spPr>
          <a:xfrm>
            <a:off x="3716214" y="2651595"/>
            <a:ext cx="359692"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83" name="Rectangle: Rounded Corners 182">
            <a:extLst>
              <a:ext uri="{FF2B5EF4-FFF2-40B4-BE49-F238E27FC236}">
                <a16:creationId xmlns:a16="http://schemas.microsoft.com/office/drawing/2014/main" id="{F562715C-349B-4102-95DB-AC1AE5357AEF}"/>
              </a:ext>
            </a:extLst>
          </p:cNvPr>
          <p:cNvSpPr/>
          <p:nvPr/>
        </p:nvSpPr>
        <p:spPr>
          <a:xfrm>
            <a:off x="6683643" y="265159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4" name="Rectangle: Rounded Corners 183">
            <a:extLst>
              <a:ext uri="{FF2B5EF4-FFF2-40B4-BE49-F238E27FC236}">
                <a16:creationId xmlns:a16="http://schemas.microsoft.com/office/drawing/2014/main" id="{C467D48E-4C19-4A96-B4FD-7E9B4E95210C}"/>
              </a:ext>
            </a:extLst>
          </p:cNvPr>
          <p:cNvSpPr/>
          <p:nvPr/>
        </p:nvSpPr>
        <p:spPr>
          <a:xfrm>
            <a:off x="4277603" y="2651595"/>
            <a:ext cx="362476" cy="420271"/>
          </a:xfrm>
          <a:prstGeom prst="roundRect">
            <a:avLst/>
          </a:prstGeom>
          <a:solidFill>
            <a:srgbClr val="53FFA1"/>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93" name="Rectangle: Rounded Corners 192">
            <a:extLst>
              <a:ext uri="{FF2B5EF4-FFF2-40B4-BE49-F238E27FC236}">
                <a16:creationId xmlns:a16="http://schemas.microsoft.com/office/drawing/2014/main" id="{8C04AEE7-EACE-499E-8E62-23437A324FD4}"/>
              </a:ext>
            </a:extLst>
          </p:cNvPr>
          <p:cNvSpPr/>
          <p:nvPr/>
        </p:nvSpPr>
        <p:spPr>
          <a:xfrm>
            <a:off x="7876229"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1</a:t>
            </a:r>
          </a:p>
        </p:txBody>
      </p:sp>
      <p:sp>
        <p:nvSpPr>
          <p:cNvPr id="195" name="Rectangle: Rounded Corners 194">
            <a:extLst>
              <a:ext uri="{FF2B5EF4-FFF2-40B4-BE49-F238E27FC236}">
                <a16:creationId xmlns:a16="http://schemas.microsoft.com/office/drawing/2014/main" id="{072CA9A7-FEC2-45E2-8B95-E09BDA2E32EF}"/>
              </a:ext>
            </a:extLst>
          </p:cNvPr>
          <p:cNvSpPr/>
          <p:nvPr/>
        </p:nvSpPr>
        <p:spPr>
          <a:xfrm>
            <a:off x="1342727" y="3828771"/>
            <a:ext cx="115171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(4+4+5)</a:t>
            </a:r>
          </a:p>
        </p:txBody>
      </p:sp>
      <p:sp>
        <p:nvSpPr>
          <p:cNvPr id="197" name="Rectangle: Rounded Corners 196">
            <a:extLst>
              <a:ext uri="{FF2B5EF4-FFF2-40B4-BE49-F238E27FC236}">
                <a16:creationId xmlns:a16="http://schemas.microsoft.com/office/drawing/2014/main" id="{3C25DA36-1C43-4523-BB96-1D32EF9405F1}"/>
              </a:ext>
            </a:extLst>
          </p:cNvPr>
          <p:cNvSpPr/>
          <p:nvPr/>
        </p:nvSpPr>
        <p:spPr>
          <a:xfrm>
            <a:off x="3739694" y="3875603"/>
            <a:ext cx="377311" cy="252366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0</a:t>
            </a:r>
          </a:p>
        </p:txBody>
      </p:sp>
      <p:sp>
        <p:nvSpPr>
          <p:cNvPr id="105" name="Rectangle: Rounded Corners 104">
            <a:extLst>
              <a:ext uri="{FF2B5EF4-FFF2-40B4-BE49-F238E27FC236}">
                <a16:creationId xmlns:a16="http://schemas.microsoft.com/office/drawing/2014/main" id="{C87688DC-5DA7-4CFB-9C13-3A3B3506FE5C}"/>
              </a:ext>
            </a:extLst>
          </p:cNvPr>
          <p:cNvSpPr/>
          <p:nvPr/>
        </p:nvSpPr>
        <p:spPr>
          <a:xfrm>
            <a:off x="2141895" y="5931021"/>
            <a:ext cx="780345"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06" name="Rectangle: Rounded Corners 105">
            <a:extLst>
              <a:ext uri="{FF2B5EF4-FFF2-40B4-BE49-F238E27FC236}">
                <a16:creationId xmlns:a16="http://schemas.microsoft.com/office/drawing/2014/main" id="{C4320BEA-0F25-4EA4-AD4A-8CF04FE6861A}"/>
              </a:ext>
            </a:extLst>
          </p:cNvPr>
          <p:cNvSpPr/>
          <p:nvPr/>
        </p:nvSpPr>
        <p:spPr>
          <a:xfrm>
            <a:off x="1726702" y="5418909"/>
            <a:ext cx="767381"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p>
        </p:txBody>
      </p:sp>
      <p:sp>
        <p:nvSpPr>
          <p:cNvPr id="107" name="Rectangle: Rounded Corners 106">
            <a:extLst>
              <a:ext uri="{FF2B5EF4-FFF2-40B4-BE49-F238E27FC236}">
                <a16:creationId xmlns:a16="http://schemas.microsoft.com/office/drawing/2014/main" id="{8801FFA4-C935-4B58-8AE0-3C0B6B0861BA}"/>
              </a:ext>
            </a:extLst>
          </p:cNvPr>
          <p:cNvSpPr/>
          <p:nvPr/>
        </p:nvSpPr>
        <p:spPr>
          <a:xfrm>
            <a:off x="1737601"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08" name="Rectangle: Rounded Corners 107">
            <a:extLst>
              <a:ext uri="{FF2B5EF4-FFF2-40B4-BE49-F238E27FC236}">
                <a16:creationId xmlns:a16="http://schemas.microsoft.com/office/drawing/2014/main" id="{F533FFBB-9CFF-418D-8F17-95CE7844A5E3}"/>
              </a:ext>
            </a:extLst>
          </p:cNvPr>
          <p:cNvSpPr/>
          <p:nvPr/>
        </p:nvSpPr>
        <p:spPr>
          <a:xfrm>
            <a:off x="1735097" y="4360651"/>
            <a:ext cx="765390"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6451185" y="-5210444"/>
            <a:ext cx="322985" cy="12966421"/>
          </a:xfrm>
          <a:prstGeom prst="leftBrace">
            <a:avLst>
              <a:gd name="adj1" fmla="val 8333"/>
              <a:gd name="adj2" fmla="val 50759"/>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4729119" y="840356"/>
            <a:ext cx="3190745" cy="584775"/>
          </a:xfrm>
          <a:prstGeom prst="rect">
            <a:avLst/>
          </a:prstGeom>
          <a:noFill/>
        </p:spPr>
        <p:txBody>
          <a:bodyPr wrap="square" rtlCol="0">
            <a:spAutoFit/>
          </a:bodyPr>
          <a:lstStyle/>
          <a:p>
            <a:r>
              <a:rPr lang="en-US" sz="1600" dirty="0"/>
              <a:t>Confirmed as E-meetings by default </a:t>
            </a:r>
          </a:p>
          <a:p>
            <a:endParaRPr lang="en-US" sz="1600" dirty="0"/>
          </a:p>
        </p:txBody>
      </p:sp>
      <p:sp>
        <p:nvSpPr>
          <p:cNvPr id="6" name="Rectangle 5">
            <a:extLst>
              <a:ext uri="{FF2B5EF4-FFF2-40B4-BE49-F238E27FC236}">
                <a16:creationId xmlns:a16="http://schemas.microsoft.com/office/drawing/2014/main" id="{162D7421-30C8-4AD0-941E-77D215AB376E}"/>
              </a:ext>
            </a:extLst>
          </p:cNvPr>
          <p:cNvSpPr/>
          <p:nvPr/>
        </p:nvSpPr>
        <p:spPr bwMode="auto">
          <a:xfrm>
            <a:off x="99067" y="2540579"/>
            <a:ext cx="13064479" cy="584355"/>
          </a:xfrm>
          <a:prstGeom prst="rect">
            <a:avLst/>
          </a:prstGeom>
          <a:solidFill>
            <a:srgbClr val="D9D9D9">
              <a:alpha val="6392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dirty="0">
              <a:latin typeface="Arial" charset="0"/>
            </a:endParaRPr>
          </a:p>
        </p:txBody>
      </p:sp>
      <p:sp>
        <p:nvSpPr>
          <p:cNvPr id="124" name="Rectangle 123">
            <a:extLst>
              <a:ext uri="{FF2B5EF4-FFF2-40B4-BE49-F238E27FC236}">
                <a16:creationId xmlns:a16="http://schemas.microsoft.com/office/drawing/2014/main" id="{69E6ACF1-C34D-4F9A-A747-B723E9C8D31C}"/>
              </a:ext>
            </a:extLst>
          </p:cNvPr>
          <p:cNvSpPr/>
          <p:nvPr/>
        </p:nvSpPr>
        <p:spPr>
          <a:xfrm>
            <a:off x="52615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125" name="Rectangle 124">
            <a:extLst>
              <a:ext uri="{FF2B5EF4-FFF2-40B4-BE49-F238E27FC236}">
                <a16:creationId xmlns:a16="http://schemas.microsoft.com/office/drawing/2014/main" id="{4FFEB767-7A6A-4A3C-A2C5-30AE97531E30}"/>
              </a:ext>
            </a:extLst>
          </p:cNvPr>
          <p:cNvSpPr/>
          <p:nvPr/>
        </p:nvSpPr>
        <p:spPr>
          <a:xfrm>
            <a:off x="92944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27" name="Rectangle 126">
            <a:extLst>
              <a:ext uri="{FF2B5EF4-FFF2-40B4-BE49-F238E27FC236}">
                <a16:creationId xmlns:a16="http://schemas.microsoft.com/office/drawing/2014/main" id="{4F682DC7-4652-42F3-A8F4-BF5F00EC8081}"/>
              </a:ext>
            </a:extLst>
          </p:cNvPr>
          <p:cNvSpPr/>
          <p:nvPr/>
        </p:nvSpPr>
        <p:spPr>
          <a:xfrm>
            <a:off x="133274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28" name="Rectangle 127">
            <a:extLst>
              <a:ext uri="{FF2B5EF4-FFF2-40B4-BE49-F238E27FC236}">
                <a16:creationId xmlns:a16="http://schemas.microsoft.com/office/drawing/2014/main" id="{876EBB6D-81A0-46F7-989A-19339F332C4C}"/>
              </a:ext>
            </a:extLst>
          </p:cNvPr>
          <p:cNvSpPr/>
          <p:nvPr/>
        </p:nvSpPr>
        <p:spPr>
          <a:xfrm>
            <a:off x="173604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a:t>
            </a:r>
          </a:p>
        </p:txBody>
      </p:sp>
      <p:sp>
        <p:nvSpPr>
          <p:cNvPr id="129" name="Rectangle 128">
            <a:extLst>
              <a:ext uri="{FF2B5EF4-FFF2-40B4-BE49-F238E27FC236}">
                <a16:creationId xmlns:a16="http://schemas.microsoft.com/office/drawing/2014/main" id="{D212ADDC-FB2D-472D-941D-EAEA159C4D85}"/>
              </a:ext>
            </a:extLst>
          </p:cNvPr>
          <p:cNvSpPr/>
          <p:nvPr/>
        </p:nvSpPr>
        <p:spPr>
          <a:xfrm>
            <a:off x="213612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9-13</a:t>
            </a:r>
          </a:p>
        </p:txBody>
      </p:sp>
      <p:sp>
        <p:nvSpPr>
          <p:cNvPr id="131" name="Rectangle 130">
            <a:extLst>
              <a:ext uri="{FF2B5EF4-FFF2-40B4-BE49-F238E27FC236}">
                <a16:creationId xmlns:a16="http://schemas.microsoft.com/office/drawing/2014/main" id="{F569A298-177D-45B9-ACE8-DB74D8230DC4}"/>
              </a:ext>
            </a:extLst>
          </p:cNvPr>
          <p:cNvSpPr/>
          <p:nvPr/>
        </p:nvSpPr>
        <p:spPr>
          <a:xfrm>
            <a:off x="253942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35" name="Rectangle 134">
            <a:extLst>
              <a:ext uri="{FF2B5EF4-FFF2-40B4-BE49-F238E27FC236}">
                <a16:creationId xmlns:a16="http://schemas.microsoft.com/office/drawing/2014/main" id="{5B1A9508-4D14-4365-A4D7-A11B3E678F0F}"/>
              </a:ext>
            </a:extLst>
          </p:cNvPr>
          <p:cNvSpPr/>
          <p:nvPr/>
        </p:nvSpPr>
        <p:spPr>
          <a:xfrm>
            <a:off x="294869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23-27</a:t>
            </a:r>
          </a:p>
        </p:txBody>
      </p:sp>
      <p:sp>
        <p:nvSpPr>
          <p:cNvPr id="136" name="Rectangle 135">
            <a:extLst>
              <a:ext uri="{FF2B5EF4-FFF2-40B4-BE49-F238E27FC236}">
                <a16:creationId xmlns:a16="http://schemas.microsoft.com/office/drawing/2014/main" id="{C9EB29F6-8FC0-4853-BFD8-FE7B07ECFFD6}"/>
              </a:ext>
            </a:extLst>
          </p:cNvPr>
          <p:cNvSpPr/>
          <p:nvPr/>
        </p:nvSpPr>
        <p:spPr>
          <a:xfrm>
            <a:off x="335199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30-4</a:t>
            </a:r>
          </a:p>
        </p:txBody>
      </p:sp>
      <p:sp>
        <p:nvSpPr>
          <p:cNvPr id="163" name="Rectangle 162">
            <a:extLst>
              <a:ext uri="{FF2B5EF4-FFF2-40B4-BE49-F238E27FC236}">
                <a16:creationId xmlns:a16="http://schemas.microsoft.com/office/drawing/2014/main" id="{1CCA6497-2946-413B-8F29-10A89EBE4585}"/>
              </a:ext>
            </a:extLst>
          </p:cNvPr>
          <p:cNvSpPr/>
          <p:nvPr/>
        </p:nvSpPr>
        <p:spPr>
          <a:xfrm>
            <a:off x="375207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sp>
        <p:nvSpPr>
          <p:cNvPr id="165" name="Rectangle 164">
            <a:extLst>
              <a:ext uri="{FF2B5EF4-FFF2-40B4-BE49-F238E27FC236}">
                <a16:creationId xmlns:a16="http://schemas.microsoft.com/office/drawing/2014/main" id="{C4005D3B-A1E8-4A12-8587-FFE678029C62}"/>
              </a:ext>
            </a:extLst>
          </p:cNvPr>
          <p:cNvSpPr/>
          <p:nvPr/>
        </p:nvSpPr>
        <p:spPr>
          <a:xfrm>
            <a:off x="426149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166" name="Rectangle 165">
            <a:extLst>
              <a:ext uri="{FF2B5EF4-FFF2-40B4-BE49-F238E27FC236}">
                <a16:creationId xmlns:a16="http://schemas.microsoft.com/office/drawing/2014/main" id="{93E225A5-56F9-4F74-ADAE-1941E0FFD46B}"/>
              </a:ext>
            </a:extLst>
          </p:cNvPr>
          <p:cNvSpPr/>
          <p:nvPr/>
        </p:nvSpPr>
        <p:spPr>
          <a:xfrm>
            <a:off x="466479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167" name="Rectangle 166">
            <a:extLst>
              <a:ext uri="{FF2B5EF4-FFF2-40B4-BE49-F238E27FC236}">
                <a16:creationId xmlns:a16="http://schemas.microsoft.com/office/drawing/2014/main" id="{C5353C48-DD06-448B-B558-D6A4DF52E1DF}"/>
              </a:ext>
            </a:extLst>
          </p:cNvPr>
          <p:cNvSpPr/>
          <p:nvPr/>
        </p:nvSpPr>
        <p:spPr>
          <a:xfrm>
            <a:off x="506486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75" name="Rectangle 174">
            <a:extLst>
              <a:ext uri="{FF2B5EF4-FFF2-40B4-BE49-F238E27FC236}">
                <a16:creationId xmlns:a16="http://schemas.microsoft.com/office/drawing/2014/main" id="{B67F4BAA-0645-4B55-AFD4-2722EC8C28DE}"/>
              </a:ext>
            </a:extLst>
          </p:cNvPr>
          <p:cNvSpPr/>
          <p:nvPr/>
        </p:nvSpPr>
        <p:spPr>
          <a:xfrm>
            <a:off x="546816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78" name="Rectangle 177">
            <a:extLst>
              <a:ext uri="{FF2B5EF4-FFF2-40B4-BE49-F238E27FC236}">
                <a16:creationId xmlns:a16="http://schemas.microsoft.com/office/drawing/2014/main" id="{B3EA4A2B-4424-4623-87E0-BC17BDFF5CE7}"/>
              </a:ext>
            </a:extLst>
          </p:cNvPr>
          <p:cNvSpPr/>
          <p:nvPr/>
        </p:nvSpPr>
        <p:spPr>
          <a:xfrm>
            <a:off x="58714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85" name="Rectangle 184">
            <a:extLst>
              <a:ext uri="{FF2B5EF4-FFF2-40B4-BE49-F238E27FC236}">
                <a16:creationId xmlns:a16="http://schemas.microsoft.com/office/drawing/2014/main" id="{EFBAB2F5-1336-4438-B743-52AF5B79363E}"/>
              </a:ext>
            </a:extLst>
          </p:cNvPr>
          <p:cNvSpPr/>
          <p:nvPr/>
        </p:nvSpPr>
        <p:spPr>
          <a:xfrm>
            <a:off x="62747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86" name="Rectangle 185">
            <a:extLst>
              <a:ext uri="{FF2B5EF4-FFF2-40B4-BE49-F238E27FC236}">
                <a16:creationId xmlns:a16="http://schemas.microsoft.com/office/drawing/2014/main" id="{5A5FDFCC-7522-46DD-AFE4-EF711BC3CA0B}"/>
              </a:ext>
            </a:extLst>
          </p:cNvPr>
          <p:cNvSpPr/>
          <p:nvPr/>
        </p:nvSpPr>
        <p:spPr>
          <a:xfrm>
            <a:off x="667483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87" name="Rectangle 186">
            <a:extLst>
              <a:ext uri="{FF2B5EF4-FFF2-40B4-BE49-F238E27FC236}">
                <a16:creationId xmlns:a16="http://schemas.microsoft.com/office/drawing/2014/main" id="{BF74DFD5-401F-4752-9C62-8CDA85E26274}"/>
              </a:ext>
            </a:extLst>
          </p:cNvPr>
          <p:cNvSpPr/>
          <p:nvPr/>
        </p:nvSpPr>
        <p:spPr>
          <a:xfrm>
            <a:off x="707813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88" name="Rectangle 187">
            <a:extLst>
              <a:ext uri="{FF2B5EF4-FFF2-40B4-BE49-F238E27FC236}">
                <a16:creationId xmlns:a16="http://schemas.microsoft.com/office/drawing/2014/main" id="{378F7058-011D-476E-B565-09136CD886C0}"/>
              </a:ext>
            </a:extLst>
          </p:cNvPr>
          <p:cNvSpPr/>
          <p:nvPr/>
        </p:nvSpPr>
        <p:spPr>
          <a:xfrm>
            <a:off x="74814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91" name="Rectangle 190">
            <a:extLst>
              <a:ext uri="{FF2B5EF4-FFF2-40B4-BE49-F238E27FC236}">
                <a16:creationId xmlns:a16="http://schemas.microsoft.com/office/drawing/2014/main" id="{7CB1DA99-61DD-4450-B7C9-0F8063B0D22B}"/>
              </a:ext>
            </a:extLst>
          </p:cNvPr>
          <p:cNvSpPr/>
          <p:nvPr/>
        </p:nvSpPr>
        <p:spPr>
          <a:xfrm>
            <a:off x="78847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22" name="Rectangle: Rounded Corners 121">
            <a:extLst>
              <a:ext uri="{FF2B5EF4-FFF2-40B4-BE49-F238E27FC236}">
                <a16:creationId xmlns:a16="http://schemas.microsoft.com/office/drawing/2014/main" id="{6CB81F5D-31D5-4457-ACCD-E2E02A40DDD2}"/>
              </a:ext>
            </a:extLst>
          </p:cNvPr>
          <p:cNvSpPr/>
          <p:nvPr/>
        </p:nvSpPr>
        <p:spPr>
          <a:xfrm>
            <a:off x="6265775"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34" name="Rectangle: Rounded Corners 133">
            <a:extLst>
              <a:ext uri="{FF2B5EF4-FFF2-40B4-BE49-F238E27FC236}">
                <a16:creationId xmlns:a16="http://schemas.microsoft.com/office/drawing/2014/main" id="{BF00A85F-9779-48C5-9E2D-EE5798C0C521}"/>
              </a:ext>
            </a:extLst>
          </p:cNvPr>
          <p:cNvSpPr/>
          <p:nvPr/>
        </p:nvSpPr>
        <p:spPr>
          <a:xfrm>
            <a:off x="4669100" y="3828771"/>
            <a:ext cx="752607" cy="420271"/>
          </a:xfrm>
          <a:prstGeom prst="roundRect">
            <a:avLst/>
          </a:prstGeom>
          <a:solidFill>
            <a:srgbClr val="1E9657"/>
          </a:solidFill>
          <a:ln w="3175" cap="flat" cmpd="sng" algn="ctr">
            <a:noFill/>
            <a:prstDash val="solid"/>
          </a:ln>
          <a:effectLst/>
        </p:spPr>
        <p:txBody>
          <a:bodyPr lIns="0" tIns="18288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p:txBody>
      </p:sp>
      <p:sp>
        <p:nvSpPr>
          <p:cNvPr id="196" name="Rectangle: Rounded Corners 195">
            <a:extLst>
              <a:ext uri="{FF2B5EF4-FFF2-40B4-BE49-F238E27FC236}">
                <a16:creationId xmlns:a16="http://schemas.microsoft.com/office/drawing/2014/main" id="{9CF33AC0-8245-41A9-8249-11570E70F309}"/>
              </a:ext>
            </a:extLst>
          </p:cNvPr>
          <p:cNvSpPr/>
          <p:nvPr/>
        </p:nvSpPr>
        <p:spPr>
          <a:xfrm>
            <a:off x="4677978" y="5418909"/>
            <a:ext cx="766794" cy="420271"/>
          </a:xfrm>
          <a:prstGeom prst="roundRect">
            <a:avLst/>
          </a:prstGeom>
          <a:solidFill>
            <a:srgbClr val="FA7100"/>
          </a:solidFill>
          <a:ln w="3175" cap="flat" cmpd="sng" algn="ctr">
            <a:noFill/>
            <a:prstDash val="solid"/>
          </a:ln>
          <a:effectLst/>
        </p:spPr>
        <p:txBody>
          <a:bodyPr lIns="54000" tIns="91440" rIns="54000" bIns="36576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8" name="Rectangle: Rounded Corners 197">
            <a:extLst>
              <a:ext uri="{FF2B5EF4-FFF2-40B4-BE49-F238E27FC236}">
                <a16:creationId xmlns:a16="http://schemas.microsoft.com/office/drawing/2014/main" id="{34046CC4-907E-4BB2-9D7A-8E83AC184393}"/>
              </a:ext>
            </a:extLst>
          </p:cNvPr>
          <p:cNvSpPr/>
          <p:nvPr/>
        </p:nvSpPr>
        <p:spPr>
          <a:xfrm>
            <a:off x="4665786" y="4905352"/>
            <a:ext cx="782535"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99" name="Rectangle: Rounded Corners 198">
            <a:extLst>
              <a:ext uri="{FF2B5EF4-FFF2-40B4-BE49-F238E27FC236}">
                <a16:creationId xmlns:a16="http://schemas.microsoft.com/office/drawing/2014/main" id="{F0C933E5-C77C-4B6D-9CC4-F0228821CF6A}"/>
              </a:ext>
            </a:extLst>
          </p:cNvPr>
          <p:cNvSpPr/>
          <p:nvPr/>
        </p:nvSpPr>
        <p:spPr>
          <a:xfrm>
            <a:off x="4675165" y="4360651"/>
            <a:ext cx="760617"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205" name="Rectangle 204">
            <a:extLst>
              <a:ext uri="{FF2B5EF4-FFF2-40B4-BE49-F238E27FC236}">
                <a16:creationId xmlns:a16="http://schemas.microsoft.com/office/drawing/2014/main" id="{86DDB80F-F721-4DA2-879D-5EFA2831114D}"/>
              </a:ext>
            </a:extLst>
          </p:cNvPr>
          <p:cNvSpPr/>
          <p:nvPr/>
        </p:nvSpPr>
        <p:spPr>
          <a:xfrm>
            <a:off x="8592637" y="1460050"/>
            <a:ext cx="166885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April</a:t>
            </a:r>
          </a:p>
        </p:txBody>
      </p:sp>
      <p:sp>
        <p:nvSpPr>
          <p:cNvPr id="206" name="Rectangle 205">
            <a:extLst>
              <a:ext uri="{FF2B5EF4-FFF2-40B4-BE49-F238E27FC236}">
                <a16:creationId xmlns:a16="http://schemas.microsoft.com/office/drawing/2014/main" id="{87505F28-0473-45DA-9F4F-ADC5BD2D3484}"/>
              </a:ext>
            </a:extLst>
          </p:cNvPr>
          <p:cNvSpPr/>
          <p:nvPr/>
        </p:nvSpPr>
        <p:spPr>
          <a:xfrm>
            <a:off x="12007970" y="1459234"/>
            <a:ext cx="107613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June</a:t>
            </a:r>
          </a:p>
        </p:txBody>
      </p:sp>
      <p:sp>
        <p:nvSpPr>
          <p:cNvPr id="207" name="Rectangle 206">
            <a:extLst>
              <a:ext uri="{FF2B5EF4-FFF2-40B4-BE49-F238E27FC236}">
                <a16:creationId xmlns:a16="http://schemas.microsoft.com/office/drawing/2014/main" id="{52404E96-7C2D-42BC-81A6-79E36A32DD4A}"/>
              </a:ext>
            </a:extLst>
          </p:cNvPr>
          <p:cNvSpPr/>
          <p:nvPr/>
        </p:nvSpPr>
        <p:spPr>
          <a:xfrm>
            <a:off x="10296635" y="1460050"/>
            <a:ext cx="1668843"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May</a:t>
            </a:r>
          </a:p>
        </p:txBody>
      </p:sp>
      <p:cxnSp>
        <p:nvCxnSpPr>
          <p:cNvPr id="208" name="Straight Connector 12">
            <a:extLst>
              <a:ext uri="{FF2B5EF4-FFF2-40B4-BE49-F238E27FC236}">
                <a16:creationId xmlns:a16="http://schemas.microsoft.com/office/drawing/2014/main" id="{BDFEE0A1-B015-4598-BE15-4A593CFEE925}"/>
              </a:ext>
            </a:extLst>
          </p:cNvPr>
          <p:cNvCxnSpPr>
            <a:cxnSpLocks/>
          </p:cNvCxnSpPr>
          <p:nvPr/>
        </p:nvCxnSpPr>
        <p:spPr bwMode="auto">
          <a:xfrm flipV="1">
            <a:off x="866941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9" name="Straight Connector 12">
            <a:extLst>
              <a:ext uri="{FF2B5EF4-FFF2-40B4-BE49-F238E27FC236}">
                <a16:creationId xmlns:a16="http://schemas.microsoft.com/office/drawing/2014/main" id="{69876911-EF47-4D62-B4CA-CF3A54EC70E1}"/>
              </a:ext>
            </a:extLst>
          </p:cNvPr>
          <p:cNvCxnSpPr>
            <a:cxnSpLocks/>
          </p:cNvCxnSpPr>
          <p:nvPr/>
        </p:nvCxnSpPr>
        <p:spPr bwMode="auto">
          <a:xfrm flipV="1">
            <a:off x="906487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FB60591E-80C7-4BD2-A65E-D2796AA463BE}"/>
              </a:ext>
            </a:extLst>
          </p:cNvPr>
          <p:cNvCxnSpPr>
            <a:cxnSpLocks/>
          </p:cNvCxnSpPr>
          <p:nvPr/>
        </p:nvCxnSpPr>
        <p:spPr bwMode="auto">
          <a:xfrm flipV="1">
            <a:off x="9468136"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2E26C3A1-A9BA-4E68-9C85-8B926BC86D3D}"/>
              </a:ext>
            </a:extLst>
          </p:cNvPr>
          <p:cNvCxnSpPr>
            <a:cxnSpLocks/>
          </p:cNvCxnSpPr>
          <p:nvPr/>
        </p:nvCxnSpPr>
        <p:spPr bwMode="auto">
          <a:xfrm flipV="1">
            <a:off x="98727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3" name="Straight Connector 12">
            <a:extLst>
              <a:ext uri="{FF2B5EF4-FFF2-40B4-BE49-F238E27FC236}">
                <a16:creationId xmlns:a16="http://schemas.microsoft.com/office/drawing/2014/main" id="{7E5ADBE7-97B3-49BC-A4B4-62EAF24732C5}"/>
              </a:ext>
            </a:extLst>
          </p:cNvPr>
          <p:cNvCxnSpPr>
            <a:cxnSpLocks/>
          </p:cNvCxnSpPr>
          <p:nvPr/>
        </p:nvCxnSpPr>
        <p:spPr bwMode="auto">
          <a:xfrm flipV="1">
            <a:off x="1067881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4" name="Straight Connector 12">
            <a:extLst>
              <a:ext uri="{FF2B5EF4-FFF2-40B4-BE49-F238E27FC236}">
                <a16:creationId xmlns:a16="http://schemas.microsoft.com/office/drawing/2014/main" id="{D4268930-4F85-4609-8B22-7FA90C451E77}"/>
              </a:ext>
            </a:extLst>
          </p:cNvPr>
          <p:cNvCxnSpPr>
            <a:cxnSpLocks/>
          </p:cNvCxnSpPr>
          <p:nvPr/>
        </p:nvCxnSpPr>
        <p:spPr bwMode="auto">
          <a:xfrm flipV="1">
            <a:off x="1108792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 name="Straight Connector 12">
            <a:extLst>
              <a:ext uri="{FF2B5EF4-FFF2-40B4-BE49-F238E27FC236}">
                <a16:creationId xmlns:a16="http://schemas.microsoft.com/office/drawing/2014/main" id="{22598D18-66ED-4DDB-BBFC-86E0951B7B13}"/>
              </a:ext>
            </a:extLst>
          </p:cNvPr>
          <p:cNvCxnSpPr>
            <a:cxnSpLocks/>
          </p:cNvCxnSpPr>
          <p:nvPr/>
        </p:nvCxnSpPr>
        <p:spPr bwMode="auto">
          <a:xfrm flipV="1">
            <a:off x="1149054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6" name="Straight Connector 12">
            <a:extLst>
              <a:ext uri="{FF2B5EF4-FFF2-40B4-BE49-F238E27FC236}">
                <a16:creationId xmlns:a16="http://schemas.microsoft.com/office/drawing/2014/main" id="{3579E115-AA48-406F-9B8D-C582BFC1991D}"/>
              </a:ext>
            </a:extLst>
          </p:cNvPr>
          <p:cNvCxnSpPr>
            <a:cxnSpLocks/>
          </p:cNvCxnSpPr>
          <p:nvPr/>
        </p:nvCxnSpPr>
        <p:spPr bwMode="auto">
          <a:xfrm flipV="1">
            <a:off x="118877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7" name="Straight Connector 12">
            <a:extLst>
              <a:ext uri="{FF2B5EF4-FFF2-40B4-BE49-F238E27FC236}">
                <a16:creationId xmlns:a16="http://schemas.microsoft.com/office/drawing/2014/main" id="{D9221150-9F5A-4605-8316-1347138E0C7E}"/>
              </a:ext>
            </a:extLst>
          </p:cNvPr>
          <p:cNvCxnSpPr>
            <a:cxnSpLocks/>
          </p:cNvCxnSpPr>
          <p:nvPr/>
        </p:nvCxnSpPr>
        <p:spPr bwMode="auto">
          <a:xfrm flipV="1">
            <a:off x="1229000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28" name="Rectangle 227">
            <a:extLst>
              <a:ext uri="{FF2B5EF4-FFF2-40B4-BE49-F238E27FC236}">
                <a16:creationId xmlns:a16="http://schemas.microsoft.com/office/drawing/2014/main" id="{250364A0-CDAE-48FF-BB19-9B314B5DDC03}"/>
              </a:ext>
            </a:extLst>
          </p:cNvPr>
          <p:cNvSpPr/>
          <p:nvPr/>
        </p:nvSpPr>
        <p:spPr>
          <a:xfrm>
            <a:off x="828658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29-2</a:t>
            </a:r>
          </a:p>
        </p:txBody>
      </p:sp>
      <p:sp>
        <p:nvSpPr>
          <p:cNvPr id="229" name="Rectangle 228">
            <a:extLst>
              <a:ext uri="{FF2B5EF4-FFF2-40B4-BE49-F238E27FC236}">
                <a16:creationId xmlns:a16="http://schemas.microsoft.com/office/drawing/2014/main" id="{867F42D9-B6BA-4431-965F-E0664ABE8C8A}"/>
              </a:ext>
            </a:extLst>
          </p:cNvPr>
          <p:cNvSpPr/>
          <p:nvPr/>
        </p:nvSpPr>
        <p:spPr>
          <a:xfrm>
            <a:off x="86866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sp>
        <p:nvSpPr>
          <p:cNvPr id="230" name="Rectangle 229">
            <a:extLst>
              <a:ext uri="{FF2B5EF4-FFF2-40B4-BE49-F238E27FC236}">
                <a16:creationId xmlns:a16="http://schemas.microsoft.com/office/drawing/2014/main" id="{8A4608A6-DE57-488D-A514-011C60A6D2B0}"/>
              </a:ext>
            </a:extLst>
          </p:cNvPr>
          <p:cNvSpPr/>
          <p:nvPr/>
        </p:nvSpPr>
        <p:spPr>
          <a:xfrm>
            <a:off x="90899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231" name="Rectangle 230">
            <a:extLst>
              <a:ext uri="{FF2B5EF4-FFF2-40B4-BE49-F238E27FC236}">
                <a16:creationId xmlns:a16="http://schemas.microsoft.com/office/drawing/2014/main" id="{C7006262-193F-4F2F-8633-CB707AAE3C0A}"/>
              </a:ext>
            </a:extLst>
          </p:cNvPr>
          <p:cNvSpPr/>
          <p:nvPr/>
        </p:nvSpPr>
        <p:spPr>
          <a:xfrm>
            <a:off x="949326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232" name="Rectangle 231">
            <a:extLst>
              <a:ext uri="{FF2B5EF4-FFF2-40B4-BE49-F238E27FC236}">
                <a16:creationId xmlns:a16="http://schemas.microsoft.com/office/drawing/2014/main" id="{DC6B7F64-D230-42A6-B493-9CDC9626C99B}"/>
              </a:ext>
            </a:extLst>
          </p:cNvPr>
          <p:cNvSpPr/>
          <p:nvPr/>
        </p:nvSpPr>
        <p:spPr>
          <a:xfrm>
            <a:off x="989656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233" name="Rectangle 232">
            <a:extLst>
              <a:ext uri="{FF2B5EF4-FFF2-40B4-BE49-F238E27FC236}">
                <a16:creationId xmlns:a16="http://schemas.microsoft.com/office/drawing/2014/main" id="{9249E00D-672E-430F-A1C2-D9BB2FD9C715}"/>
              </a:ext>
            </a:extLst>
          </p:cNvPr>
          <p:cNvSpPr/>
          <p:nvPr/>
        </p:nvSpPr>
        <p:spPr>
          <a:xfrm>
            <a:off x="102966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3-7</a:t>
            </a:r>
          </a:p>
        </p:txBody>
      </p:sp>
      <p:sp>
        <p:nvSpPr>
          <p:cNvPr id="234" name="Rectangle 233">
            <a:extLst>
              <a:ext uri="{FF2B5EF4-FFF2-40B4-BE49-F238E27FC236}">
                <a16:creationId xmlns:a16="http://schemas.microsoft.com/office/drawing/2014/main" id="{6FDA40E5-EA65-4980-963A-95813F2C4C88}"/>
              </a:ext>
            </a:extLst>
          </p:cNvPr>
          <p:cNvSpPr/>
          <p:nvPr/>
        </p:nvSpPr>
        <p:spPr>
          <a:xfrm>
            <a:off x="106999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10-14</a:t>
            </a:r>
          </a:p>
        </p:txBody>
      </p:sp>
      <p:sp>
        <p:nvSpPr>
          <p:cNvPr id="235" name="Rectangle 234">
            <a:extLst>
              <a:ext uri="{FF2B5EF4-FFF2-40B4-BE49-F238E27FC236}">
                <a16:creationId xmlns:a16="http://schemas.microsoft.com/office/drawing/2014/main" id="{9CB3E36D-FAD2-458A-A1C5-F97D5BAEE3D1}"/>
              </a:ext>
            </a:extLst>
          </p:cNvPr>
          <p:cNvSpPr/>
          <p:nvPr/>
        </p:nvSpPr>
        <p:spPr>
          <a:xfrm>
            <a:off x="1110921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236" name="Rectangle 235">
            <a:extLst>
              <a:ext uri="{FF2B5EF4-FFF2-40B4-BE49-F238E27FC236}">
                <a16:creationId xmlns:a16="http://schemas.microsoft.com/office/drawing/2014/main" id="{5CE0A1C6-D937-48AE-B2C6-A79483C94E07}"/>
              </a:ext>
            </a:extLst>
          </p:cNvPr>
          <p:cNvSpPr/>
          <p:nvPr/>
        </p:nvSpPr>
        <p:spPr>
          <a:xfrm>
            <a:off x="1151251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237" name="Rectangle 236">
            <a:extLst>
              <a:ext uri="{FF2B5EF4-FFF2-40B4-BE49-F238E27FC236}">
                <a16:creationId xmlns:a16="http://schemas.microsoft.com/office/drawing/2014/main" id="{21864778-86C8-4D2A-A8D6-0CF4FA1F29B2}"/>
              </a:ext>
            </a:extLst>
          </p:cNvPr>
          <p:cNvSpPr/>
          <p:nvPr/>
        </p:nvSpPr>
        <p:spPr>
          <a:xfrm>
            <a:off x="1191258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31-4</a:t>
            </a:r>
          </a:p>
        </p:txBody>
      </p:sp>
      <p:sp>
        <p:nvSpPr>
          <p:cNvPr id="238" name="Rectangle 237">
            <a:extLst>
              <a:ext uri="{FF2B5EF4-FFF2-40B4-BE49-F238E27FC236}">
                <a16:creationId xmlns:a16="http://schemas.microsoft.com/office/drawing/2014/main" id="{A7CC5620-AA47-4838-9D6E-303ABAC0445C}"/>
              </a:ext>
            </a:extLst>
          </p:cNvPr>
          <p:cNvSpPr/>
          <p:nvPr/>
        </p:nvSpPr>
        <p:spPr>
          <a:xfrm>
            <a:off x="1231588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240" name="Straight Connector 12">
            <a:extLst>
              <a:ext uri="{FF2B5EF4-FFF2-40B4-BE49-F238E27FC236}">
                <a16:creationId xmlns:a16="http://schemas.microsoft.com/office/drawing/2014/main" id="{7FEDAD98-4FC4-4FAC-9D53-C47B9D4B7614}"/>
              </a:ext>
            </a:extLst>
          </p:cNvPr>
          <p:cNvCxnSpPr>
            <a:cxnSpLocks/>
          </p:cNvCxnSpPr>
          <p:nvPr/>
        </p:nvCxnSpPr>
        <p:spPr bwMode="auto">
          <a:xfrm flipV="1">
            <a:off x="826275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41" name="Rectangle 240">
            <a:extLst>
              <a:ext uri="{FF2B5EF4-FFF2-40B4-BE49-F238E27FC236}">
                <a16:creationId xmlns:a16="http://schemas.microsoft.com/office/drawing/2014/main" id="{09217085-EC32-486B-8907-37BB83A9F0F8}"/>
              </a:ext>
            </a:extLst>
          </p:cNvPr>
          <p:cNvSpPr/>
          <p:nvPr/>
        </p:nvSpPr>
        <p:spPr>
          <a:xfrm>
            <a:off x="12719184" y="2119250"/>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14-18</a:t>
            </a:r>
          </a:p>
        </p:txBody>
      </p:sp>
      <p:sp>
        <p:nvSpPr>
          <p:cNvPr id="250" name="Rectangle 249">
            <a:extLst>
              <a:ext uri="{FF2B5EF4-FFF2-40B4-BE49-F238E27FC236}">
                <a16:creationId xmlns:a16="http://schemas.microsoft.com/office/drawing/2014/main" id="{71E39890-53F3-4F7D-B746-5D718711349F}"/>
              </a:ext>
            </a:extLst>
          </p:cNvPr>
          <p:cNvSpPr/>
          <p:nvPr/>
        </p:nvSpPr>
        <p:spPr>
          <a:xfrm>
            <a:off x="12946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cxnSp>
        <p:nvCxnSpPr>
          <p:cNvPr id="251" name="Straight Connector 12">
            <a:extLst>
              <a:ext uri="{FF2B5EF4-FFF2-40B4-BE49-F238E27FC236}">
                <a16:creationId xmlns:a16="http://schemas.microsoft.com/office/drawing/2014/main" id="{568FB49D-9FF4-4DD4-BD37-EDB818147300}"/>
              </a:ext>
            </a:extLst>
          </p:cNvPr>
          <p:cNvCxnSpPr>
            <a:cxnSpLocks/>
          </p:cNvCxnSpPr>
          <p:nvPr/>
        </p:nvCxnSpPr>
        <p:spPr bwMode="auto">
          <a:xfrm flipV="1">
            <a:off x="126990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2" name="Straight Connector 12">
            <a:extLst>
              <a:ext uri="{FF2B5EF4-FFF2-40B4-BE49-F238E27FC236}">
                <a16:creationId xmlns:a16="http://schemas.microsoft.com/office/drawing/2014/main" id="{C25D509E-C181-456A-8C16-5CD222FDD17E}"/>
              </a:ext>
            </a:extLst>
          </p:cNvPr>
          <p:cNvCxnSpPr>
            <a:cxnSpLocks/>
          </p:cNvCxnSpPr>
          <p:nvPr/>
        </p:nvCxnSpPr>
        <p:spPr bwMode="auto">
          <a:xfrm flipV="1">
            <a:off x="130958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7" name="Rectangle: Rounded Corners 256">
            <a:extLst>
              <a:ext uri="{FF2B5EF4-FFF2-40B4-BE49-F238E27FC236}">
                <a16:creationId xmlns:a16="http://schemas.microsoft.com/office/drawing/2014/main" id="{7B854F67-0DAB-4103-AB4C-9362D7596BFA}"/>
              </a:ext>
            </a:extLst>
          </p:cNvPr>
          <p:cNvSpPr/>
          <p:nvPr/>
        </p:nvSpPr>
        <p:spPr>
          <a:xfrm>
            <a:off x="12706565"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2</a:t>
            </a:r>
          </a:p>
        </p:txBody>
      </p:sp>
      <p:sp>
        <p:nvSpPr>
          <p:cNvPr id="260" name="Rectangle: Rounded Corners 259">
            <a:extLst>
              <a:ext uri="{FF2B5EF4-FFF2-40B4-BE49-F238E27FC236}">
                <a16:creationId xmlns:a16="http://schemas.microsoft.com/office/drawing/2014/main" id="{F1D681A8-1083-4670-9BC3-3C2EEB2AB53D}"/>
              </a:ext>
            </a:extLst>
          </p:cNvPr>
          <p:cNvSpPr/>
          <p:nvPr/>
        </p:nvSpPr>
        <p:spPr>
          <a:xfrm>
            <a:off x="11096630"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23" name="Rectangle: Rounded Corners 122">
            <a:extLst>
              <a:ext uri="{FF2B5EF4-FFF2-40B4-BE49-F238E27FC236}">
                <a16:creationId xmlns:a16="http://schemas.microsoft.com/office/drawing/2014/main" id="{0F15EE4C-7157-40B0-8D44-14FA0CD44962}"/>
              </a:ext>
            </a:extLst>
          </p:cNvPr>
          <p:cNvSpPr/>
          <p:nvPr/>
        </p:nvSpPr>
        <p:spPr>
          <a:xfrm>
            <a:off x="11242785" y="5418909"/>
            <a:ext cx="550115"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6" name="Rectangle: Rounded Corners 125">
            <a:extLst>
              <a:ext uri="{FF2B5EF4-FFF2-40B4-BE49-F238E27FC236}">
                <a16:creationId xmlns:a16="http://schemas.microsoft.com/office/drawing/2014/main" id="{2CE0ABCB-D23E-4105-820B-48D05D76B4CF}"/>
              </a:ext>
            </a:extLst>
          </p:cNvPr>
          <p:cNvSpPr/>
          <p:nvPr/>
        </p:nvSpPr>
        <p:spPr>
          <a:xfrm>
            <a:off x="11110065"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33" name="Rectangle: Rounded Corners 132">
            <a:extLst>
              <a:ext uri="{FF2B5EF4-FFF2-40B4-BE49-F238E27FC236}">
                <a16:creationId xmlns:a16="http://schemas.microsoft.com/office/drawing/2014/main" id="{F5172F87-3A95-4682-9C2C-113B893200BC}"/>
              </a:ext>
            </a:extLst>
          </p:cNvPr>
          <p:cNvSpPr/>
          <p:nvPr/>
        </p:nvSpPr>
        <p:spPr>
          <a:xfrm>
            <a:off x="9087679"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6" name="Rectangle: Rounded Corners 115">
            <a:extLst>
              <a:ext uri="{FF2B5EF4-FFF2-40B4-BE49-F238E27FC236}">
                <a16:creationId xmlns:a16="http://schemas.microsoft.com/office/drawing/2014/main" id="{9E1A2E68-E9FB-42FB-8C54-8303C3EAA29A}"/>
              </a:ext>
            </a:extLst>
          </p:cNvPr>
          <p:cNvSpPr/>
          <p:nvPr/>
        </p:nvSpPr>
        <p:spPr>
          <a:xfrm>
            <a:off x="9087782" y="3828771"/>
            <a:ext cx="573799"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7" name="Rectangle: Rounded Corners 116">
            <a:extLst>
              <a:ext uri="{FF2B5EF4-FFF2-40B4-BE49-F238E27FC236}">
                <a16:creationId xmlns:a16="http://schemas.microsoft.com/office/drawing/2014/main" id="{AE15AB87-CFDD-42C5-92C8-B460A1B0D7B1}"/>
              </a:ext>
            </a:extLst>
          </p:cNvPr>
          <p:cNvSpPr/>
          <p:nvPr/>
        </p:nvSpPr>
        <p:spPr>
          <a:xfrm>
            <a:off x="11242786" y="3828771"/>
            <a:ext cx="566360"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2041675" y="90584"/>
            <a:ext cx="8705691" cy="719652"/>
          </a:xfrm>
        </p:spPr>
        <p:txBody>
          <a:bodyPr/>
          <a:lstStyle/>
          <a:p>
            <a:r>
              <a:rPr lang="en-US" dirty="0"/>
              <a:t>Proposed RAN meeting plan</a:t>
            </a:r>
          </a:p>
        </p:txBody>
      </p:sp>
      <p:sp>
        <p:nvSpPr>
          <p:cNvPr id="119" name="Rectangle: Rounded Corners 118">
            <a:extLst>
              <a:ext uri="{FF2B5EF4-FFF2-40B4-BE49-F238E27FC236}">
                <a16:creationId xmlns:a16="http://schemas.microsoft.com/office/drawing/2014/main" id="{614431DD-E522-4F7F-AA8B-9D80BE4FA567}"/>
              </a:ext>
            </a:extLst>
          </p:cNvPr>
          <p:cNvSpPr/>
          <p:nvPr/>
        </p:nvSpPr>
        <p:spPr>
          <a:xfrm>
            <a:off x="2942227" y="3171978"/>
            <a:ext cx="37031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1" name="Rectangle: Rounded Corners 120">
            <a:extLst>
              <a:ext uri="{FF2B5EF4-FFF2-40B4-BE49-F238E27FC236}">
                <a16:creationId xmlns:a16="http://schemas.microsoft.com/office/drawing/2014/main" id="{D55FE1EE-2FE6-480D-845C-55898C42EBA8}"/>
              </a:ext>
            </a:extLst>
          </p:cNvPr>
          <p:cNvSpPr/>
          <p:nvPr/>
        </p:nvSpPr>
        <p:spPr>
          <a:xfrm>
            <a:off x="8289938" y="3171978"/>
            <a:ext cx="491750" cy="3227286"/>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41" name="Rectangle: Rounded Corners 140">
            <a:extLst>
              <a:ext uri="{FF2B5EF4-FFF2-40B4-BE49-F238E27FC236}">
                <a16:creationId xmlns:a16="http://schemas.microsoft.com/office/drawing/2014/main" id="{56562301-9430-4FA9-BF5C-8597C2908F53}"/>
              </a:ext>
            </a:extLst>
          </p:cNvPr>
          <p:cNvSpPr/>
          <p:nvPr/>
        </p:nvSpPr>
        <p:spPr>
          <a:xfrm>
            <a:off x="11236420"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42" name="Rectangle: Rounded Corners 141">
            <a:extLst>
              <a:ext uri="{FF2B5EF4-FFF2-40B4-BE49-F238E27FC236}">
                <a16:creationId xmlns:a16="http://schemas.microsoft.com/office/drawing/2014/main" id="{A1D9218E-CDF1-469C-90D7-12FAB1D2E2E2}"/>
              </a:ext>
            </a:extLst>
          </p:cNvPr>
          <p:cNvSpPr/>
          <p:nvPr/>
        </p:nvSpPr>
        <p:spPr>
          <a:xfrm>
            <a:off x="9877210" y="4360651"/>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143" name="Rectangle: Rounded Corners 142">
            <a:extLst>
              <a:ext uri="{FF2B5EF4-FFF2-40B4-BE49-F238E27FC236}">
                <a16:creationId xmlns:a16="http://schemas.microsoft.com/office/drawing/2014/main" id="{8253A6DA-E5E2-4B32-BC0F-7A6BBB84A519}"/>
              </a:ext>
            </a:extLst>
          </p:cNvPr>
          <p:cNvSpPr/>
          <p:nvPr/>
        </p:nvSpPr>
        <p:spPr>
          <a:xfrm>
            <a:off x="9094080" y="5418909"/>
            <a:ext cx="573904"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44" name="Rectangle: Rounded Corners 143">
            <a:extLst>
              <a:ext uri="{FF2B5EF4-FFF2-40B4-BE49-F238E27FC236}">
                <a16:creationId xmlns:a16="http://schemas.microsoft.com/office/drawing/2014/main" id="{386BD343-4AFE-481F-90B1-A3DA61B468D9}"/>
              </a:ext>
            </a:extLst>
          </p:cNvPr>
          <p:cNvSpPr/>
          <p:nvPr/>
        </p:nvSpPr>
        <p:spPr>
          <a:xfrm>
            <a:off x="9877210" y="5418908"/>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cxnSp>
        <p:nvCxnSpPr>
          <p:cNvPr id="145" name="Straight Connector 12">
            <a:extLst>
              <a:ext uri="{FF2B5EF4-FFF2-40B4-BE49-F238E27FC236}">
                <a16:creationId xmlns:a16="http://schemas.microsoft.com/office/drawing/2014/main" id="{DBAC9659-8D22-434D-ABA1-5CD9D92E6DAC}"/>
              </a:ext>
            </a:extLst>
          </p:cNvPr>
          <p:cNvCxnSpPr>
            <a:cxnSpLocks/>
          </p:cNvCxnSpPr>
          <p:nvPr/>
        </p:nvCxnSpPr>
        <p:spPr bwMode="auto">
          <a:xfrm flipV="1">
            <a:off x="1027006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6106919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(1/2)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Quarters with multiple WG meetings may have staggered handling of items</a:t>
            </a:r>
          </a:p>
          <a:p>
            <a:pPr lvl="1"/>
            <a:r>
              <a:rPr lang="en-US" sz="1867" dirty="0"/>
              <a:t>Initial soft-staggering of topics is shown in the TU allocation tables, subject to further refining in future RAN plenaries</a:t>
            </a:r>
          </a:p>
          <a:p>
            <a:r>
              <a:rPr lang="en-US" sz="2400" b="1" u="sng" dirty="0">
                <a:solidFill>
                  <a:srgbClr val="FF0000"/>
                </a:solidFill>
              </a:rPr>
              <a:t>Inactive periods</a:t>
            </a:r>
            <a:r>
              <a:rPr lang="en-US" sz="2400" dirty="0"/>
              <a:t> are installed between meetings to allow proper internal preparation and observe key regional holidays</a:t>
            </a:r>
          </a:p>
          <a:p>
            <a:pPr lvl="1"/>
            <a:r>
              <a:rPr lang="en-US" sz="1867" dirty="0"/>
              <a:t>No email discussions are allowed on any WG reflector during these periods. </a:t>
            </a:r>
            <a:br>
              <a:rPr lang="en-US" sz="1867" dirty="0"/>
            </a:br>
            <a:r>
              <a:rPr lang="en-US" sz="1867" dirty="0"/>
              <a:t>No GTW sessions are allowed, not even informal ones.</a:t>
            </a:r>
          </a:p>
          <a:p>
            <a:pPr lvl="1"/>
            <a:r>
              <a:rPr lang="en-US" sz="1867" dirty="0"/>
              <a:t>23-29/Nov (Thanksgiving)</a:t>
            </a:r>
          </a:p>
          <a:p>
            <a:pPr lvl="1"/>
            <a:r>
              <a:rPr lang="en-US" sz="1867" dirty="0"/>
              <a:t>21/Dec – 3/January (</a:t>
            </a:r>
            <a:r>
              <a:rPr lang="en-US" sz="1867" dirty="0" err="1"/>
              <a:t>Christmas+New</a:t>
            </a:r>
            <a:r>
              <a:rPr lang="en-US" sz="1867" dirty="0"/>
              <a:t> Year)</a:t>
            </a:r>
          </a:p>
          <a:p>
            <a:pPr lvl="1"/>
            <a:r>
              <a:rPr lang="en-US" sz="1867" dirty="0"/>
              <a:t>8-21/Feb (Lunar New Year)</a:t>
            </a:r>
          </a:p>
          <a:p>
            <a:pPr lvl="1"/>
            <a:r>
              <a:rPr lang="en-US" sz="1867" dirty="0"/>
              <a:t>29/March – 5/April (Easter)</a:t>
            </a:r>
          </a:p>
          <a:p>
            <a:pPr lvl="1"/>
            <a:r>
              <a:rPr lang="en-US" sz="1867" dirty="0"/>
              <a:t>26/April-9/May</a:t>
            </a:r>
            <a:endParaRPr lang="en-US" sz="2400" dirty="0"/>
          </a:p>
          <a:p>
            <a:pPr marL="609585" lvl="1" indent="0">
              <a:buNone/>
            </a:pPr>
            <a:r>
              <a:rPr lang="en-US" sz="1867" dirty="0"/>
              <a:t> </a:t>
            </a:r>
          </a:p>
        </p:txBody>
      </p:sp>
    </p:spTree>
    <p:extLst>
      <p:ext uri="{BB962C8B-B14F-4D97-AF65-F5344CB8AC3E}">
        <p14:creationId xmlns:p14="http://schemas.microsoft.com/office/powerpoint/2010/main" val="204517761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(2/2)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000" dirty="0"/>
              <a:t>Tightening of scope for some existing WIs may be addressed at December plenary to ensure timely progress</a:t>
            </a:r>
          </a:p>
          <a:p>
            <a:pPr lvl="1"/>
            <a:r>
              <a:rPr lang="en-US" sz="1800" dirty="0"/>
              <a:t>Potential follow-on Work Items of Study Items will need a very well defined tight scope!</a:t>
            </a:r>
          </a:p>
          <a:p>
            <a:r>
              <a:rPr lang="en-US" sz="2000" dirty="0"/>
              <a:t>TSG#91 may have 2 days set aside exclusively for conducting election rounds on Thursday and Friday before the normal meeting week</a:t>
            </a:r>
          </a:p>
          <a:p>
            <a:r>
              <a:rPr lang="en-US" sz="2000" dirty="0"/>
              <a:t>Submissions deadlines</a:t>
            </a:r>
          </a:p>
          <a:p>
            <a:pPr lvl="1"/>
            <a:r>
              <a:rPr lang="en-US" sz="1867" dirty="0"/>
              <a:t>RAN1</a:t>
            </a:r>
          </a:p>
          <a:p>
            <a:pPr lvl="2"/>
            <a:r>
              <a:rPr lang="en-US" sz="1600" dirty="0"/>
              <a:t>103-e: 16Oct for maintenance &amp; Rel-17 4 SIs (</a:t>
            </a:r>
            <a:r>
              <a:rPr lang="en-US" sz="1600" dirty="0" err="1"/>
              <a:t>RedCap</a:t>
            </a:r>
            <a:r>
              <a:rPr lang="en-US" sz="1600" dirty="0"/>
              <a:t>, </a:t>
            </a:r>
            <a:r>
              <a:rPr lang="en-US" sz="1600" dirty="0" err="1"/>
              <a:t>ePos</a:t>
            </a:r>
            <a:r>
              <a:rPr lang="en-US" sz="1600" dirty="0"/>
              <a:t>, </a:t>
            </a:r>
            <a:r>
              <a:rPr lang="en-US" sz="1600" dirty="0" err="1"/>
              <a:t>CovEnh</a:t>
            </a:r>
            <a:r>
              <a:rPr lang="en-US" sz="1600" dirty="0"/>
              <a:t>, 60GHz); 23Oct for other Rel-17 items</a:t>
            </a:r>
          </a:p>
          <a:p>
            <a:pPr lvl="2"/>
            <a:r>
              <a:rPr lang="en-US" sz="1600" dirty="0"/>
              <a:t>104-e: 18Jan;  104b-e: 6April;    105-e: 11May</a:t>
            </a:r>
            <a:endParaRPr lang="en-US" sz="1334" dirty="0">
              <a:highlight>
                <a:srgbClr val="FFFF00"/>
              </a:highlight>
            </a:endParaRPr>
          </a:p>
          <a:p>
            <a:pPr lvl="1"/>
            <a:r>
              <a:rPr lang="en-US" sz="1867" dirty="0"/>
              <a:t>RAN2</a:t>
            </a:r>
          </a:p>
          <a:p>
            <a:pPr lvl="2"/>
            <a:r>
              <a:rPr lang="nn-NO" sz="1600" dirty="0"/>
              <a:t>112-e: 22Oct (23.59 PST);    113-e: 14Jan (23.59 PST);     113b-e: 6April (23.59 PST);     114-e: 11May (23.59 PST) </a:t>
            </a:r>
            <a:endParaRPr lang="en-US" sz="2133" dirty="0"/>
          </a:p>
          <a:p>
            <a:pPr lvl="1"/>
            <a:r>
              <a:rPr lang="en-US" sz="1867" dirty="0"/>
              <a:t>RAN3: business as usual</a:t>
            </a:r>
          </a:p>
          <a:p>
            <a:pPr lvl="1"/>
            <a:r>
              <a:rPr lang="en-US" sz="1867" dirty="0"/>
              <a:t>RAN4</a:t>
            </a:r>
          </a:p>
          <a:p>
            <a:pPr lvl="2"/>
            <a:r>
              <a:rPr lang="pt-BR" sz="1600" dirty="0"/>
              <a:t>97-e: 23Oct;    98-e: 15Jan;    98b-e: 6April;     99-e: 11May</a:t>
            </a:r>
          </a:p>
          <a:p>
            <a:pPr lvl="1"/>
            <a:r>
              <a:rPr lang="pt-BR" sz="1867" dirty="0"/>
              <a:t>RAN5</a:t>
            </a:r>
          </a:p>
          <a:p>
            <a:pPr lvl="2"/>
            <a:r>
              <a:rPr lang="pt-BR" sz="1600" dirty="0"/>
              <a:t>90-e: 8Feb</a:t>
            </a:r>
            <a:endParaRPr lang="en-US" sz="1334" dirty="0"/>
          </a:p>
          <a:p>
            <a:endParaRPr lang="en-US" sz="2400" dirty="0"/>
          </a:p>
          <a:p>
            <a:pPr marL="609585" lvl="1" indent="0">
              <a:buNone/>
            </a:pPr>
            <a:r>
              <a:rPr lang="en-US" sz="1867" dirty="0"/>
              <a:t> </a:t>
            </a:r>
          </a:p>
        </p:txBody>
      </p:sp>
    </p:spTree>
    <p:extLst>
      <p:ext uri="{BB962C8B-B14F-4D97-AF65-F5344CB8AC3E}">
        <p14:creationId xmlns:p14="http://schemas.microsoft.com/office/powerpoint/2010/main" val="5903865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10">
            <a:extLst>
              <a:ext uri="{FF2B5EF4-FFF2-40B4-BE49-F238E27FC236}">
                <a16:creationId xmlns:a16="http://schemas.microsoft.com/office/drawing/2014/main" id="{F02DD00D-F20E-4EF7-B5B3-217F8F82410C}"/>
              </a:ext>
            </a:extLst>
          </p:cNvPr>
          <p:cNvCxnSpPr>
            <a:cxnSpLocks/>
          </p:cNvCxnSpPr>
          <p:nvPr/>
        </p:nvCxnSpPr>
        <p:spPr bwMode="auto">
          <a:xfrm flipV="1">
            <a:off x="1136776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 name="Straight Connector 11">
            <a:extLst>
              <a:ext uri="{FF2B5EF4-FFF2-40B4-BE49-F238E27FC236}">
                <a16:creationId xmlns:a16="http://schemas.microsoft.com/office/drawing/2014/main" id="{D5FA4B6C-3433-40FB-A1D7-0556728CAB0D}"/>
              </a:ext>
            </a:extLst>
          </p:cNvPr>
          <p:cNvCxnSpPr>
            <a:cxnSpLocks/>
          </p:cNvCxnSpPr>
          <p:nvPr/>
        </p:nvCxnSpPr>
        <p:spPr bwMode="auto">
          <a:xfrm flipV="1">
            <a:off x="4691376" y="1819759"/>
            <a:ext cx="0" cy="201453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2283887" y="-83820"/>
            <a:ext cx="8005233" cy="1143000"/>
          </a:xfrm>
        </p:spPr>
        <p:txBody>
          <a:bodyPr/>
          <a:lstStyle/>
          <a:p>
            <a:r>
              <a:rPr lang="en-US" dirty="0"/>
              <a:t>Release 17 timeline</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a:xfrm>
            <a:off x="905775" y="4111539"/>
            <a:ext cx="12055845" cy="1102358"/>
          </a:xfrm>
        </p:spPr>
        <p:txBody>
          <a:bodyPr/>
          <a:lstStyle/>
          <a:p>
            <a:pPr marL="1219170" lvl="2" indent="0">
              <a:buNone/>
            </a:pPr>
            <a:endParaRPr lang="en-US" sz="1200" dirty="0"/>
          </a:p>
          <a:p>
            <a:r>
              <a:rPr lang="en-US" sz="2000" dirty="0"/>
              <a:t>Expect Electronic era to last throughout 2021 in the worst case</a:t>
            </a:r>
          </a:p>
          <a:p>
            <a:r>
              <a:rPr lang="en-US" sz="2000" dirty="0"/>
              <a:t>The leadership is committed to facilitate delivering Rel-17 with minimal additional delay</a:t>
            </a:r>
            <a:endParaRPr lang="en-US" sz="1600" dirty="0"/>
          </a:p>
          <a:p>
            <a:pPr lvl="1"/>
            <a:r>
              <a:rPr lang="en-US" sz="1600" dirty="0"/>
              <a:t>Detailed analysis still needed to understand what is feasible </a:t>
            </a:r>
            <a:r>
              <a:rPr lang="en-US" sz="1600" dirty="0">
                <a:sym typeface="Wingdings" panose="05000000000000000000" pitchFamily="2" charset="2"/>
              </a:rPr>
              <a:t> </a:t>
            </a:r>
            <a:r>
              <a:rPr lang="en-US" sz="1600" dirty="0"/>
              <a:t>Overall timeline decision to be taken only in December</a:t>
            </a:r>
          </a:p>
          <a:p>
            <a:pPr lvl="1"/>
            <a:r>
              <a:rPr lang="en-US" sz="1600" dirty="0"/>
              <a:t>Leadership will provide detailed analysis (TUs, </a:t>
            </a:r>
            <a:r>
              <a:rPr lang="en-US" sz="1600" dirty="0" err="1"/>
              <a:t>etc</a:t>
            </a:r>
            <a:r>
              <a:rPr lang="en-US" sz="1600" dirty="0"/>
              <a:t>…) for December with the goal of keeping the additional delay at 6 months max.</a:t>
            </a:r>
          </a:p>
          <a:p>
            <a:r>
              <a:rPr lang="en-US" sz="2000" dirty="0"/>
              <a:t>Firmly commit to a new timeline (in December), and endorse a detailed planning (meetings and TUs) to achieve it</a:t>
            </a:r>
          </a:p>
        </p:txBody>
      </p:sp>
      <p:sp>
        <p:nvSpPr>
          <p:cNvPr id="4" name="Rectangle 3">
            <a:extLst>
              <a:ext uri="{FF2B5EF4-FFF2-40B4-BE49-F238E27FC236}">
                <a16:creationId xmlns:a16="http://schemas.microsoft.com/office/drawing/2014/main" id="{711F9EE4-B4E5-4550-8534-27840D3A1A4C}"/>
              </a:ext>
            </a:extLst>
          </p:cNvPr>
          <p:cNvSpPr/>
          <p:nvPr/>
        </p:nvSpPr>
        <p:spPr>
          <a:xfrm>
            <a:off x="300355" y="1192700"/>
            <a:ext cx="4364037"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5" name="Rectangle 4">
            <a:extLst>
              <a:ext uri="{FF2B5EF4-FFF2-40B4-BE49-F238E27FC236}">
                <a16:creationId xmlns:a16="http://schemas.microsoft.com/office/drawing/2014/main" id="{7776B6BD-8DDC-4A1C-B0A9-1E8874A62C31}"/>
              </a:ext>
            </a:extLst>
          </p:cNvPr>
          <p:cNvSpPr/>
          <p:nvPr/>
        </p:nvSpPr>
        <p:spPr>
          <a:xfrm>
            <a:off x="14068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6" name="Rectangle 5">
            <a:extLst>
              <a:ext uri="{FF2B5EF4-FFF2-40B4-BE49-F238E27FC236}">
                <a16:creationId xmlns:a16="http://schemas.microsoft.com/office/drawing/2014/main" id="{B1847F31-DB1D-4C50-A97C-36A4AE4D808F}"/>
              </a:ext>
            </a:extLst>
          </p:cNvPr>
          <p:cNvSpPr/>
          <p:nvPr/>
        </p:nvSpPr>
        <p:spPr>
          <a:xfrm>
            <a:off x="25117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7" name="Rectangle 6">
            <a:extLst>
              <a:ext uri="{FF2B5EF4-FFF2-40B4-BE49-F238E27FC236}">
                <a16:creationId xmlns:a16="http://schemas.microsoft.com/office/drawing/2014/main" id="{1E53901E-216B-460B-A28C-D3EDB2B1A4BE}"/>
              </a:ext>
            </a:extLst>
          </p:cNvPr>
          <p:cNvSpPr/>
          <p:nvPr/>
        </p:nvSpPr>
        <p:spPr>
          <a:xfrm>
            <a:off x="3618226"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8" name="Rectangle 7">
            <a:extLst>
              <a:ext uri="{FF2B5EF4-FFF2-40B4-BE49-F238E27FC236}">
                <a16:creationId xmlns:a16="http://schemas.microsoft.com/office/drawing/2014/main" id="{E38C010E-FE73-4BDA-9636-80892212DF64}"/>
              </a:ext>
            </a:extLst>
          </p:cNvPr>
          <p:cNvSpPr/>
          <p:nvPr/>
        </p:nvSpPr>
        <p:spPr>
          <a:xfrm>
            <a:off x="300355"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9" name="Rectangle 8">
            <a:extLst>
              <a:ext uri="{FF2B5EF4-FFF2-40B4-BE49-F238E27FC236}">
                <a16:creationId xmlns:a16="http://schemas.microsoft.com/office/drawing/2014/main" id="{88D59D8E-0217-4C61-8016-175352D48F37}"/>
              </a:ext>
            </a:extLst>
          </p:cNvPr>
          <p:cNvSpPr/>
          <p:nvPr/>
        </p:nvSpPr>
        <p:spPr>
          <a:xfrm>
            <a:off x="4724717" y="1183175"/>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 name="Rectangle 9">
            <a:extLst>
              <a:ext uri="{FF2B5EF4-FFF2-40B4-BE49-F238E27FC236}">
                <a16:creationId xmlns:a16="http://schemas.microsoft.com/office/drawing/2014/main" id="{E75876E3-F735-475B-B5CB-250088E6EE5B}"/>
              </a:ext>
            </a:extLst>
          </p:cNvPr>
          <p:cNvSpPr/>
          <p:nvPr/>
        </p:nvSpPr>
        <p:spPr>
          <a:xfrm>
            <a:off x="4724717"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cxnSp>
        <p:nvCxnSpPr>
          <p:cNvPr id="11" name="Straight Connector 8">
            <a:extLst>
              <a:ext uri="{FF2B5EF4-FFF2-40B4-BE49-F238E27FC236}">
                <a16:creationId xmlns:a16="http://schemas.microsoft.com/office/drawing/2014/main" id="{5283A872-62C3-45C9-B089-949E184DBC92}"/>
              </a:ext>
            </a:extLst>
          </p:cNvPr>
          <p:cNvCxnSpPr>
            <a:cxnSpLocks/>
          </p:cNvCxnSpPr>
          <p:nvPr/>
        </p:nvCxnSpPr>
        <p:spPr bwMode="auto">
          <a:xfrm flipV="1">
            <a:off x="24784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 name="Straight Connector 9">
            <a:extLst>
              <a:ext uri="{FF2B5EF4-FFF2-40B4-BE49-F238E27FC236}">
                <a16:creationId xmlns:a16="http://schemas.microsoft.com/office/drawing/2014/main" id="{4AD7A686-2E02-410C-9FA7-E165EED93429}"/>
              </a:ext>
            </a:extLst>
          </p:cNvPr>
          <p:cNvCxnSpPr>
            <a:cxnSpLocks/>
          </p:cNvCxnSpPr>
          <p:nvPr/>
        </p:nvCxnSpPr>
        <p:spPr bwMode="auto">
          <a:xfrm flipV="1">
            <a:off x="13735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 name="Straight Connector 10">
            <a:extLst>
              <a:ext uri="{FF2B5EF4-FFF2-40B4-BE49-F238E27FC236}">
                <a16:creationId xmlns:a16="http://schemas.microsoft.com/office/drawing/2014/main" id="{520254D0-8C79-4FF4-8FBD-A316E545F0A2}"/>
              </a:ext>
            </a:extLst>
          </p:cNvPr>
          <p:cNvCxnSpPr>
            <a:cxnSpLocks/>
          </p:cNvCxnSpPr>
          <p:nvPr/>
        </p:nvCxnSpPr>
        <p:spPr bwMode="auto">
          <a:xfrm flipV="1">
            <a:off x="3588063"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 name="Straight Connector 12">
            <a:extLst>
              <a:ext uri="{FF2B5EF4-FFF2-40B4-BE49-F238E27FC236}">
                <a16:creationId xmlns:a16="http://schemas.microsoft.com/office/drawing/2014/main" id="{DD9C66FB-10E7-4D03-96BF-B2036C58A398}"/>
              </a:ext>
            </a:extLst>
          </p:cNvPr>
          <p:cNvCxnSpPr>
            <a:cxnSpLocks/>
          </p:cNvCxnSpPr>
          <p:nvPr/>
        </p:nvCxnSpPr>
        <p:spPr bwMode="auto">
          <a:xfrm flipV="1">
            <a:off x="579468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 name="Rectangle: Rounded Corners 15">
            <a:extLst>
              <a:ext uri="{FF2B5EF4-FFF2-40B4-BE49-F238E27FC236}">
                <a16:creationId xmlns:a16="http://schemas.microsoft.com/office/drawing/2014/main" id="{70C3384E-76E6-40FE-8206-0EF6CD8B4948}"/>
              </a:ext>
            </a:extLst>
          </p:cNvPr>
          <p:cNvSpPr/>
          <p:nvPr/>
        </p:nvSpPr>
        <p:spPr>
          <a:xfrm>
            <a:off x="2038663"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17" name="Rectangle: Rounded Corners 16">
            <a:extLst>
              <a:ext uri="{FF2B5EF4-FFF2-40B4-BE49-F238E27FC236}">
                <a16:creationId xmlns:a16="http://schemas.microsoft.com/office/drawing/2014/main" id="{244C7443-44B7-4DAB-BAE7-E963D34B2BAF}"/>
              </a:ext>
            </a:extLst>
          </p:cNvPr>
          <p:cNvSpPr/>
          <p:nvPr/>
        </p:nvSpPr>
        <p:spPr>
          <a:xfrm>
            <a:off x="3145155"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8" name="Rectangle: Rounded Corners 17">
            <a:extLst>
              <a:ext uri="{FF2B5EF4-FFF2-40B4-BE49-F238E27FC236}">
                <a16:creationId xmlns:a16="http://schemas.microsoft.com/office/drawing/2014/main" id="{68F01ECA-0DB3-4F8B-A14A-6A56A8D0EED0}"/>
              </a:ext>
            </a:extLst>
          </p:cNvPr>
          <p:cNvSpPr/>
          <p:nvPr/>
        </p:nvSpPr>
        <p:spPr>
          <a:xfrm>
            <a:off x="4192905"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9" name="Rectangle: Rounded Corners 18">
            <a:extLst>
              <a:ext uri="{FF2B5EF4-FFF2-40B4-BE49-F238E27FC236}">
                <a16:creationId xmlns:a16="http://schemas.microsoft.com/office/drawing/2014/main" id="{876787A1-BF25-4D22-9D81-5C7E65E53634}"/>
              </a:ext>
            </a:extLst>
          </p:cNvPr>
          <p:cNvSpPr/>
          <p:nvPr/>
        </p:nvSpPr>
        <p:spPr>
          <a:xfrm>
            <a:off x="5277167"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20" name="Rectangle: Rounded Corners 34">
            <a:extLst>
              <a:ext uri="{FF2B5EF4-FFF2-40B4-BE49-F238E27FC236}">
                <a16:creationId xmlns:a16="http://schemas.microsoft.com/office/drawing/2014/main" id="{B31DD221-6A10-44D6-8CB0-5F5DE7E0CC56}"/>
              </a:ext>
            </a:extLst>
          </p:cNvPr>
          <p:cNvSpPr>
            <a:spLocks noChangeArrowheads="1"/>
          </p:cNvSpPr>
          <p:nvPr/>
        </p:nvSpPr>
        <p:spPr bwMode="auto">
          <a:xfrm>
            <a:off x="297180"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21" name="TextBox 20">
            <a:extLst>
              <a:ext uri="{FF2B5EF4-FFF2-40B4-BE49-F238E27FC236}">
                <a16:creationId xmlns:a16="http://schemas.microsoft.com/office/drawing/2014/main" id="{EF1CFF01-8102-4EE9-8038-21E4F42CEEAF}"/>
              </a:ext>
            </a:extLst>
          </p:cNvPr>
          <p:cNvSpPr txBox="1"/>
          <p:nvPr/>
        </p:nvSpPr>
        <p:spPr>
          <a:xfrm>
            <a:off x="392430" y="3734284"/>
            <a:ext cx="4600747" cy="338554"/>
          </a:xfrm>
          <a:prstGeom prst="rect">
            <a:avLst/>
          </a:prstGeom>
          <a:noFill/>
        </p:spPr>
        <p:txBody>
          <a:bodyPr wrap="none">
            <a:spAutoFit/>
          </a:bodyPr>
          <a:lstStyle/>
          <a:p>
            <a:pPr>
              <a:defRPr/>
            </a:pPr>
            <a:r>
              <a:rPr lang="en-US" sz="1600" dirty="0">
                <a:solidFill>
                  <a:srgbClr val="FF0000"/>
                </a:solidFill>
                <a:latin typeface="Calibri"/>
              </a:rPr>
              <a:t>Current Release 17 timeline as per RAN#87E decision</a:t>
            </a:r>
          </a:p>
        </p:txBody>
      </p:sp>
      <p:sp>
        <p:nvSpPr>
          <p:cNvPr id="22" name="Rectangle 21">
            <a:extLst>
              <a:ext uri="{FF2B5EF4-FFF2-40B4-BE49-F238E27FC236}">
                <a16:creationId xmlns:a16="http://schemas.microsoft.com/office/drawing/2014/main" id="{8D4DF7B6-94DE-4F59-AE0B-22B2DCCCE5F5}"/>
              </a:ext>
            </a:extLst>
          </p:cNvPr>
          <p:cNvSpPr/>
          <p:nvPr/>
        </p:nvSpPr>
        <p:spPr>
          <a:xfrm>
            <a:off x="6973890" y="1192700"/>
            <a:ext cx="2181214"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23" name="Rectangle 22">
            <a:extLst>
              <a:ext uri="{FF2B5EF4-FFF2-40B4-BE49-F238E27FC236}">
                <a16:creationId xmlns:a16="http://schemas.microsoft.com/office/drawing/2014/main" id="{B5A0B24E-AA2A-48C8-A6DF-F0340CCF5405}"/>
              </a:ext>
            </a:extLst>
          </p:cNvPr>
          <p:cNvSpPr/>
          <p:nvPr/>
        </p:nvSpPr>
        <p:spPr>
          <a:xfrm>
            <a:off x="80835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24" name="Rectangle 23">
            <a:extLst>
              <a:ext uri="{FF2B5EF4-FFF2-40B4-BE49-F238E27FC236}">
                <a16:creationId xmlns:a16="http://schemas.microsoft.com/office/drawing/2014/main" id="{E04B7A7C-19CE-4AFC-825F-F0A0A09EDFF9}"/>
              </a:ext>
            </a:extLst>
          </p:cNvPr>
          <p:cNvSpPr/>
          <p:nvPr/>
        </p:nvSpPr>
        <p:spPr>
          <a:xfrm>
            <a:off x="91884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25" name="Rectangle 24">
            <a:extLst>
              <a:ext uri="{FF2B5EF4-FFF2-40B4-BE49-F238E27FC236}">
                <a16:creationId xmlns:a16="http://schemas.microsoft.com/office/drawing/2014/main" id="{A3E6486A-51F8-43F8-BA47-F2A8D7A76EDF}"/>
              </a:ext>
            </a:extLst>
          </p:cNvPr>
          <p:cNvSpPr/>
          <p:nvPr/>
        </p:nvSpPr>
        <p:spPr>
          <a:xfrm>
            <a:off x="10294935"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26" name="Rectangle 25">
            <a:extLst>
              <a:ext uri="{FF2B5EF4-FFF2-40B4-BE49-F238E27FC236}">
                <a16:creationId xmlns:a16="http://schemas.microsoft.com/office/drawing/2014/main" id="{0CDAE31A-53FA-4A4C-AC16-89A119C93054}"/>
              </a:ext>
            </a:extLst>
          </p:cNvPr>
          <p:cNvSpPr/>
          <p:nvPr/>
        </p:nvSpPr>
        <p:spPr>
          <a:xfrm>
            <a:off x="6977064"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27" name="Rectangle 26">
            <a:extLst>
              <a:ext uri="{FF2B5EF4-FFF2-40B4-BE49-F238E27FC236}">
                <a16:creationId xmlns:a16="http://schemas.microsoft.com/office/drawing/2014/main" id="{2DCA20E8-C8C1-4E57-A32E-B3F5984A91AC}"/>
              </a:ext>
            </a:extLst>
          </p:cNvPr>
          <p:cNvSpPr/>
          <p:nvPr/>
        </p:nvSpPr>
        <p:spPr>
          <a:xfrm>
            <a:off x="9188452" y="1183175"/>
            <a:ext cx="3282950"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 name="Rectangle 27">
            <a:extLst>
              <a:ext uri="{FF2B5EF4-FFF2-40B4-BE49-F238E27FC236}">
                <a16:creationId xmlns:a16="http://schemas.microsoft.com/office/drawing/2014/main" id="{5630B23A-DA34-4A48-8642-0410FA5C3EC6}"/>
              </a:ext>
            </a:extLst>
          </p:cNvPr>
          <p:cNvSpPr/>
          <p:nvPr/>
        </p:nvSpPr>
        <p:spPr>
          <a:xfrm>
            <a:off x="11401426"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cxnSp>
        <p:nvCxnSpPr>
          <p:cNvPr id="30" name="Straight Connector 9">
            <a:extLst>
              <a:ext uri="{FF2B5EF4-FFF2-40B4-BE49-F238E27FC236}">
                <a16:creationId xmlns:a16="http://schemas.microsoft.com/office/drawing/2014/main" id="{F5E05A1B-AE3E-4595-BA5C-730C5B383DA1}"/>
              </a:ext>
            </a:extLst>
          </p:cNvPr>
          <p:cNvCxnSpPr>
            <a:cxnSpLocks/>
          </p:cNvCxnSpPr>
          <p:nvPr/>
        </p:nvCxnSpPr>
        <p:spPr bwMode="auto">
          <a:xfrm flipV="1">
            <a:off x="8050210"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1" name="Straight Connector 10">
            <a:extLst>
              <a:ext uri="{FF2B5EF4-FFF2-40B4-BE49-F238E27FC236}">
                <a16:creationId xmlns:a16="http://schemas.microsoft.com/office/drawing/2014/main" id="{60BF2843-E89B-48E8-BCBF-A0BC0399349E}"/>
              </a:ext>
            </a:extLst>
          </p:cNvPr>
          <p:cNvCxnSpPr>
            <a:cxnSpLocks/>
          </p:cNvCxnSpPr>
          <p:nvPr/>
        </p:nvCxnSpPr>
        <p:spPr bwMode="auto">
          <a:xfrm flipV="1">
            <a:off x="10264772"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2" name="Straight Connector 11">
            <a:extLst>
              <a:ext uri="{FF2B5EF4-FFF2-40B4-BE49-F238E27FC236}">
                <a16:creationId xmlns:a16="http://schemas.microsoft.com/office/drawing/2014/main" id="{BCC9B0AA-D549-473C-803E-62BF955FC0FD}"/>
              </a:ext>
            </a:extLst>
          </p:cNvPr>
          <p:cNvCxnSpPr>
            <a:cxnSpLocks/>
          </p:cNvCxnSpPr>
          <p:nvPr/>
        </p:nvCxnSpPr>
        <p:spPr bwMode="auto">
          <a:xfrm flipV="1">
            <a:off x="9155104" y="1819759"/>
            <a:ext cx="0" cy="183927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33" name="Straight Connector 12">
            <a:extLst>
              <a:ext uri="{FF2B5EF4-FFF2-40B4-BE49-F238E27FC236}">
                <a16:creationId xmlns:a16="http://schemas.microsoft.com/office/drawing/2014/main" id="{6F5B1626-8B71-47F1-906F-4FAB8331774A}"/>
              </a:ext>
            </a:extLst>
          </p:cNvPr>
          <p:cNvCxnSpPr>
            <a:cxnSpLocks/>
          </p:cNvCxnSpPr>
          <p:nvPr/>
        </p:nvCxnSpPr>
        <p:spPr bwMode="auto">
          <a:xfrm flipV="1">
            <a:off x="12471397"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4" name="Rectangle: Rounded Corners 33">
            <a:extLst>
              <a:ext uri="{FF2B5EF4-FFF2-40B4-BE49-F238E27FC236}">
                <a16:creationId xmlns:a16="http://schemas.microsoft.com/office/drawing/2014/main" id="{F16A8489-336E-4B16-BB23-E3B62C48CCB7}"/>
              </a:ext>
            </a:extLst>
          </p:cNvPr>
          <p:cNvSpPr/>
          <p:nvPr/>
        </p:nvSpPr>
        <p:spPr>
          <a:xfrm>
            <a:off x="8715372"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35" name="Rectangle: Rounded Corners 34">
            <a:extLst>
              <a:ext uri="{FF2B5EF4-FFF2-40B4-BE49-F238E27FC236}">
                <a16:creationId xmlns:a16="http://schemas.microsoft.com/office/drawing/2014/main" id="{934E731A-CE97-46DD-95F7-3E569CDD372F}"/>
              </a:ext>
            </a:extLst>
          </p:cNvPr>
          <p:cNvSpPr/>
          <p:nvPr/>
        </p:nvSpPr>
        <p:spPr>
          <a:xfrm>
            <a:off x="9821864"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id="{2B3FC549-7429-4BA7-8887-8E43AFE6CFEB}"/>
              </a:ext>
            </a:extLst>
          </p:cNvPr>
          <p:cNvSpPr/>
          <p:nvPr/>
        </p:nvSpPr>
        <p:spPr>
          <a:xfrm>
            <a:off x="10869614"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7" name="Rectangle: Rounded Corners 36">
            <a:extLst>
              <a:ext uri="{FF2B5EF4-FFF2-40B4-BE49-F238E27FC236}">
                <a16:creationId xmlns:a16="http://schemas.microsoft.com/office/drawing/2014/main" id="{F8C24D7B-F9A1-4AD9-8958-1FA4433A62B3}"/>
              </a:ext>
            </a:extLst>
          </p:cNvPr>
          <p:cNvSpPr/>
          <p:nvPr/>
        </p:nvSpPr>
        <p:spPr>
          <a:xfrm>
            <a:off x="11953876"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8" name="Rectangle: Rounded Corners 34">
            <a:extLst>
              <a:ext uri="{FF2B5EF4-FFF2-40B4-BE49-F238E27FC236}">
                <a16:creationId xmlns:a16="http://schemas.microsoft.com/office/drawing/2014/main" id="{B75876B0-8E9E-4CB5-BA1E-D8BD00226252}"/>
              </a:ext>
            </a:extLst>
          </p:cNvPr>
          <p:cNvSpPr>
            <a:spLocks noChangeArrowheads="1"/>
          </p:cNvSpPr>
          <p:nvPr/>
        </p:nvSpPr>
        <p:spPr bwMode="auto">
          <a:xfrm>
            <a:off x="6973889"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39" name="TextBox 38">
            <a:extLst>
              <a:ext uri="{FF2B5EF4-FFF2-40B4-BE49-F238E27FC236}">
                <a16:creationId xmlns:a16="http://schemas.microsoft.com/office/drawing/2014/main" id="{0EF036C9-2779-4DC0-86A7-C180AF7C228E}"/>
              </a:ext>
            </a:extLst>
          </p:cNvPr>
          <p:cNvSpPr txBox="1"/>
          <p:nvPr/>
        </p:nvSpPr>
        <p:spPr>
          <a:xfrm>
            <a:off x="7069139" y="3734284"/>
            <a:ext cx="4836260" cy="338554"/>
          </a:xfrm>
          <a:prstGeom prst="rect">
            <a:avLst/>
          </a:prstGeom>
          <a:noFill/>
        </p:spPr>
        <p:txBody>
          <a:bodyPr wrap="none">
            <a:spAutoFit/>
          </a:bodyPr>
          <a:lstStyle/>
          <a:p>
            <a:pPr>
              <a:defRPr/>
            </a:pPr>
            <a:r>
              <a:rPr lang="en-US" sz="1600" b="1" u="sng" dirty="0">
                <a:solidFill>
                  <a:srgbClr val="FF0000"/>
                </a:solidFill>
                <a:latin typeface="Calibri"/>
              </a:rPr>
              <a:t>Potential new timeline </a:t>
            </a:r>
            <a:r>
              <a:rPr lang="en-US" sz="1600" dirty="0">
                <a:solidFill>
                  <a:srgbClr val="FF0000"/>
                </a:solidFill>
                <a:latin typeface="Calibri"/>
              </a:rPr>
              <a:t>to be committed to latest in Dec</a:t>
            </a:r>
          </a:p>
        </p:txBody>
      </p:sp>
      <p:sp>
        <p:nvSpPr>
          <p:cNvPr id="43" name="Arrow: Right 42">
            <a:extLst>
              <a:ext uri="{FF2B5EF4-FFF2-40B4-BE49-F238E27FC236}">
                <a16:creationId xmlns:a16="http://schemas.microsoft.com/office/drawing/2014/main" id="{FCE7B669-9458-444C-8B36-BA73EC5C9075}"/>
              </a:ext>
            </a:extLst>
          </p:cNvPr>
          <p:cNvSpPr/>
          <p:nvPr/>
        </p:nvSpPr>
        <p:spPr bwMode="auto">
          <a:xfrm>
            <a:off x="5977890" y="1761656"/>
            <a:ext cx="826763" cy="354330"/>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051632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0"/>
            <a:ext cx="10654018" cy="1143000"/>
          </a:xfrm>
        </p:spPr>
        <p:txBody>
          <a:bodyPr/>
          <a:lstStyle/>
          <a:p>
            <a:r>
              <a:rPr lang="en-US" dirty="0"/>
              <a:t>RAN1 TU Management for 4Q’20 &amp; 1Q/2Q’21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9081" y="853445"/>
            <a:ext cx="12475013" cy="621970"/>
          </a:xfrm>
        </p:spPr>
        <p:txBody>
          <a:bodyPr/>
          <a:lstStyle/>
          <a:p>
            <a:pPr marL="0" indent="0">
              <a:buNone/>
            </a:pPr>
            <a:r>
              <a:rPr lang="en-US" sz="2400" dirty="0">
                <a:solidFill>
                  <a:srgbClr val="FF0000"/>
                </a:solidFill>
                <a:sym typeface="Wingdings" panose="05000000000000000000" pitchFamily="2" charset="2"/>
              </a:rPr>
              <a:t>Assumptions: all RAN1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67112" y="1351406"/>
            <a:ext cx="575484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Due to the natural difference between a physical meeting and an e-Meeting, the absolute values of the TUs herein should not be interpreted the same as in a physical meeting in terms of RAN1 capacity</a:t>
            </a:r>
          </a:p>
          <a:p>
            <a:pPr lvl="1"/>
            <a:r>
              <a:rPr lang="en-US" sz="1400" kern="0" dirty="0"/>
              <a:t>Note that different e-meetings may have different durations</a:t>
            </a:r>
          </a:p>
          <a:p>
            <a:r>
              <a:rPr lang="en-US" sz="1800" kern="0" dirty="0">
                <a:sym typeface="Wingdings" panose="05000000000000000000" pitchFamily="2" charset="2"/>
              </a:rPr>
              <a:t>The TU #s herein are primarily for gauging</a:t>
            </a:r>
            <a:r>
              <a:rPr lang="en-US" sz="1800" kern="0" dirty="0"/>
              <a:t> the ratio of email threads and GTW session times for different topics</a:t>
            </a:r>
          </a:p>
          <a:p>
            <a:r>
              <a:rPr lang="en-US" sz="1800" kern="0" dirty="0"/>
              <a:t>Total TUs:</a:t>
            </a:r>
          </a:p>
          <a:p>
            <a:pPr lvl="1"/>
            <a:r>
              <a:rPr lang="en-US" sz="1400" kern="0" dirty="0"/>
              <a:t>27 + 4 (reserved for maintenance)=31</a:t>
            </a:r>
          </a:p>
          <a:p>
            <a:pPr lvl="1"/>
            <a:r>
              <a:rPr lang="en-US" sz="1400" kern="0" dirty="0"/>
              <a:t>For RAN1#103-e, a total of 40 TUs is assumed</a:t>
            </a:r>
          </a:p>
          <a:p>
            <a:pPr lvl="2"/>
            <a:r>
              <a:rPr lang="en-US" sz="1100" kern="0" dirty="0"/>
              <a:t>The 4 Rel-17 SIs are allocated with 4 TUs each, targeting for completion by Dec’2020</a:t>
            </a:r>
          </a:p>
          <a:p>
            <a:pPr lvl="2" eaLnBrk="1" hangingPunct="1">
              <a:spcBef>
                <a:spcPct val="0"/>
              </a:spcBef>
              <a:defRPr/>
            </a:pPr>
            <a:r>
              <a:rPr lang="en-GB" altLang="ja-JP" sz="1200" dirty="0">
                <a:ea typeface="ＭＳ Ｐゴシック" panose="020B0600070205080204" pitchFamily="34" charset="-128"/>
              </a:rPr>
              <a:t>Meeting planning: staggering for different items</a:t>
            </a:r>
          </a:p>
          <a:p>
            <a:pPr lvl="3" eaLnBrk="1" hangingPunct="1">
              <a:spcBef>
                <a:spcPct val="0"/>
              </a:spcBef>
              <a:defRPr/>
            </a:pPr>
            <a:r>
              <a:rPr lang="en-GB" altLang="ja-JP" sz="1050" dirty="0">
                <a:ea typeface="ＭＳ Ｐゴシック" panose="020B0600070205080204" pitchFamily="34" charset="-128"/>
              </a:rPr>
              <a:t>Rel-17 4 SIs: all the 3 weeks; Maintenance: primarily first 2 weeks; Other Rel-17 items: primarily last 2 weeks</a:t>
            </a:r>
          </a:p>
          <a:p>
            <a:pPr eaLnBrk="1" hangingPunct="1">
              <a:spcBef>
                <a:spcPct val="0"/>
              </a:spcBef>
              <a:defRPr/>
            </a:pPr>
            <a:r>
              <a:rPr lang="en-GB" altLang="ja-JP" sz="1800" dirty="0">
                <a:ea typeface="ＭＳ Ｐゴシック" panose="020B0600070205080204" pitchFamily="34" charset="-128"/>
              </a:rPr>
              <a:t>The TU #s for Q2’21 are in </a:t>
            </a:r>
            <a:r>
              <a:rPr lang="en-GB" altLang="ja-JP" sz="2000" b="1" i="1" dirty="0">
                <a:solidFill>
                  <a:srgbClr val="FFFF00"/>
                </a:solidFill>
                <a:highlight>
                  <a:srgbClr val="C0C0C0"/>
                </a:highlight>
                <a:ea typeface="ＭＳ Ｐゴシック" panose="020B0600070205080204" pitchFamily="34" charset="-128"/>
              </a:rPr>
              <a:t>yellow </a:t>
            </a:r>
            <a:r>
              <a:rPr lang="en-GB" altLang="ja-JP" sz="2000" b="1" i="1" dirty="0" err="1">
                <a:solidFill>
                  <a:srgbClr val="FFFF00"/>
                </a:solidFill>
                <a:highlight>
                  <a:srgbClr val="C0C0C0"/>
                </a:highlight>
                <a:ea typeface="ＭＳ Ｐゴシック" panose="020B0600070205080204" pitchFamily="34" charset="-128"/>
              </a:rPr>
              <a:t>color</a:t>
            </a:r>
            <a:r>
              <a:rPr lang="en-GB" altLang="ja-JP" sz="1800" dirty="0">
                <a:ea typeface="ＭＳ Ｐゴシック" panose="020B0600070205080204" pitchFamily="34" charset="-128"/>
              </a:rPr>
              <a:t>, to be confirmed/refined in RAN#91-e</a:t>
            </a:r>
          </a:p>
          <a:p>
            <a:pPr eaLnBrk="1" hangingPunct="1">
              <a:spcBef>
                <a:spcPct val="0"/>
              </a:spcBef>
              <a:defRPr/>
            </a:pPr>
            <a:r>
              <a:rPr lang="en-GB" altLang="ja-JP" sz="1800" dirty="0">
                <a:ea typeface="ＭＳ Ｐゴシック" panose="020B0600070205080204" pitchFamily="34" charset="-128"/>
              </a:rPr>
              <a:t>For Q4’20, also to start XR and NB-IoT/</a:t>
            </a:r>
            <a:r>
              <a:rPr lang="en-GB" altLang="ja-JP" sz="1800" dirty="0" err="1">
                <a:ea typeface="ＭＳ Ｐゴシック" panose="020B0600070205080204" pitchFamily="34" charset="-128"/>
              </a:rPr>
              <a:t>eMTC</a:t>
            </a:r>
            <a:r>
              <a:rPr lang="en-GB" altLang="ja-JP" sz="1800" dirty="0">
                <a:ea typeface="ＭＳ Ｐゴシック" panose="020B0600070205080204" pitchFamily="34" charset="-128"/>
              </a:rPr>
              <a:t> over NTN by email only (no GTW hours) </a:t>
            </a:r>
          </a:p>
          <a:p>
            <a:pPr lvl="1" eaLnBrk="1" hangingPunct="1">
              <a:spcBef>
                <a:spcPct val="0"/>
              </a:spcBef>
              <a:defRPr/>
            </a:pPr>
            <a:r>
              <a:rPr lang="en-GB" altLang="ja-JP" sz="1400" dirty="0">
                <a:ea typeface="ＭＳ Ｐゴシック" panose="020B0600070205080204" pitchFamily="34" charset="-128"/>
              </a:rPr>
              <a:t>Detailed scope – see next slide</a:t>
            </a:r>
          </a:p>
        </p:txBody>
      </p:sp>
      <p:pic>
        <p:nvPicPr>
          <p:cNvPr id="4" name="Picture 3">
            <a:extLst>
              <a:ext uri="{FF2B5EF4-FFF2-40B4-BE49-F238E27FC236}">
                <a16:creationId xmlns:a16="http://schemas.microsoft.com/office/drawing/2014/main" id="{4BACF2E1-F2A2-4E08-A02F-5509F22B23F0}"/>
              </a:ext>
            </a:extLst>
          </p:cNvPr>
          <p:cNvPicPr>
            <a:picLocks noChangeAspect="1"/>
          </p:cNvPicPr>
          <p:nvPr/>
        </p:nvPicPr>
        <p:blipFill>
          <a:blip r:embed="rId3"/>
          <a:stretch>
            <a:fillRect/>
          </a:stretch>
        </p:blipFill>
        <p:spPr>
          <a:xfrm>
            <a:off x="5971039" y="1613964"/>
            <a:ext cx="6819900" cy="4429125"/>
          </a:xfrm>
          <a:prstGeom prst="rect">
            <a:avLst/>
          </a:prstGeom>
        </p:spPr>
      </p:pic>
    </p:spTree>
    <p:extLst>
      <p:ext uri="{BB962C8B-B14F-4D97-AF65-F5344CB8AC3E}">
        <p14:creationId xmlns:p14="http://schemas.microsoft.com/office/powerpoint/2010/main" val="35511137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1903654" y="228600"/>
            <a:ext cx="10199206" cy="1143000"/>
          </a:xfrm>
        </p:spPr>
        <p:txBody>
          <a:bodyPr/>
          <a:lstStyle/>
          <a:p>
            <a:r>
              <a:rPr lang="en-US" dirty="0"/>
              <a:t>Scope for XR and NB-IoT/</a:t>
            </a:r>
            <a:r>
              <a:rPr lang="en-US" dirty="0" err="1"/>
              <a:t>eMTC</a:t>
            </a:r>
            <a:r>
              <a:rPr lang="en-US" dirty="0"/>
              <a:t> in Q4/2020</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Study on XR Evaluations for NR (RAN1)</a:t>
            </a:r>
          </a:p>
          <a:p>
            <a:pPr lvl="1"/>
            <a:r>
              <a:rPr lang="en-US" sz="1600" dirty="0"/>
              <a:t>Applications, Traffic Model and Evaluation Methodology</a:t>
            </a:r>
            <a:br>
              <a:rPr lang="en-US" sz="1600" dirty="0"/>
            </a:br>
            <a:r>
              <a:rPr lang="en-GB" sz="1600" i="1" dirty="0"/>
              <a:t>Focus on applications and evaluation methodology including </a:t>
            </a:r>
            <a:r>
              <a:rPr lang="en-US" sz="1600" i="1" dirty="0"/>
              <a:t>identification of KPIs of interest for relevant deployment scenarios</a:t>
            </a:r>
            <a:endParaRPr lang="en-US" sz="1600" dirty="0"/>
          </a:p>
          <a:p>
            <a:pPr lvl="1"/>
            <a:r>
              <a:rPr lang="en-US" sz="1600" dirty="0"/>
              <a:t>Others</a:t>
            </a:r>
          </a:p>
          <a:p>
            <a:pPr lvl="1"/>
            <a:r>
              <a:rPr lang="en-US" sz="1600" i="1" dirty="0"/>
              <a:t>NOTE: SA4 has ongoing work in the XR area, RAN1 will not address these SA4 aspects but will wait for SA4’s outcome</a:t>
            </a:r>
          </a:p>
          <a:p>
            <a:pPr marL="0" indent="0">
              <a:buNone/>
            </a:pPr>
            <a:r>
              <a:rPr lang="en-GB" sz="2000" i="1" dirty="0"/>
              <a:t>	</a:t>
            </a:r>
            <a:endParaRPr lang="en-US" sz="1334" dirty="0"/>
          </a:p>
          <a:p>
            <a:r>
              <a:rPr lang="en-US" sz="2400" dirty="0"/>
              <a:t>Study on NB-IoT/</a:t>
            </a:r>
            <a:r>
              <a:rPr lang="en-US" sz="2400" dirty="0" err="1"/>
              <a:t>eMTC</a:t>
            </a:r>
            <a:r>
              <a:rPr lang="en-US" sz="2400" dirty="0"/>
              <a:t> support for Non-Terrestrial Network</a:t>
            </a:r>
          </a:p>
          <a:p>
            <a:r>
              <a:rPr lang="en-US" sz="2000" dirty="0"/>
              <a:t>RAN1 </a:t>
            </a:r>
          </a:p>
          <a:p>
            <a:pPr lvl="1"/>
            <a:r>
              <a:rPr lang="en-US" sz="1600" dirty="0"/>
              <a:t>Scenarios applicable to NB-IoT/</a:t>
            </a:r>
            <a:r>
              <a:rPr lang="en-US" sz="1600" dirty="0" err="1"/>
              <a:t>eMTC</a:t>
            </a:r>
            <a:r>
              <a:rPr lang="en-US" sz="1600" dirty="0"/>
              <a:t> </a:t>
            </a:r>
          </a:p>
          <a:p>
            <a:pPr lvl="1"/>
            <a:r>
              <a:rPr lang="en-US" sz="1600" dirty="0"/>
              <a:t>Necessary changes to support NB-IoT and </a:t>
            </a:r>
            <a:r>
              <a:rPr lang="en-US" sz="1600" dirty="0" err="1"/>
              <a:t>eMTC</a:t>
            </a:r>
            <a:r>
              <a:rPr lang="en-US" sz="1600" dirty="0"/>
              <a:t> over satellite</a:t>
            </a:r>
            <a:br>
              <a:rPr lang="en-US" sz="1600" dirty="0"/>
            </a:br>
            <a:r>
              <a:rPr lang="en-US" sz="1600" i="1" dirty="0"/>
              <a:t>A placeholder only: contributions may be submitted but will not be formally handled</a:t>
            </a:r>
            <a:r>
              <a:rPr lang="en-US" sz="1600" dirty="0"/>
              <a:t> </a:t>
            </a:r>
          </a:p>
          <a:p>
            <a:pPr lvl="1"/>
            <a:r>
              <a:rPr lang="en-US" sz="1600" dirty="0"/>
              <a:t>Others</a:t>
            </a:r>
          </a:p>
          <a:p>
            <a:r>
              <a:rPr lang="en-US" sz="2000" dirty="0"/>
              <a:t>RAN2</a:t>
            </a:r>
            <a:r>
              <a:rPr lang="en-US" sz="2533" dirty="0"/>
              <a:t> </a:t>
            </a:r>
          </a:p>
          <a:p>
            <a:pPr lvl="1"/>
            <a:r>
              <a:rPr lang="en-US" sz="1600" dirty="0"/>
              <a:t>Start identifying the extent parts of “NR over NTN” TR can be re-used for NB-IOT over NTN (using scenarios defined by RAN1)</a:t>
            </a:r>
          </a:p>
          <a:p>
            <a:pPr marL="0" indent="0">
              <a:buNone/>
            </a:pPr>
            <a:r>
              <a:rPr lang="en-US" sz="2000" dirty="0"/>
              <a:t>	</a:t>
            </a:r>
            <a:endParaRPr lang="en-US" sz="1867" dirty="0"/>
          </a:p>
        </p:txBody>
      </p:sp>
    </p:spTree>
    <p:extLst>
      <p:ext uri="{BB962C8B-B14F-4D97-AF65-F5344CB8AC3E}">
        <p14:creationId xmlns:p14="http://schemas.microsoft.com/office/powerpoint/2010/main" val="163425839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777" y="443752"/>
            <a:ext cx="2493535" cy="1143000"/>
          </a:xfrm>
        </p:spPr>
        <p:txBody>
          <a:bodyPr/>
          <a:lstStyle/>
          <a:p>
            <a:r>
              <a:rPr lang="en-US" dirty="0"/>
              <a:t>RAN2 TUs</a:t>
            </a:r>
          </a:p>
        </p:txBody>
      </p:sp>
      <p:sp>
        <p:nvSpPr>
          <p:cNvPr id="4" name="TextBox 3"/>
          <p:cNvSpPr txBox="1"/>
          <p:nvPr/>
        </p:nvSpPr>
        <p:spPr>
          <a:xfrm>
            <a:off x="437030" y="1929653"/>
            <a:ext cx="3302122" cy="4247317"/>
          </a:xfrm>
          <a:prstGeom prst="rect">
            <a:avLst/>
          </a:prstGeom>
          <a:noFill/>
        </p:spPr>
        <p:txBody>
          <a:bodyPr wrap="none" rtlCol="0">
            <a:spAutoFit/>
          </a:bodyPr>
          <a:lstStyle/>
          <a:p>
            <a:r>
              <a:rPr lang="en-US" dirty="0"/>
              <a:t>- R2 Early SIs end after 21Q1.</a:t>
            </a:r>
          </a:p>
          <a:p>
            <a:r>
              <a:rPr lang="en-US" dirty="0"/>
              <a:t>- For Quarters with 2 meetings</a:t>
            </a:r>
          </a:p>
          <a:p>
            <a:r>
              <a:rPr lang="en-US" dirty="0"/>
              <a:t>  the meetings will be 70% of </a:t>
            </a:r>
          </a:p>
          <a:p>
            <a:r>
              <a:rPr lang="en-US" dirty="0"/>
              <a:t>  an ordinary meeting (5+2)</a:t>
            </a:r>
          </a:p>
          <a:p>
            <a:r>
              <a:rPr lang="en-US" dirty="0"/>
              <a:t>- Proposal to make the difference</a:t>
            </a:r>
          </a:p>
          <a:p>
            <a:r>
              <a:rPr lang="en-US" dirty="0"/>
              <a:t>  visible at RP, i.e. Nominal </a:t>
            </a:r>
          </a:p>
          <a:p>
            <a:r>
              <a:rPr lang="en-US" dirty="0"/>
              <a:t>  R2 capacity for such meetings</a:t>
            </a:r>
          </a:p>
          <a:p>
            <a:r>
              <a:rPr lang="en-US" dirty="0"/>
              <a:t>  28 TUs instead of 40 TUs. </a:t>
            </a:r>
          </a:p>
          <a:p>
            <a:r>
              <a:rPr lang="en-US" dirty="0"/>
              <a:t>- Q4: Assume that 50% is used </a:t>
            </a:r>
          </a:p>
          <a:p>
            <a:r>
              <a:rPr lang="en-US" dirty="0"/>
              <a:t>  for maintenance</a:t>
            </a:r>
          </a:p>
          <a:p>
            <a:endParaRPr lang="en-US" dirty="0"/>
          </a:p>
          <a:p>
            <a:r>
              <a:rPr lang="en-US" dirty="0"/>
              <a:t>Approximately for R2</a:t>
            </a:r>
          </a:p>
          <a:p>
            <a:pPr marL="285750" indent="-285750">
              <a:buFontTx/>
              <a:buChar char="-"/>
            </a:pPr>
            <a:r>
              <a:rPr lang="en-US" dirty="0"/>
              <a:t>1 TU = 1.5h online + CB time</a:t>
            </a:r>
          </a:p>
          <a:p>
            <a:pPr marL="285750" indent="-285750">
              <a:buFontTx/>
              <a:buChar char="-"/>
            </a:pPr>
            <a:r>
              <a:rPr lang="en-US" dirty="0"/>
              <a:t>1 TU = 1-3 AT-email disc. </a:t>
            </a:r>
          </a:p>
          <a:p>
            <a:pPr marL="285750" indent="-285750">
              <a:buFontTx/>
              <a:buChar char="-"/>
            </a:pPr>
            <a:r>
              <a:rPr lang="en-US" dirty="0"/>
              <a:t>1 TU = 1-3 input </a:t>
            </a:r>
            <a:r>
              <a:rPr lang="en-US" dirty="0" err="1"/>
              <a:t>tdocs</a:t>
            </a:r>
            <a:r>
              <a:rPr lang="en-US" dirty="0"/>
              <a:t>. </a:t>
            </a:r>
          </a:p>
        </p:txBody>
      </p:sp>
      <p:graphicFrame>
        <p:nvGraphicFramePr>
          <p:cNvPr id="3" name="Table 2"/>
          <p:cNvGraphicFramePr>
            <a:graphicFrameLocks noGrp="1"/>
          </p:cNvGraphicFramePr>
          <p:nvPr>
            <p:extLst>
              <p:ext uri="{D42A27DB-BD31-4B8C-83A1-F6EECF244321}">
                <p14:modId xmlns:p14="http://schemas.microsoft.com/office/powerpoint/2010/main" val="714067092"/>
              </p:ext>
            </p:extLst>
          </p:nvPr>
        </p:nvGraphicFramePr>
        <p:xfrm>
          <a:off x="4659313" y="443757"/>
          <a:ext cx="6434511" cy="5747704"/>
        </p:xfrm>
        <a:graphic>
          <a:graphicData uri="http://schemas.openxmlformats.org/drawingml/2006/table">
            <a:tbl>
              <a:tblPr>
                <a:tableStyleId>{5C22544A-7EE6-4342-B048-85BDC9FD1C3A}</a:tableStyleId>
              </a:tblPr>
              <a:tblGrid>
                <a:gridCol w="3274452">
                  <a:extLst>
                    <a:ext uri="{9D8B030D-6E8A-4147-A177-3AD203B41FA5}">
                      <a16:colId xmlns:a16="http://schemas.microsoft.com/office/drawing/2014/main" val="20000"/>
                    </a:ext>
                  </a:extLst>
                </a:gridCol>
                <a:gridCol w="766482">
                  <a:extLst>
                    <a:ext uri="{9D8B030D-6E8A-4147-A177-3AD203B41FA5}">
                      <a16:colId xmlns:a16="http://schemas.microsoft.com/office/drawing/2014/main" val="20001"/>
                    </a:ext>
                  </a:extLst>
                </a:gridCol>
                <a:gridCol w="699247">
                  <a:extLst>
                    <a:ext uri="{9D8B030D-6E8A-4147-A177-3AD203B41FA5}">
                      <a16:colId xmlns:a16="http://schemas.microsoft.com/office/drawing/2014/main" val="20002"/>
                    </a:ext>
                  </a:extLst>
                </a:gridCol>
                <a:gridCol w="625288">
                  <a:extLst>
                    <a:ext uri="{9D8B030D-6E8A-4147-A177-3AD203B41FA5}">
                      <a16:colId xmlns:a16="http://schemas.microsoft.com/office/drawing/2014/main" val="20003"/>
                    </a:ext>
                  </a:extLst>
                </a:gridCol>
                <a:gridCol w="569622">
                  <a:extLst>
                    <a:ext uri="{9D8B030D-6E8A-4147-A177-3AD203B41FA5}">
                      <a16:colId xmlns:a16="http://schemas.microsoft.com/office/drawing/2014/main" val="20004"/>
                    </a:ext>
                  </a:extLst>
                </a:gridCol>
                <a:gridCol w="499420">
                  <a:extLst>
                    <a:ext uri="{9D8B030D-6E8A-4147-A177-3AD203B41FA5}">
                      <a16:colId xmlns:a16="http://schemas.microsoft.com/office/drawing/2014/main" val="20005"/>
                    </a:ext>
                  </a:extLst>
                </a:gridCol>
              </a:tblGrid>
              <a:tr h="169286">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20Q3</a:t>
                      </a:r>
                      <a:endParaRPr lang="en-US" sz="1200" b="1" i="0" u="none" strike="noStrike">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18080">
                <a:tc>
                  <a:txBody>
                    <a:bodyPr/>
                    <a:lstStyle/>
                    <a:p>
                      <a:pPr algn="l" fontAlgn="ctr"/>
                      <a:r>
                        <a:rPr lang="en-US" sz="1200" b="1" u="none" strike="noStrike" dirty="0" err="1">
                          <a:effectLst/>
                        </a:rPr>
                        <a:t>Rel</a:t>
                      </a:r>
                      <a:r>
                        <a:rPr lang="en-US" sz="1200" b="1" u="none" strike="noStrike" dirty="0">
                          <a:effectLst/>
                        </a:rPr>
                        <a:t> 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effectLst/>
                        </a:rPr>
                        <a:t>111</a:t>
                      </a:r>
                      <a:endParaRPr lang="en-US" sz="1200" b="1" i="0" u="none" strike="noStrike" dirty="0">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extLst>
                  <a:ext uri="{0D108BD9-81ED-4DB2-BD59-A6C34878D82A}">
                    <a16:rowId xmlns:a16="http://schemas.microsoft.com/office/drawing/2014/main" val="10001"/>
                  </a:ext>
                </a:extLst>
              </a:tr>
              <a:tr h="169286">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69286">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1</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69286">
                <a:tc>
                  <a:txBody>
                    <a:bodyPr/>
                    <a:lstStyle/>
                    <a:p>
                      <a:pPr algn="l" fontAlgn="b"/>
                      <a:r>
                        <a:rPr lang="en-US" sz="1200" u="none" strike="noStrike">
                          <a:effectLst/>
                        </a:rPr>
                        <a:t>[R1] Reduced Capability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69286">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0.5</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69286">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69286">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69286">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69286">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69286">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69286">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69286">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69286">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74038">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69286">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69286">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69286">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rgbClr val="FF0000"/>
                          </a:solidFill>
                          <a:effectLst/>
                          <a:latin typeface="Calibri" panose="020F0502020204030204" pitchFamily="34" charset="0"/>
                        </a:rPr>
                        <a:t>0</a:t>
                      </a: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69286">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69286">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69286">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69286">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7404">
                <a:tc>
                  <a:txBody>
                    <a:bodyPr/>
                    <a:lstStyle/>
                    <a:p>
                      <a:pPr algn="l" fontAlgn="b"/>
                      <a:r>
                        <a:rPr lang="en-US" sz="1200" u="none" strike="noStrike" dirty="0">
                          <a:effectLst/>
                        </a:rPr>
                        <a:t>[R1] </a:t>
                      </a:r>
                      <a:r>
                        <a:rPr lang="en-US" sz="1200" u="none" strike="noStrike" dirty="0" err="1">
                          <a:effectLst/>
                        </a:rPr>
                        <a:t>Misc</a:t>
                      </a:r>
                      <a:r>
                        <a:rPr lang="en-US" sz="1200" u="none" strike="noStrike" dirty="0">
                          <a:effectLst/>
                        </a:rPr>
                        <a:t> R1 items, </a:t>
                      </a:r>
                      <a:r>
                        <a:rPr lang="en-US" sz="1200" u="none" strike="noStrike" dirty="0" err="1">
                          <a:effectLst/>
                        </a:rPr>
                        <a:t>Cov</a:t>
                      </a:r>
                      <a:r>
                        <a:rPr lang="en-US" sz="1200" u="none" strike="noStrike" dirty="0">
                          <a:effectLst/>
                        </a:rPr>
                        <a:t> </a:t>
                      </a:r>
                      <a:r>
                        <a:rPr lang="en-US" sz="1200" u="none" strike="noStrike" dirty="0" err="1">
                          <a:effectLst/>
                        </a:rPr>
                        <a:t>Enh</a:t>
                      </a:r>
                      <a:r>
                        <a:rPr lang="en-US" sz="1200" u="none" strike="noStrike" dirty="0">
                          <a:effectLst/>
                        </a:rPr>
                        <a:t>, DSS </a:t>
                      </a:r>
                      <a:r>
                        <a:rPr lang="en-US" sz="1200" u="none" strike="noStrike" dirty="0" err="1">
                          <a:effectLst/>
                        </a:rPr>
                        <a:t>sched</a:t>
                      </a:r>
                      <a:r>
                        <a:rPr lang="en-US" sz="1200" u="none" strike="noStrike" dirty="0">
                          <a:effectLst/>
                        </a:rPr>
                        <a:t> </a:t>
                      </a:r>
                      <a:r>
                        <a:rPr lang="en-US" sz="1200" u="none" strike="noStrike" dirty="0" err="1">
                          <a:effectLst/>
                        </a:rPr>
                        <a:t>enh</a:t>
                      </a:r>
                      <a:r>
                        <a:rPr lang="en-US" sz="1200" u="none" strike="noStrike" dirty="0">
                          <a:effectLst/>
                        </a:rPr>
                        <a:t> </a:t>
                      </a:r>
                      <a:r>
                        <a:rPr lang="en-US" sz="1200" u="none" strike="noStrike" dirty="0" err="1">
                          <a:effectLst/>
                        </a:rPr>
                        <a:t>etc</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69286">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69286">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69286">
                <a:tc>
                  <a:txBody>
                    <a:bodyPr/>
                    <a:lstStyle/>
                    <a:p>
                      <a:pPr algn="l" fontAlgn="b"/>
                      <a:r>
                        <a:rPr lang="en-US" sz="1200" u="none" strike="noStrike">
                          <a:effectLst/>
                        </a:rPr>
                        <a:t>R17 Total</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69286">
                <a:tc>
                  <a:txBody>
                    <a:bodyPr/>
                    <a:lstStyle/>
                    <a:p>
                      <a:pPr algn="l" fontAlgn="b"/>
                      <a:r>
                        <a:rPr lang="en-US" sz="1200" u="none" strike="noStrike">
                          <a:effectLst/>
                        </a:rPr>
                        <a:t>Rel 16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69286">
                <a:tc>
                  <a:txBody>
                    <a:bodyPr/>
                    <a:lstStyle/>
                    <a:p>
                      <a:pPr algn="l" fontAlgn="b"/>
                      <a:r>
                        <a:rPr lang="en-US" sz="1200" u="none" strike="noStrike">
                          <a:effectLst/>
                        </a:rPr>
                        <a:t>NR Rel 15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69286">
                <a:tc>
                  <a:txBody>
                    <a:bodyPr/>
                    <a:lstStyle/>
                    <a:p>
                      <a:pPr algn="l" fontAlgn="b"/>
                      <a:r>
                        <a:rPr lang="en-US" sz="1200" u="none" strike="noStrike">
                          <a:effectLst/>
                        </a:rPr>
                        <a:t>EUTRA R15 and earlier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69286">
                <a:tc>
                  <a:txBody>
                    <a:bodyPr/>
                    <a:lstStyle/>
                    <a:p>
                      <a:pPr algn="l" fontAlgn="b"/>
                      <a:r>
                        <a:rPr lang="en-US" sz="1200"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1196969397"/>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31736</TotalTime>
  <Words>2000</Words>
  <Application>Microsoft Office PowerPoint</Application>
  <PresentationFormat>Custom</PresentationFormat>
  <Paragraphs>892</Paragraphs>
  <Slides>16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Arial</vt:lpstr>
      <vt:lpstr>Calibri</vt:lpstr>
      <vt:lpstr>Nokia Pure Headline Ultra Light</vt:lpstr>
      <vt:lpstr>Nokia Pure Text</vt:lpstr>
      <vt:lpstr>Nokia Pure Text Light</vt:lpstr>
      <vt:lpstr>Wingdings</vt:lpstr>
      <vt:lpstr>Nokia White Master with headline</vt:lpstr>
      <vt:lpstr>2_Office Theme</vt:lpstr>
      <vt:lpstr>Release, Meeting and TU planning</vt:lpstr>
      <vt:lpstr>Outline</vt:lpstr>
      <vt:lpstr>Proposed RAN meeting plan</vt:lpstr>
      <vt:lpstr>Key elements of the proposed plan (1/2)</vt:lpstr>
      <vt:lpstr>Key elements of the proposed plan (2/2)</vt:lpstr>
      <vt:lpstr>Release 17 timeline</vt:lpstr>
      <vt:lpstr>RAN1 TU Management for 4Q’20 &amp; 1Q/2Q’21</vt:lpstr>
      <vt:lpstr>Scope for XR and NB-IoT/eMTC in Q4/2020</vt:lpstr>
      <vt:lpstr>RAN2 TUs</vt:lpstr>
      <vt:lpstr>RAN2 TUs and Agenda limitations for Q2</vt:lpstr>
      <vt:lpstr>RAN3 TU Management Until Q2/21</vt:lpstr>
      <vt:lpstr>RAN4 TU projection for R17</vt:lpstr>
      <vt:lpstr>Proposal</vt:lpstr>
      <vt:lpstr>Thank you!</vt:lpstr>
      <vt:lpstr> Appendix:   RAN2 TUs entire R17  </vt:lpstr>
      <vt:lpstr> Appendix:   RAN3 TUs entire Rel-17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Bertenyi, Balazs (Nokia - HU/Budapest)</cp:lastModifiedBy>
  <cp:revision>556</cp:revision>
  <dcterms:created xsi:type="dcterms:W3CDTF">2018-05-24T11:49:12Z</dcterms:created>
  <dcterms:modified xsi:type="dcterms:W3CDTF">2020-09-17T14:45:26Z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