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  <p:sldMasterId id="2147484162" r:id="rId5"/>
  </p:sldMasterIdLst>
  <p:notesMasterIdLst>
    <p:notesMasterId r:id="rId9"/>
  </p:notesMasterIdLst>
  <p:handoutMasterIdLst>
    <p:handoutMasterId r:id="rId10"/>
  </p:handoutMasterIdLst>
  <p:sldIdLst>
    <p:sldId id="303" r:id="rId6"/>
    <p:sldId id="738" r:id="rId7"/>
    <p:sldId id="790" r:id="rId8"/>
  </p:sldIdLst>
  <p:sldSz cx="9144000" cy="5143500" type="screen16x9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FBFBF"/>
    <a:srgbClr val="B6BEC8"/>
    <a:srgbClr val="006600"/>
    <a:srgbClr val="339933"/>
    <a:srgbClr val="72AF2F"/>
    <a:srgbClr val="C7FCA2"/>
    <a:srgbClr val="9EEB4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2ECC5-1444-4A89-972A-1296DF819B58}" v="1" dt="2020-06-16T14:32:39.77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0038" autoAdjust="0"/>
    <p:restoredTop sz="91922"/>
  </p:normalViewPr>
  <p:slideViewPr>
    <p:cSldViewPr snapToGrid="0">
      <p:cViewPr varScale="1">
        <p:scale>
          <a:sx n="89" d="100"/>
          <a:sy n="89" d="100"/>
        </p:scale>
        <p:origin x="1012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6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9942ECC5-1444-4A89-972A-1296DF819B58}"/>
    <pc:docChg chg="modSld">
      <pc:chgData name="Stephen Hayes" userId="88df143c-9cc8-45b0-a799-19f2c7ac210c" providerId="ADAL" clId="{9942ECC5-1444-4A89-972A-1296DF819B58}" dt="2020-06-16T14:32:39.775" v="0" actId="207"/>
      <pc:docMkLst>
        <pc:docMk/>
      </pc:docMkLst>
      <pc:sldChg chg="modSp">
        <pc:chgData name="Stephen Hayes" userId="88df143c-9cc8-45b0-a799-19f2c7ac210c" providerId="ADAL" clId="{9942ECC5-1444-4A89-972A-1296DF819B58}" dt="2020-06-16T14:32:39.775" v="0" actId="207"/>
        <pc:sldMkLst>
          <pc:docMk/>
          <pc:sldMk cId="0" sldId="738"/>
        </pc:sldMkLst>
        <pc:spChg chg="mod">
          <ac:chgData name="Stephen Hayes" userId="88df143c-9cc8-45b0-a799-19f2c7ac210c" providerId="ADAL" clId="{9942ECC5-1444-4A89-972A-1296DF819B58}" dt="2020-06-16T14:32:39.775" v="0" actId="207"/>
          <ac:spMkLst>
            <pc:docMk/>
            <pc:sldMk cId="0" sldId="738"/>
            <ac:spMk id="8195" creationId="{9D02B893-D08F-4BF1-9153-7115D733B7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9415391-7C41-45B9-B2C7-2053ABCE3E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8F9766B-AD81-4E65-8477-D0A258C9D80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E99FDE9-E7DE-45D4-B90C-435927674578}" type="datetime1">
              <a:rPr lang="en-US" altLang="en-US"/>
              <a:pPr>
                <a:defRPr/>
              </a:pPr>
              <a:t>6/16/2020</a:t>
            </a:fld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A5DCF3C-1367-45F8-83CB-D68C11F57B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7769051-91F6-4673-ADAD-626F0E2EBB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85639AA-F345-425C-8712-1C52CAC833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242962-27DF-4541-9426-C69C306980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9A1D14B-CD72-4B8C-B5D5-BBBB96CA56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42BCA83-1767-4357-A06B-456D668DD7A8}" type="datetime1">
              <a:rPr lang="en-US" altLang="en-US"/>
              <a:pPr>
                <a:defRPr/>
              </a:pPr>
              <a:t>6/16/2020</a:t>
            </a:fld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D8B0D37-3A17-46C5-951B-AC6B3D8A940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5E8559C-B8B9-471A-A033-A697590F7E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BC40688-F81C-487B-A451-C8C287A58E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29E8B4A-2335-400F-9632-CE6844CED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F042B190-3915-4EF2-904E-C58B3C40FA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E63942F-A2F0-4E58-AFCD-267CF199F5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111A94-670E-41E1-840F-83A6797E9256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5216CFA-B404-4209-82B2-2C513E4B5C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0B75689-6AB6-4381-B13D-721C36189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3AAE8B59-BE3F-445E-8D03-1AA2F602F3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0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48" indent="0" algn="ctr">
              <a:buNone/>
              <a:defRPr/>
            </a:lvl2pPr>
            <a:lvl3pPr marL="914296" indent="0" algn="ctr">
              <a:buNone/>
              <a:defRPr/>
            </a:lvl3pPr>
            <a:lvl4pPr marL="1371444" indent="0" algn="ctr">
              <a:buNone/>
              <a:defRPr/>
            </a:lvl4pPr>
            <a:lvl5pPr marL="1828592" indent="0" algn="ctr">
              <a:buNone/>
              <a:defRPr/>
            </a:lvl5pPr>
            <a:lvl6pPr marL="2285740" indent="0" algn="ctr">
              <a:buNone/>
              <a:defRPr/>
            </a:lvl6pPr>
            <a:lvl7pPr marL="2742888" indent="0" algn="ctr">
              <a:buNone/>
              <a:defRPr/>
            </a:lvl7pPr>
            <a:lvl8pPr marL="3200036" indent="0" algn="ctr">
              <a:buNone/>
              <a:defRPr/>
            </a:lvl8pPr>
            <a:lvl9pPr marL="3657184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37009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26F09B-6A10-4B9D-82C7-FDEDBB61E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244AF-33AA-4A28-995F-2CA56D995D74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B59DD9-69E0-41E7-9A37-4858B35D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3507A52-A9F7-4C95-A224-0E96D6E5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ECF4E-3287-4C0B-A5DA-2BD3C1E29C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220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C02FE4-8B66-45CA-BA0D-61548E14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0187A-2F59-4F87-BF98-B97D2201D424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03D97C-6EA7-4A87-9159-4A24ABFA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81004A-9592-4A18-A3B5-A4EBCF1C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70FAE-E4EE-4FDC-9943-1EA1274195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019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6816AF-6A98-4DCB-AA11-4EC00DD16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06B20-823F-49DE-9CB4-70DADCD28A99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1DB307-BDBA-4F46-B5AF-B80B2435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69F2D7-4EE6-49E0-A72A-36AC7D1BB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F0E0A-FA79-4965-ABC3-405CFA781E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6242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7717D-BB1C-4DDA-9B58-4BA46A75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74EAD-A232-4592-9368-0CBCD10EB6F3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5DC75-1FAC-4359-826D-8F6BBD7B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7F0A5-E5F0-463B-A8B7-196ACBA7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9F592-1F89-4502-864F-FC7648B9A4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65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7B8B9-0907-470A-BB81-C9E691754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43633-CAE7-4DFF-97C6-535AD1A64189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C3D21-1DC3-41D5-9755-1B7E4309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75943-3486-481D-AA72-9469983A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1909F-8EB7-471C-AA43-DE3A65FFB9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105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61" indent="-342861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93553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55423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620E4-A0A3-479D-A040-1D42485B5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9520-1786-4020-ABE7-82E786C6B159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38B7-910C-4443-A7B7-1103B762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FDFC2-8ADB-4AC3-A688-2765F517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11110-592F-44BE-AC1E-0CDA6B8EF6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86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F24F7-4F95-44E1-A70A-CF3D7AA9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3F9F0-B250-4722-BC57-8422FF9A7C73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D2462-CE64-430D-82C2-0AAA2DAB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34845-D295-408C-992F-94D7CAE0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7E0F-13EB-4E9E-B83E-E466AA73B3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151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CD09B-566D-410A-80B5-4A9AFD2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1049F-5EF2-41B8-AAA6-34843B4668FC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763C-A20E-4C0E-89A7-B107E6139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15D9F-05DA-4EC1-A550-45C96E3D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36E28-DBC6-49D0-A1B1-D38FFC4E71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94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35B122-5986-4FB6-86D1-A92CE6DD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0F8C1-B046-4918-990A-BF992A399857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C99BCD-7F32-47B3-AAC0-6D9F2EC0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6116B1-375B-4580-9498-BC997CE3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EEF5F-3CE0-4C57-A0F7-3839D2B43A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692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F22CBF-A522-478C-91B4-6F2FF18AF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1AE9-2896-4FFB-8A59-CB83EEB55C9D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E8A2ED2-8EAC-4C15-B67F-5B7FB8FB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9AFBAAC-8D0E-411D-8B5E-40B6F1F3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4962-4DE1-432E-8748-F4C14F67C4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707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28F8CD-C97B-43B8-ABAB-8526CCD6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E0DE0-A3D4-49C0-97B2-71C760BC5187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7A0D5A-49F2-4AF6-A39A-EE4D3F95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2D1827-B6A2-4452-8AC2-0D7E802E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A07B8-1FC0-4CC6-8700-58CB3AFA58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3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>
            <a:extLst>
              <a:ext uri="{FF2B5EF4-FFF2-40B4-BE49-F238E27FC236}">
                <a16:creationId xmlns:a16="http://schemas.microsoft.com/office/drawing/2014/main" id="{F64A8D34-DA6A-4B64-9B15-CD4C7B4AF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lIns="91430" tIns="45715" rIns="91430" bIns="45715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7C54E90-1044-4C61-8E6C-A42A464664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171450"/>
            <a:ext cx="68278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6F07D96-AD08-4947-954A-870A4D202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090613"/>
            <a:ext cx="838835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B490E0-2F6F-48B8-AF3D-4D683CA36FFF}"/>
              </a:ext>
            </a:extLst>
          </p:cNvPr>
          <p:cNvSpPr txBox="1"/>
          <p:nvPr/>
        </p:nvSpPr>
        <p:spPr>
          <a:xfrm>
            <a:off x="1588" y="4773613"/>
            <a:ext cx="6221412" cy="288925"/>
          </a:xfrm>
          <a:prstGeom prst="rect">
            <a:avLst/>
          </a:prstGeom>
          <a:noFill/>
        </p:spPr>
        <p:txBody>
          <a:bodyPr lIns="91430" tIns="45715" rIns="91430" bIns="45715" anchor="ctr">
            <a:norm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chemeClr val="bg1"/>
                </a:solidFill>
              </a:rPr>
              <a:t>3GPP RAN##88e Test Meeting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D79BE2C0-D130-47DB-84BB-BE21BA757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2478088"/>
            <a:ext cx="974725" cy="246062"/>
          </a:xfrm>
          <a:prstGeom prst="rect">
            <a:avLst/>
          </a:prstGeom>
          <a:noFill/>
          <a:ln>
            <a:noFill/>
          </a:ln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pic>
        <p:nvPicPr>
          <p:cNvPr id="1031" name="Picture 10">
            <a:extLst>
              <a:ext uri="{FF2B5EF4-FFF2-40B4-BE49-F238E27FC236}">
                <a16:creationId xmlns:a16="http://schemas.microsoft.com/office/drawing/2014/main" id="{AC1FE295-C38F-4DE4-9754-A7E48BF674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230188"/>
            <a:ext cx="1187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>
            <a:extLst>
              <a:ext uri="{FF2B5EF4-FFF2-40B4-BE49-F238E27FC236}">
                <a16:creationId xmlns:a16="http://schemas.microsoft.com/office/drawing/2014/main" id="{13570669-F093-43C7-AF18-D7BF6D088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025" y="4846638"/>
            <a:ext cx="824244" cy="215433"/>
          </a:xfrm>
          <a:prstGeom prst="rect">
            <a:avLst/>
          </a:prstGeom>
          <a:noFill/>
          <a:ln>
            <a:noFill/>
          </a:ln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sp>
        <p:nvSpPr>
          <p:cNvPr id="1033" name="Oval 11">
            <a:extLst>
              <a:ext uri="{FF2B5EF4-FFF2-40B4-BE49-F238E27FC236}">
                <a16:creationId xmlns:a16="http://schemas.microsoft.com/office/drawing/2014/main" id="{16EE53AA-8C0F-4CEA-842E-0B879A40C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4773613"/>
            <a:ext cx="609600" cy="314325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</p:spPr>
        <p:txBody>
          <a:bodyPr lIns="91430" tIns="45715" rIns="91430" bIns="45715"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fld id="{89218302-006B-4CC2-A7C6-43DCDD35078D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3" r:id="rId1"/>
    <p:sldLayoutId id="2147484730" r:id="rId2"/>
    <p:sldLayoutId id="214748473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14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29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44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592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314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462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61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5758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D8907F62-5965-4F54-89EB-E82B7C2C0E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2B31880-EC26-4745-AB69-D2BEE98AE8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054C1-EF83-4698-95F6-23258D421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65368896-B4AA-4E2A-91EC-6F749F070AAC}" type="datetimeFigureOut">
              <a:rPr lang="en-GB"/>
              <a:pPr>
                <a:defRPr/>
              </a:pPr>
              <a:t>16/06/2020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5C859-9F2C-4AEB-8B82-09657C53A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1868A-E2DE-42D8-8F4D-61DF65BA8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81C9714-3039-4CF7-98D6-5208574FEE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2" r:id="rId1"/>
    <p:sldLayoutId id="2147484733" r:id="rId2"/>
    <p:sldLayoutId id="2147484734" r:id="rId3"/>
    <p:sldLayoutId id="2147484735" r:id="rId4"/>
    <p:sldLayoutId id="2147484736" r:id="rId5"/>
    <p:sldLayoutId id="2147484737" r:id="rId6"/>
    <p:sldLayoutId id="2147484738" r:id="rId7"/>
    <p:sldLayoutId id="2147484739" r:id="rId8"/>
    <p:sldLayoutId id="2147484740" r:id="rId9"/>
    <p:sldLayoutId id="2147484741" r:id="rId10"/>
    <p:sldLayoutId id="2147484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AD438E2-4CB6-47CA-A95B-1DA6815A8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6413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lIns="91430" tIns="45715" rIns="91430" bIns="45715" anchor="ctr">
            <a:normAutofit/>
          </a:bodyPr>
          <a:lstStyle/>
          <a:p>
            <a:pPr algn="ctr">
              <a:defRPr/>
            </a:pPr>
            <a:r>
              <a:rPr lang="en-GB" sz="28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Ｐゴシック" charset="0"/>
                <a:cs typeface="ＭＳ Ｐゴシック" charset="0"/>
              </a:rPr>
              <a:t>  </a:t>
            </a:r>
            <a:r>
              <a:rPr lang="en-GB" sz="2800" kern="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en-GB" sz="2800" b="1" kern="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3GPP E-Voting</a:t>
            </a:r>
            <a:br>
              <a:rPr lang="en-GB" sz="2800" b="1" kern="0" dirty="0">
                <a:latin typeface="+mj-lt"/>
                <a:ea typeface="ＭＳ Ｐゴシック" charset="0"/>
                <a:cs typeface="ＭＳ Ｐゴシック" charset="0"/>
              </a:rPr>
            </a:br>
            <a:endParaRPr lang="en-GB" sz="11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6147" name="Subtitle 6">
            <a:extLst>
              <a:ext uri="{FF2B5EF4-FFF2-40B4-BE49-F238E27FC236}">
                <a16:creationId xmlns:a16="http://schemas.microsoft.com/office/drawing/2014/main" id="{53D4CCE4-2840-4FEF-A0B4-18F90264045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93069" y="3817938"/>
            <a:ext cx="7290594" cy="10541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br>
              <a:rPr lang="en-GB" altLang="en-US" sz="1400" dirty="0">
                <a:latin typeface="Arial" panose="020B0604020202020204" pitchFamily="34" charset="0"/>
              </a:rPr>
            </a:br>
            <a:r>
              <a:rPr lang="en-GB" altLang="en-US" sz="1400" dirty="0">
                <a:latin typeface="Arial" panose="020B0604020202020204" pitchFamily="34" charset="0"/>
              </a:rPr>
              <a:t>Source: 		Stephen Hayes (Convenor PCG Working Procedures Group)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Arial" panose="020B0604020202020204" pitchFamily="34" charset="0"/>
              </a:rPr>
              <a:t>Agenda item: 	None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1400" dirty="0">
                <a:latin typeface="Arial" panose="020B0604020202020204" pitchFamily="34" charset="0"/>
              </a:rPr>
              <a:t>Document  for:	Information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>
            <a:extLst>
              <a:ext uri="{FF2B5EF4-FFF2-40B4-BE49-F238E27FC236}">
                <a16:creationId xmlns:a16="http://schemas.microsoft.com/office/drawing/2014/main" id="{5B8C35F8-DF4D-4784-881D-35CD47D0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49" y="100012"/>
            <a:ext cx="7197725" cy="857250"/>
          </a:xfrm>
        </p:spPr>
        <p:txBody>
          <a:bodyPr/>
          <a:lstStyle/>
          <a:p>
            <a:r>
              <a:rPr lang="en-GB" altLang="en-US" dirty="0"/>
              <a:t>New Annex Added to Working Procedures</a:t>
            </a:r>
          </a:p>
        </p:txBody>
      </p:sp>
      <p:sp>
        <p:nvSpPr>
          <p:cNvPr id="8195" name="Content Placeholder 6">
            <a:extLst>
              <a:ext uri="{FF2B5EF4-FFF2-40B4-BE49-F238E27FC236}">
                <a16:creationId xmlns:a16="http://schemas.microsoft.com/office/drawing/2014/main" id="{9D02B893-D08F-4BF1-9153-7115D733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49" y="904875"/>
            <a:ext cx="8388350" cy="3622675"/>
          </a:xfrm>
        </p:spPr>
        <p:txBody>
          <a:bodyPr/>
          <a:lstStyle/>
          <a:p>
            <a:pPr marL="341313" indent="-341313"/>
            <a:r>
              <a:rPr lang="en-GB" altLang="en-US" sz="2000" dirty="0"/>
              <a:t>New Annex adopted by PCG on May 15, 2020</a:t>
            </a:r>
          </a:p>
          <a:p>
            <a:pPr marL="739815" lvl="1" indent="-341313"/>
            <a:r>
              <a:rPr lang="en-GB" altLang="en-US" sz="1800" b="1" i="1" dirty="0"/>
              <a:t>Annex I: </a:t>
            </a:r>
            <a:r>
              <a:rPr lang="en-US" sz="1800" b="1" dirty="0"/>
              <a:t>Special procedures for exceptional situations restricting travel</a:t>
            </a:r>
            <a:endParaRPr lang="en-GB" altLang="en-US" sz="1800" b="1" i="1" dirty="0"/>
          </a:p>
          <a:p>
            <a:pPr marL="739815" lvl="1" indent="-341313"/>
            <a:r>
              <a:rPr lang="en-GB" altLang="en-US" sz="1800" dirty="0"/>
              <a:t>Delta to the Working Procedures for handling e-meeting procedures</a:t>
            </a:r>
          </a:p>
          <a:p>
            <a:pPr marL="739815" lvl="1" indent="-341313" algn="just"/>
            <a:r>
              <a:rPr lang="en-GB" altLang="en-US" sz="1800" b="1" dirty="0">
                <a:solidFill>
                  <a:srgbClr val="00B050"/>
                </a:solidFill>
              </a:rPr>
              <a:t>Activated</a:t>
            </a:r>
            <a:r>
              <a:rPr lang="en-GB" altLang="en-US" sz="1800" dirty="0"/>
              <a:t>/</a:t>
            </a:r>
            <a:r>
              <a:rPr lang="en-GB" altLang="en-US" sz="1800" b="1" dirty="0">
                <a:solidFill>
                  <a:srgbClr val="FF0000"/>
                </a:solidFill>
              </a:rPr>
              <a:t>Deactivated</a:t>
            </a:r>
            <a:r>
              <a:rPr lang="en-GB" altLang="en-US" sz="1800" dirty="0"/>
              <a:t> by PCG:  Currently </a:t>
            </a:r>
            <a:r>
              <a:rPr lang="en-GB" altLang="en-US" sz="1800" b="1" dirty="0">
                <a:solidFill>
                  <a:srgbClr val="00B050"/>
                </a:solidFill>
              </a:rPr>
              <a:t>Activated</a:t>
            </a:r>
          </a:p>
          <a:p>
            <a:pPr marL="341313" indent="-341313" algn="just"/>
            <a:r>
              <a:rPr lang="en-GB" altLang="en-US" sz="2000" dirty="0"/>
              <a:t>Currently covers:</a:t>
            </a:r>
          </a:p>
          <a:p>
            <a:pPr marL="741402" lvl="1" indent="-342900" algn="just"/>
            <a:r>
              <a:rPr lang="en-GB" altLang="en-US" sz="1800" dirty="0"/>
              <a:t>E-voting (including working agreements, </a:t>
            </a:r>
            <a:r>
              <a:rPr lang="en-GB" altLang="en-US" sz="1800" dirty="0">
                <a:solidFill>
                  <a:srgbClr val="FF0000"/>
                </a:solidFill>
              </a:rPr>
              <a:t>but excluding e-elections</a:t>
            </a:r>
            <a:r>
              <a:rPr lang="en-GB" altLang="en-US" sz="1800" dirty="0"/>
              <a:t>)</a:t>
            </a:r>
          </a:p>
          <a:p>
            <a:pPr marL="741402" lvl="1" indent="-342900" algn="just"/>
            <a:r>
              <a:rPr lang="en-GB" altLang="en-US" sz="1800" dirty="0"/>
              <a:t>E-meeting decision making (ok as long as it replaces a physical meetings)</a:t>
            </a:r>
          </a:p>
          <a:p>
            <a:pPr marL="341313" indent="-341313" algn="just"/>
            <a:r>
              <a:rPr lang="en-US" altLang="en-US" sz="2000" dirty="0"/>
              <a:t>Potential Future Work (Starting July 6)</a:t>
            </a:r>
          </a:p>
          <a:p>
            <a:pPr marL="739815" lvl="1" indent="-341313" algn="just"/>
            <a:r>
              <a:rPr lang="en-US" altLang="en-US" sz="1800" dirty="0"/>
              <a:t>E-Elections</a:t>
            </a:r>
          </a:p>
          <a:p>
            <a:pPr marL="739815" lvl="1" indent="-341313" algn="just"/>
            <a:r>
              <a:rPr lang="en-US" altLang="en-US" sz="1800" dirty="0"/>
              <a:t>Possibly other topics (voting list updates, remote participation)</a:t>
            </a:r>
          </a:p>
          <a:p>
            <a:pPr marL="341313" indent="-341313"/>
            <a:endParaRPr lang="en-GB" altLang="en-US" sz="2400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>
            <a:extLst>
              <a:ext uri="{FF2B5EF4-FFF2-40B4-BE49-F238E27FC236}">
                <a16:creationId xmlns:a16="http://schemas.microsoft.com/office/drawing/2014/main" id="{5B8C35F8-DF4D-4784-881D-35CD47D0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49" y="100012"/>
            <a:ext cx="7197725" cy="857250"/>
          </a:xfrm>
        </p:spPr>
        <p:txBody>
          <a:bodyPr/>
          <a:lstStyle/>
          <a:p>
            <a:r>
              <a:rPr lang="en-GB" altLang="en-US" dirty="0"/>
              <a:t>E-Voting</a:t>
            </a:r>
          </a:p>
        </p:txBody>
      </p:sp>
      <p:sp>
        <p:nvSpPr>
          <p:cNvPr id="8195" name="Content Placeholder 6">
            <a:extLst>
              <a:ext uri="{FF2B5EF4-FFF2-40B4-BE49-F238E27FC236}">
                <a16:creationId xmlns:a16="http://schemas.microsoft.com/office/drawing/2014/main" id="{9D02B893-D08F-4BF1-9153-7115D733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49" y="904875"/>
            <a:ext cx="8388350" cy="3622675"/>
          </a:xfrm>
        </p:spPr>
        <p:txBody>
          <a:bodyPr/>
          <a:lstStyle/>
          <a:p>
            <a:pPr marL="341313" indent="-341313"/>
            <a:r>
              <a:rPr lang="en-GB" altLang="en-US" sz="2000" dirty="0"/>
              <a:t>Refers to Formal Voting (not measuring consensus)</a:t>
            </a:r>
          </a:p>
          <a:p>
            <a:pPr marL="341313" indent="-341313"/>
            <a:r>
              <a:rPr lang="en-GB" altLang="en-US" sz="2000" dirty="0"/>
              <a:t>Uses voting list based on last physical meeting of the group</a:t>
            </a:r>
          </a:p>
          <a:p>
            <a:pPr marL="341313" indent="-341313"/>
            <a:r>
              <a:rPr lang="en-GB" altLang="en-US" sz="2000" dirty="0"/>
              <a:t>Rules are same as physical voting except:</a:t>
            </a:r>
          </a:p>
          <a:p>
            <a:pPr marL="739815" lvl="1" indent="-341313"/>
            <a:r>
              <a:rPr lang="en-GB" altLang="en-US" sz="1600" dirty="0"/>
              <a:t>As with physical meetings, only participants may vote, however; e-meeting registration = e-meeting participation</a:t>
            </a:r>
          </a:p>
          <a:p>
            <a:pPr marL="739815" lvl="1" indent="-341313"/>
            <a:r>
              <a:rPr lang="en-GB" altLang="en-US" sz="1600" dirty="0"/>
              <a:t>No quorum</a:t>
            </a:r>
          </a:p>
          <a:p>
            <a:pPr marL="739815" lvl="1" indent="-341313"/>
            <a:r>
              <a:rPr lang="en-GB" altLang="en-US" sz="1600" dirty="0"/>
              <a:t>No proxies</a:t>
            </a:r>
          </a:p>
          <a:p>
            <a:pPr marL="739815" lvl="1" indent="-341313"/>
            <a:r>
              <a:rPr lang="en-GB" altLang="en-US" sz="1600" dirty="0"/>
              <a:t>No standing in line</a:t>
            </a:r>
          </a:p>
          <a:p>
            <a:pPr marL="739815" lvl="1" indent="-341313"/>
            <a:r>
              <a:rPr lang="en-GB" altLang="en-US" sz="1600" dirty="0"/>
              <a:t>Voting must be formally announced on groups e-mail list (including start/end times)</a:t>
            </a:r>
          </a:p>
          <a:p>
            <a:pPr marL="739815" lvl="1" indent="-341313"/>
            <a:r>
              <a:rPr lang="en-GB" altLang="en-US" sz="1600" dirty="0"/>
              <a:t>Voting window of at least 24 hours excluding Saturday/Sunday in any time zone</a:t>
            </a:r>
          </a:p>
          <a:p>
            <a:pPr marL="341313" indent="-341313"/>
            <a:r>
              <a:rPr lang="en-GB" altLang="en-US" sz="2000" dirty="0"/>
              <a:t>MCC will advise of procedures closer to time of a vote.</a:t>
            </a:r>
          </a:p>
          <a:p>
            <a:pPr marL="739815" lvl="1" indent="-341313"/>
            <a:endParaRPr lang="en-GB" altLang="en-US" sz="1600" dirty="0"/>
          </a:p>
          <a:p>
            <a:pPr marL="739815" lvl="1" indent="-341313"/>
            <a:endParaRPr lang="en-GB" altLang="en-US" sz="1600" dirty="0"/>
          </a:p>
          <a:p>
            <a:pPr marL="341313" indent="-341313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365354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C8F31E74DF74E8FCFF284B4431CE2" ma:contentTypeVersion="13" ma:contentTypeDescription="Create a new document." ma:contentTypeScope="" ma:versionID="598d892db7907de2e659bff169aafc5f">
  <xsd:schema xmlns:xsd="http://www.w3.org/2001/XMLSchema" xmlns:xs="http://www.w3.org/2001/XMLSchema" xmlns:p="http://schemas.microsoft.com/office/2006/metadata/properties" xmlns:ns3="f0c1c198-6772-4070-9fed-c99b54821fd3" xmlns:ns4="caa248ac-567e-4f8a-83ad-95641c120e6c" targetNamespace="http://schemas.microsoft.com/office/2006/metadata/properties" ma:root="true" ma:fieldsID="3b421fd41c5f61fd226047e6cfd87dc7" ns3:_="" ns4:_="">
    <xsd:import namespace="f0c1c198-6772-4070-9fed-c99b54821fd3"/>
    <xsd:import namespace="caa248ac-567e-4f8a-83ad-95641c120e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1c198-6772-4070-9fed-c99b54821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248ac-567e-4f8a-83ad-95641c120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C5BAED-0605-4BEB-BF77-652F364188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c1c198-6772-4070-9fed-c99b54821fd3"/>
    <ds:schemaRef ds:uri="caa248ac-567e-4f8a-83ad-95641c120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CC8A8-3944-46BA-8AB3-171FC9382D1B}">
  <ds:schemaRefs>
    <ds:schemaRef ds:uri="http://purl.org/dc/elements/1.1/"/>
    <ds:schemaRef ds:uri="http://schemas.microsoft.com/office/2006/metadata/properties"/>
    <ds:schemaRef ds:uri="f0c1c198-6772-4070-9fed-c99b54821fd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aa248ac-567e-4f8a-83ad-95641c120e6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E467255-E0CC-4E77-9B1F-E49DD3FF3C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18195</TotalTime>
  <Words>191</Words>
  <Application>Microsoft Office PowerPoint</Application>
  <PresentationFormat>On-screen Show (16:9)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Custom Design</vt:lpstr>
      <vt:lpstr>PowerPoint Presentation</vt:lpstr>
      <vt:lpstr>New Annex Added to Working Procedures</vt:lpstr>
      <vt:lpstr>E-Voting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Stephen Hayes</cp:lastModifiedBy>
  <cp:revision>1493</cp:revision>
  <cp:lastPrinted>2017-02-24T12:37:51Z</cp:lastPrinted>
  <dcterms:created xsi:type="dcterms:W3CDTF">2008-08-30T09:32:10Z</dcterms:created>
  <dcterms:modified xsi:type="dcterms:W3CDTF">2020-06-16T14:32:47Z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0x0101003C4C8F31E74DF74E8FCFF284B4431CE2</vt:lpwstr>
  </property>
</Properties>
</file>