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18"/>
  </p:notesMasterIdLst>
  <p:sldIdLst>
    <p:sldId id="258" r:id="rId13"/>
    <p:sldId id="272" r:id="rId14"/>
    <p:sldId id="273" r:id="rId15"/>
    <p:sldId id="274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69" d="100"/>
          <a:sy n="169" d="100"/>
        </p:scale>
        <p:origin x="55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10" Type="http://schemas.openxmlformats.org/officeDocument/2006/relationships/slideMaster" Target="slideMasters/slideMaster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RP-200847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RP-200847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RP-200847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RP-200847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000" dirty="0"/>
              <a:t>Motivation for new WID on </a:t>
            </a:r>
            <a:r>
              <a:rPr lang="en-GB" sz="4000" dirty="0"/>
              <a:t>NR support for medium-to-high speed train scenario for FR2 </a:t>
            </a:r>
            <a:r>
              <a:rPr lang="en-GB" sz="4000" dirty="0" err="1"/>
              <a:t>PCell</a:t>
            </a:r>
            <a:endParaRPr lang="en-US" sz="4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/>
              <a:t>Nokia, Nokia Shanghai Bell, Verizon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RAN#88-e  29</a:t>
            </a:r>
            <a:r>
              <a:rPr lang="en-US" baseline="30000" dirty="0"/>
              <a:t>th</a:t>
            </a:r>
            <a:r>
              <a:rPr lang="en-US" dirty="0"/>
              <a:t> June – 3</a:t>
            </a:r>
            <a:r>
              <a:rPr lang="en-US" baseline="30000" dirty="0"/>
              <a:t>rd</a:t>
            </a:r>
            <a:r>
              <a:rPr lang="en-US" dirty="0"/>
              <a:t> July 2020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RP-200847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78866F-5820-452E-883A-ECAB295F1E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GB">
                <a:cs typeface="Arial" panose="020B0604020202020204" pitchFamily="34" charset="0"/>
              </a:rPr>
              <a:t>RP-200847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87373C2-9549-4386-AA8B-8CB7DC2AB5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4B61AB-F1C6-44FB-A115-19F9161C9A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Motivation for new WID on NR support for medium-to-high speed train scenario for FR2 </a:t>
            </a:r>
            <a:r>
              <a:rPr lang="en-GB" dirty="0" err="1"/>
              <a:t>PCell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E89418-90D6-4C04-B91D-D3BD8717D0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402296"/>
            <a:ext cx="8308800" cy="285628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FR2 high-speed train scenario is one deployment scenario in TR 38.913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Current HST scenario work has considered only: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FR1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max Doppler shift of 3334 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Hence Rel-16 NR does not include UE RRM requirements, UE demodulation requirements or BS demodulation requirements for high speed train scenarios for FR2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Performance of the high speed scenario with high frequency and high velocity cannot yet be guaranteed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FR2 offers wider bandwidths and higher capacity than FR1, but consistent passenger user experience cannot be assured</a:t>
            </a:r>
          </a:p>
        </p:txBody>
      </p:sp>
      <p:sp>
        <p:nvSpPr>
          <p:cNvPr id="64" name="Line 281">
            <a:extLst>
              <a:ext uri="{FF2B5EF4-FFF2-40B4-BE49-F238E27FC236}">
                <a16:creationId xmlns:a16="http://schemas.microsoft.com/office/drawing/2014/main" id="{3EA3BDAA-C3B7-4507-BF92-D77BB5F87C6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4686" y="4214526"/>
            <a:ext cx="0" cy="0"/>
          </a:xfrm>
          <a:prstGeom prst="line">
            <a:avLst/>
          </a:prstGeom>
          <a:noFill/>
          <a:ln w="38100" cap="flat">
            <a:solidFill>
              <a:srgbClr val="00D2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6066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6363EF8-3043-4C9A-84A5-08F00B3195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2464F-3249-415E-AA3F-369A2015EA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903600"/>
            <a:ext cx="8308800" cy="309600"/>
          </a:xfrm>
        </p:spPr>
        <p:txBody>
          <a:bodyPr/>
          <a:lstStyle/>
          <a:p>
            <a:r>
              <a:rPr lang="en-GB" dirty="0"/>
              <a:t>Scenario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818D0A-0C11-44D7-BAFA-FEA34697FD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Motivation for new WID on NR support for medium-to-high speed train scenario for FR2 </a:t>
            </a:r>
            <a:r>
              <a:rPr lang="en-GB" dirty="0" err="1"/>
              <a:t>PCell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E2013D-37E0-4213-B5B6-315EFEBF8E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526400"/>
            <a:ext cx="8308800" cy="31140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earliest scenario for imminent deployment is identified as follows: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High-power UE devices mounted on the train carriages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NR SA with </a:t>
            </a:r>
            <a:r>
              <a:rPr lang="en-GB" dirty="0" err="1"/>
              <a:t>PCell</a:t>
            </a:r>
            <a:r>
              <a:rPr lang="en-GB" dirty="0"/>
              <a:t> in FR2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Band n261 (28 GHz)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Maximum train velocity of 250 km/h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This would give a typical Doppler shift of up to 13.3 kHz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FD904E1E-F430-4FC4-94F9-9D3E30BBA930}"/>
              </a:ext>
            </a:extLst>
          </p:cNvPr>
          <p:cNvGrpSpPr/>
          <p:nvPr/>
        </p:nvGrpSpPr>
        <p:grpSpPr>
          <a:xfrm>
            <a:off x="1478869" y="3551647"/>
            <a:ext cx="6186262" cy="1017611"/>
            <a:chOff x="1478869" y="3335163"/>
            <a:chExt cx="6186262" cy="101761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3197B58-9CFD-409C-83D4-38E0DDEB6B58}"/>
                </a:ext>
              </a:extLst>
            </p:cNvPr>
            <p:cNvGrpSpPr/>
            <p:nvPr/>
          </p:nvGrpSpPr>
          <p:grpSpPr>
            <a:xfrm>
              <a:off x="1478869" y="3465643"/>
              <a:ext cx="6186262" cy="887131"/>
              <a:chOff x="1836718" y="3830756"/>
              <a:chExt cx="6186262" cy="887131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1D24E76-3AB6-4B4D-91A3-22E59F1DBDA2}"/>
                  </a:ext>
                </a:extLst>
              </p:cNvPr>
              <p:cNvGrpSpPr/>
              <p:nvPr/>
            </p:nvGrpSpPr>
            <p:grpSpPr>
              <a:xfrm>
                <a:off x="2968191" y="3861160"/>
                <a:ext cx="3917261" cy="524951"/>
                <a:chOff x="816228" y="834099"/>
                <a:chExt cx="3109913" cy="322262"/>
              </a:xfrm>
            </p:grpSpPr>
            <p:sp>
              <p:nvSpPr>
                <p:cNvPr id="28" name="Freeform 5">
                  <a:extLst>
                    <a:ext uri="{FF2B5EF4-FFF2-40B4-BE49-F238E27FC236}">
                      <a16:creationId xmlns:a16="http://schemas.microsoft.com/office/drawing/2014/main" id="{85D5722A-2699-4ED7-A932-6D9BDC4BA7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7991" y="1042061"/>
                  <a:ext cx="1079500" cy="38100"/>
                </a:xfrm>
                <a:custGeom>
                  <a:avLst/>
                  <a:gdLst>
                    <a:gd name="T0" fmla="*/ 0 w 115"/>
                    <a:gd name="T1" fmla="*/ 0 h 4"/>
                    <a:gd name="T2" fmla="*/ 13 w 115"/>
                    <a:gd name="T3" fmla="*/ 4 h 4"/>
                    <a:gd name="T4" fmla="*/ 115 w 115"/>
                    <a:gd name="T5" fmla="*/ 4 h 4"/>
                    <a:gd name="T6" fmla="*/ 115 w 115"/>
                    <a:gd name="T7" fmla="*/ 0 h 4"/>
                    <a:gd name="T8" fmla="*/ 0 w 11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4">
                      <a:moveTo>
                        <a:pt x="0" y="0"/>
                      </a:moveTo>
                      <a:cubicBezTo>
                        <a:pt x="0" y="1"/>
                        <a:pt x="0" y="4"/>
                        <a:pt x="13" y="4"/>
                      </a:cubicBezTo>
                      <a:cubicBezTo>
                        <a:pt x="115" y="4"/>
                        <a:pt x="115" y="4"/>
                        <a:pt x="115" y="4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0F4F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6">
                  <a:extLst>
                    <a:ext uri="{FF2B5EF4-FFF2-40B4-BE49-F238E27FC236}">
                      <a16:creationId xmlns:a16="http://schemas.microsoft.com/office/drawing/2014/main" id="{227714AE-0C22-4E48-99B7-7C6A87AD99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7691" y="834099"/>
                  <a:ext cx="311150" cy="85725"/>
                </a:xfrm>
                <a:custGeom>
                  <a:avLst/>
                  <a:gdLst>
                    <a:gd name="T0" fmla="*/ 30 w 33"/>
                    <a:gd name="T1" fmla="*/ 1 h 9"/>
                    <a:gd name="T2" fmla="*/ 0 w 33"/>
                    <a:gd name="T3" fmla="*/ 9 h 9"/>
                    <a:gd name="T4" fmla="*/ 29 w 33"/>
                    <a:gd name="T5" fmla="*/ 9 h 9"/>
                    <a:gd name="T6" fmla="*/ 33 w 33"/>
                    <a:gd name="T7" fmla="*/ 5 h 9"/>
                    <a:gd name="T8" fmla="*/ 33 w 33"/>
                    <a:gd name="T9" fmla="*/ 1 h 9"/>
                    <a:gd name="T10" fmla="*/ 30 w 33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9">
                      <a:moveTo>
                        <a:pt x="30" y="1"/>
                      </a:moveTo>
                      <a:cubicBezTo>
                        <a:pt x="14" y="0"/>
                        <a:pt x="1" y="9"/>
                        <a:pt x="0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1" y="9"/>
                        <a:pt x="33" y="7"/>
                        <a:pt x="33" y="5"/>
                      </a:cubicBezTo>
                      <a:cubicBezTo>
                        <a:pt x="33" y="1"/>
                        <a:pt x="33" y="1"/>
                        <a:pt x="33" y="1"/>
                      </a:cubicBezTo>
                      <a:lnTo>
                        <a:pt x="30" y="1"/>
                      </a:lnTo>
                      <a:close/>
                    </a:path>
                  </a:pathLst>
                </a:custGeom>
                <a:solidFill>
                  <a:srgbClr val="F0F4F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Rectangle 41">
                  <a:extLst>
                    <a:ext uri="{FF2B5EF4-FFF2-40B4-BE49-F238E27FC236}">
                      <a16:creationId xmlns:a16="http://schemas.microsoft.com/office/drawing/2014/main" id="{9ADB17C0-35E5-4FBE-B323-08F35B8F46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27491" y="1042061"/>
                  <a:ext cx="28575" cy="47625"/>
                </a:xfrm>
                <a:prstGeom prst="rect">
                  <a:avLst/>
                </a:prstGeom>
                <a:solidFill>
                  <a:srgbClr val="F0F4F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Rectangle 42">
                  <a:extLst>
                    <a:ext uri="{FF2B5EF4-FFF2-40B4-BE49-F238E27FC236}">
                      <a16:creationId xmlns:a16="http://schemas.microsoft.com/office/drawing/2014/main" id="{35B99ABC-D56B-4E3F-8D85-7B30BF27F5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56066" y="1042061"/>
                  <a:ext cx="1870075" cy="38100"/>
                </a:xfrm>
                <a:prstGeom prst="rect">
                  <a:avLst/>
                </a:prstGeom>
                <a:solidFill>
                  <a:srgbClr val="F0F4F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4500CCF5-E99F-4EAA-9A0F-F0C5E7402975}"/>
                    </a:ext>
                  </a:extLst>
                </p:cNvPr>
                <p:cNvGrpSpPr/>
                <p:nvPr/>
              </p:nvGrpSpPr>
              <p:grpSpPr>
                <a:xfrm>
                  <a:off x="816228" y="843624"/>
                  <a:ext cx="3109913" cy="312737"/>
                  <a:chOff x="816228" y="843624"/>
                  <a:chExt cx="3109913" cy="312737"/>
                </a:xfrm>
              </p:grpSpPr>
              <p:sp>
                <p:nvSpPr>
                  <p:cNvPr id="33" name="Line 7">
                    <a:extLst>
                      <a:ext uri="{FF2B5EF4-FFF2-40B4-BE49-F238E27FC236}">
                        <a16:creationId xmlns:a16="http://schemas.microsoft.com/office/drawing/2014/main" id="{47AF3682-2BDC-4EEC-A6EE-48F22C538B3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16228" y="1137311"/>
                    <a:ext cx="3109913" cy="0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4" name="Line 8">
                    <a:extLst>
                      <a:ext uri="{FF2B5EF4-FFF2-40B4-BE49-F238E27FC236}">
                        <a16:creationId xmlns:a16="http://schemas.microsoft.com/office/drawing/2014/main" id="{B9D9817B-B617-4842-8214-8B7E1C0966F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909891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5" name="Line 9">
                    <a:extLst>
                      <a:ext uri="{FF2B5EF4-FFF2-40B4-BE49-F238E27FC236}">
                        <a16:creationId xmlns:a16="http://schemas.microsoft.com/office/drawing/2014/main" id="{93B6F552-4455-4A94-9C13-7020B81674C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09721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6" name="Line 10">
                    <a:extLst>
                      <a:ext uri="{FF2B5EF4-FFF2-40B4-BE49-F238E27FC236}">
                        <a16:creationId xmlns:a16="http://schemas.microsoft.com/office/drawing/2014/main" id="{ED4C0765-8C58-49B7-99FB-2F3A82EA6E5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09721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7" name="Line 11">
                    <a:extLst>
                      <a:ext uri="{FF2B5EF4-FFF2-40B4-BE49-F238E27FC236}">
                        <a16:creationId xmlns:a16="http://schemas.microsoft.com/office/drawing/2014/main" id="{86BBFACB-4612-47C3-BD5B-F961EBD8A49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276603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" name="Line 12">
                    <a:extLst>
                      <a:ext uri="{FF2B5EF4-FFF2-40B4-BE49-F238E27FC236}">
                        <a16:creationId xmlns:a16="http://schemas.microsoft.com/office/drawing/2014/main" id="{4D7E1CB0-C89E-4FC0-B4BE-8F83B55A032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276603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9" name="Line 13">
                    <a:extLst>
                      <a:ext uri="{FF2B5EF4-FFF2-40B4-BE49-F238E27FC236}">
                        <a16:creationId xmlns:a16="http://schemas.microsoft.com/office/drawing/2014/main" id="{CEBAE6FD-52FD-4AD3-B528-B8664FF072C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46392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" name="Line 14">
                    <a:extLst>
                      <a:ext uri="{FF2B5EF4-FFF2-40B4-BE49-F238E27FC236}">
                        <a16:creationId xmlns:a16="http://schemas.microsoft.com/office/drawing/2014/main" id="{3D187822-73AB-408F-9788-FC1747158F3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46392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" name="Line 15">
                    <a:extLst>
                      <a:ext uri="{FF2B5EF4-FFF2-40B4-BE49-F238E27FC236}">
                        <a16:creationId xmlns:a16="http://schemas.microsoft.com/office/drawing/2014/main" id="{7D4DF97D-D9D6-4615-B90E-05694B2DEBE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64331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2" name="Line 16">
                    <a:extLst>
                      <a:ext uri="{FF2B5EF4-FFF2-40B4-BE49-F238E27FC236}">
                        <a16:creationId xmlns:a16="http://schemas.microsoft.com/office/drawing/2014/main" id="{3B98A540-FD1E-400B-8C54-A46D252505E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64331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3" name="Line 17">
                    <a:extLst>
                      <a:ext uri="{FF2B5EF4-FFF2-40B4-BE49-F238E27FC236}">
                        <a16:creationId xmlns:a16="http://schemas.microsoft.com/office/drawing/2014/main" id="{238D469A-4495-45CD-BB3C-08ACB3C9889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830641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Line 18">
                    <a:extLst>
                      <a:ext uri="{FF2B5EF4-FFF2-40B4-BE49-F238E27FC236}">
                        <a16:creationId xmlns:a16="http://schemas.microsoft.com/office/drawing/2014/main" id="{51323884-B144-431D-82E0-D74A7271B4A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830641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5" name="Line 19">
                    <a:extLst>
                      <a:ext uri="{FF2B5EF4-FFF2-40B4-BE49-F238E27FC236}">
                        <a16:creationId xmlns:a16="http://schemas.microsoft.com/office/drawing/2014/main" id="{136749C0-216D-4292-9246-9910A2A8881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008441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6" name="Line 20">
                    <a:extLst>
                      <a:ext uri="{FF2B5EF4-FFF2-40B4-BE49-F238E27FC236}">
                        <a16:creationId xmlns:a16="http://schemas.microsoft.com/office/drawing/2014/main" id="{CB2C471B-C613-4A0D-9104-16CE7E2E2E6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008441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Line 21">
                    <a:extLst>
                      <a:ext uri="{FF2B5EF4-FFF2-40B4-BE49-F238E27FC236}">
                        <a16:creationId xmlns:a16="http://schemas.microsoft.com/office/drawing/2014/main" id="{51CCDA35-21EF-436F-A1EF-8284D6958CC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18782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8" name="Line 22">
                    <a:extLst>
                      <a:ext uri="{FF2B5EF4-FFF2-40B4-BE49-F238E27FC236}">
                        <a16:creationId xmlns:a16="http://schemas.microsoft.com/office/drawing/2014/main" id="{BD16494A-375F-4E49-A705-864EBAB86FA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18782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Line 23">
                    <a:extLst>
                      <a:ext uri="{FF2B5EF4-FFF2-40B4-BE49-F238E27FC236}">
                        <a16:creationId xmlns:a16="http://schemas.microsoft.com/office/drawing/2014/main" id="{D2F19D6D-2525-4F07-BD4E-C42A8D8635F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375153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Line 24">
                    <a:extLst>
                      <a:ext uri="{FF2B5EF4-FFF2-40B4-BE49-F238E27FC236}">
                        <a16:creationId xmlns:a16="http://schemas.microsoft.com/office/drawing/2014/main" id="{00CC2463-D4D7-4B11-9791-3991D8B8F15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375153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Line 25">
                    <a:extLst>
                      <a:ext uri="{FF2B5EF4-FFF2-40B4-BE49-F238E27FC236}">
                        <a16:creationId xmlns:a16="http://schemas.microsoft.com/office/drawing/2014/main" id="{BC014D8B-D4F1-4675-8FD6-DCBDE318FA7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54541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Line 26">
                    <a:extLst>
                      <a:ext uri="{FF2B5EF4-FFF2-40B4-BE49-F238E27FC236}">
                        <a16:creationId xmlns:a16="http://schemas.microsoft.com/office/drawing/2014/main" id="{D1E6F792-C3A1-46FC-940D-E3E9EE7217F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54541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Line 27">
                    <a:extLst>
                      <a:ext uri="{FF2B5EF4-FFF2-40B4-BE49-F238E27FC236}">
                        <a16:creationId xmlns:a16="http://schemas.microsoft.com/office/drawing/2014/main" id="{6DE310CC-9B06-4148-8C40-D12AC524184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4186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Line 28">
                    <a:extLst>
                      <a:ext uri="{FF2B5EF4-FFF2-40B4-BE49-F238E27FC236}">
                        <a16:creationId xmlns:a16="http://schemas.microsoft.com/office/drawing/2014/main" id="{91800CDB-BC3D-4A19-BD23-C0062BE4B82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4186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" name="Line 29">
                    <a:extLst>
                      <a:ext uri="{FF2B5EF4-FFF2-40B4-BE49-F238E27FC236}">
                        <a16:creationId xmlns:a16="http://schemas.microsoft.com/office/drawing/2014/main" id="{14FFFC68-3C67-4722-8ADC-BC980BA5819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921253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" name="Line 30">
                    <a:extLst>
                      <a:ext uri="{FF2B5EF4-FFF2-40B4-BE49-F238E27FC236}">
                        <a16:creationId xmlns:a16="http://schemas.microsoft.com/office/drawing/2014/main" id="{AA36AEA7-C5C4-4131-92E2-1E4FF605534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921253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7" name="Line 31">
                    <a:extLst>
                      <a:ext uri="{FF2B5EF4-FFF2-40B4-BE49-F238E27FC236}">
                        <a16:creationId xmlns:a16="http://schemas.microsoft.com/office/drawing/2014/main" id="{B3CD40CF-2375-4598-936B-EC51E9A6A85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10857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8" name="Line 32">
                    <a:extLst>
                      <a:ext uri="{FF2B5EF4-FFF2-40B4-BE49-F238E27FC236}">
                        <a16:creationId xmlns:a16="http://schemas.microsoft.com/office/drawing/2014/main" id="{B0145113-43C3-42DB-AD85-66237157AE9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10857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9" name="Line 33">
                    <a:extLst>
                      <a:ext uri="{FF2B5EF4-FFF2-40B4-BE49-F238E27FC236}">
                        <a16:creationId xmlns:a16="http://schemas.microsoft.com/office/drawing/2014/main" id="{DDBC0650-98DC-42D8-8DB4-A62DD9E5003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8796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0" name="Line 34">
                    <a:extLst>
                      <a:ext uri="{FF2B5EF4-FFF2-40B4-BE49-F238E27FC236}">
                        <a16:creationId xmlns:a16="http://schemas.microsoft.com/office/drawing/2014/main" id="{C2DC450F-D483-47B4-87EA-9D9A5861D4F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8796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1" name="Line 35">
                    <a:extLst>
                      <a:ext uri="{FF2B5EF4-FFF2-40B4-BE49-F238E27FC236}">
                        <a16:creationId xmlns:a16="http://schemas.microsoft.com/office/drawing/2014/main" id="{690847D6-A8C2-42C6-9628-9F889D94108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6576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2" name="Line 36">
                    <a:extLst>
                      <a:ext uri="{FF2B5EF4-FFF2-40B4-BE49-F238E27FC236}">
                        <a16:creationId xmlns:a16="http://schemas.microsoft.com/office/drawing/2014/main" id="{7E3508D6-DDD2-4BEA-BF73-BF57DE5C38A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65766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3" name="Line 37">
                    <a:extLst>
                      <a:ext uri="{FF2B5EF4-FFF2-40B4-BE49-F238E27FC236}">
                        <a16:creationId xmlns:a16="http://schemas.microsoft.com/office/drawing/2014/main" id="{92620ECE-4D7E-4D4D-845F-32A7CE305EF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5467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4" name="Line 38">
                    <a:extLst>
                      <a:ext uri="{FF2B5EF4-FFF2-40B4-BE49-F238E27FC236}">
                        <a16:creationId xmlns:a16="http://schemas.microsoft.com/office/drawing/2014/main" id="{50E4AEEE-687A-4BEE-B048-1AA76DF07C4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65467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5" name="Line 39">
                    <a:extLst>
                      <a:ext uri="{FF2B5EF4-FFF2-40B4-BE49-F238E27FC236}">
                        <a16:creationId xmlns:a16="http://schemas.microsoft.com/office/drawing/2014/main" id="{36C8EAC4-0727-4631-A8E1-0F968DC1755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3247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6" name="Line 40">
                    <a:extLst>
                      <a:ext uri="{FF2B5EF4-FFF2-40B4-BE49-F238E27FC236}">
                        <a16:creationId xmlns:a16="http://schemas.microsoft.com/office/drawing/2014/main" id="{61B529F2-9A38-4056-B7B1-E1F9E7CE086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832478" y="1127786"/>
                    <a:ext cx="0" cy="28575"/>
                  </a:xfrm>
                  <a:prstGeom prst="line">
                    <a:avLst/>
                  </a:pr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7" name="Freeform 43">
                    <a:extLst>
                      <a:ext uri="{FF2B5EF4-FFF2-40B4-BE49-F238E27FC236}">
                        <a16:creationId xmlns:a16="http://schemas.microsoft.com/office/drawing/2014/main" id="{5CDA9DBA-24D5-4197-B5AA-545BBFDA55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056066" y="843624"/>
                    <a:ext cx="1870075" cy="236537"/>
                  </a:xfrm>
                  <a:custGeom>
                    <a:avLst/>
                    <a:gdLst>
                      <a:gd name="T0" fmla="*/ 1178 w 1178"/>
                      <a:gd name="T1" fmla="*/ 149 h 149"/>
                      <a:gd name="T2" fmla="*/ 0 w 1178"/>
                      <a:gd name="T3" fmla="*/ 149 h 149"/>
                      <a:gd name="T4" fmla="*/ 0 w 1178"/>
                      <a:gd name="T5" fmla="*/ 0 h 149"/>
                      <a:gd name="T6" fmla="*/ 1178 w 1178"/>
                      <a:gd name="T7" fmla="*/ 0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78" h="149">
                        <a:moveTo>
                          <a:pt x="1178" y="149"/>
                        </a:moveTo>
                        <a:lnTo>
                          <a:pt x="0" y="149"/>
                        </a:lnTo>
                        <a:lnTo>
                          <a:pt x="0" y="0"/>
                        </a:lnTo>
                        <a:lnTo>
                          <a:pt x="1178" y="0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" name="Freeform 44">
                    <a:extLst>
                      <a:ext uri="{FF2B5EF4-FFF2-40B4-BE49-F238E27FC236}">
                        <a16:creationId xmlns:a16="http://schemas.microsoft.com/office/drawing/2014/main" id="{036A12EE-A6E3-449F-A596-CAB345D2E8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68778" y="843624"/>
                    <a:ext cx="66675" cy="85725"/>
                  </a:xfrm>
                  <a:custGeom>
                    <a:avLst/>
                    <a:gdLst>
                      <a:gd name="T0" fmla="*/ 0 w 42"/>
                      <a:gd name="T1" fmla="*/ 0 h 54"/>
                      <a:gd name="T2" fmla="*/ 0 w 42"/>
                      <a:gd name="T3" fmla="*/ 54 h 54"/>
                      <a:gd name="T4" fmla="*/ 42 w 42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2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2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" name="Freeform 45">
                    <a:extLst>
                      <a:ext uri="{FF2B5EF4-FFF2-40B4-BE49-F238E27FC236}">
                        <a16:creationId xmlns:a16="http://schemas.microsoft.com/office/drawing/2014/main" id="{8D462C01-76F8-4A19-B7C4-7FB87DF4F3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57691" y="843624"/>
                    <a:ext cx="74613" cy="85725"/>
                  </a:xfrm>
                  <a:custGeom>
                    <a:avLst/>
                    <a:gdLst>
                      <a:gd name="T0" fmla="*/ 0 w 47"/>
                      <a:gd name="T1" fmla="*/ 0 h 54"/>
                      <a:gd name="T2" fmla="*/ 0 w 47"/>
                      <a:gd name="T3" fmla="*/ 54 h 54"/>
                      <a:gd name="T4" fmla="*/ 47 w 47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7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7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" name="Freeform 46">
                    <a:extLst>
                      <a:ext uri="{FF2B5EF4-FFF2-40B4-BE49-F238E27FC236}">
                        <a16:creationId xmlns:a16="http://schemas.microsoft.com/office/drawing/2014/main" id="{489A2410-B622-49F0-8D6E-E06F96B035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45016" y="843624"/>
                    <a:ext cx="74613" cy="85725"/>
                  </a:xfrm>
                  <a:custGeom>
                    <a:avLst/>
                    <a:gdLst>
                      <a:gd name="T0" fmla="*/ 0 w 47"/>
                      <a:gd name="T1" fmla="*/ 0 h 54"/>
                      <a:gd name="T2" fmla="*/ 0 w 47"/>
                      <a:gd name="T3" fmla="*/ 54 h 54"/>
                      <a:gd name="T4" fmla="*/ 47 w 47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7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7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" name="Freeform 47">
                    <a:extLst>
                      <a:ext uri="{FF2B5EF4-FFF2-40B4-BE49-F238E27FC236}">
                        <a16:creationId xmlns:a16="http://schemas.microsoft.com/office/drawing/2014/main" id="{E86E768D-2E04-4A76-B791-7506BCA9706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92503" y="843624"/>
                    <a:ext cx="74613" cy="85725"/>
                  </a:xfrm>
                  <a:custGeom>
                    <a:avLst/>
                    <a:gdLst>
                      <a:gd name="T0" fmla="*/ 0 w 47"/>
                      <a:gd name="T1" fmla="*/ 0 h 54"/>
                      <a:gd name="T2" fmla="*/ 0 w 47"/>
                      <a:gd name="T3" fmla="*/ 54 h 54"/>
                      <a:gd name="T4" fmla="*/ 47 w 47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7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7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" name="Freeform 48">
                    <a:extLst>
                      <a:ext uri="{FF2B5EF4-FFF2-40B4-BE49-F238E27FC236}">
                        <a16:creationId xmlns:a16="http://schemas.microsoft.com/office/drawing/2014/main" id="{56B7B6A0-C96F-4328-BA66-939284ECDCF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679828" y="843624"/>
                    <a:ext cx="76200" cy="85725"/>
                  </a:xfrm>
                  <a:custGeom>
                    <a:avLst/>
                    <a:gdLst>
                      <a:gd name="T0" fmla="*/ 0 w 48"/>
                      <a:gd name="T1" fmla="*/ 0 h 54"/>
                      <a:gd name="T2" fmla="*/ 0 w 48"/>
                      <a:gd name="T3" fmla="*/ 54 h 54"/>
                      <a:gd name="T4" fmla="*/ 48 w 48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8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8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3" name="Freeform 49">
                    <a:extLst>
                      <a:ext uri="{FF2B5EF4-FFF2-40B4-BE49-F238E27FC236}">
                        <a16:creationId xmlns:a16="http://schemas.microsoft.com/office/drawing/2014/main" id="{68459A3E-3FE7-449A-B019-14E370BDC56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78266" y="843624"/>
                    <a:ext cx="74613" cy="85725"/>
                  </a:xfrm>
                  <a:custGeom>
                    <a:avLst/>
                    <a:gdLst>
                      <a:gd name="T0" fmla="*/ 0 w 47"/>
                      <a:gd name="T1" fmla="*/ 0 h 54"/>
                      <a:gd name="T2" fmla="*/ 0 w 47"/>
                      <a:gd name="T3" fmla="*/ 54 h 54"/>
                      <a:gd name="T4" fmla="*/ 47 w 47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7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7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4" name="Freeform 50">
                    <a:extLst>
                      <a:ext uri="{FF2B5EF4-FFF2-40B4-BE49-F238E27FC236}">
                        <a16:creationId xmlns:a16="http://schemas.microsoft.com/office/drawing/2014/main" id="{EF76D6EE-95A6-4ECD-B053-076D2BA1BBB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41866" y="843624"/>
                    <a:ext cx="76200" cy="85725"/>
                  </a:xfrm>
                  <a:custGeom>
                    <a:avLst/>
                    <a:gdLst>
                      <a:gd name="T0" fmla="*/ 0 w 48"/>
                      <a:gd name="T1" fmla="*/ 0 h 54"/>
                      <a:gd name="T2" fmla="*/ 0 w 48"/>
                      <a:gd name="T3" fmla="*/ 54 h 54"/>
                      <a:gd name="T4" fmla="*/ 48 w 48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8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8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5" name="Freeform 51">
                    <a:extLst>
                      <a:ext uri="{FF2B5EF4-FFF2-40B4-BE49-F238E27FC236}">
                        <a16:creationId xmlns:a16="http://schemas.microsoft.com/office/drawing/2014/main" id="{B9C3EBE9-2B69-4A10-86D5-5D77C121BF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930778" y="843624"/>
                    <a:ext cx="74613" cy="85725"/>
                  </a:xfrm>
                  <a:custGeom>
                    <a:avLst/>
                    <a:gdLst>
                      <a:gd name="T0" fmla="*/ 0 w 47"/>
                      <a:gd name="T1" fmla="*/ 0 h 54"/>
                      <a:gd name="T2" fmla="*/ 0 w 47"/>
                      <a:gd name="T3" fmla="*/ 54 h 54"/>
                      <a:gd name="T4" fmla="*/ 47 w 47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7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7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6" name="Freeform 52">
                    <a:extLst>
                      <a:ext uri="{FF2B5EF4-FFF2-40B4-BE49-F238E27FC236}">
                        <a16:creationId xmlns:a16="http://schemas.microsoft.com/office/drawing/2014/main" id="{0EF645AF-FF41-4E64-862B-14E9760F86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118103" y="843624"/>
                    <a:ext cx="74613" cy="85725"/>
                  </a:xfrm>
                  <a:custGeom>
                    <a:avLst/>
                    <a:gdLst>
                      <a:gd name="T0" fmla="*/ 0 w 47"/>
                      <a:gd name="T1" fmla="*/ 0 h 54"/>
                      <a:gd name="T2" fmla="*/ 0 w 47"/>
                      <a:gd name="T3" fmla="*/ 54 h 54"/>
                      <a:gd name="T4" fmla="*/ 47 w 47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7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7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7" name="Freeform 53">
                    <a:extLst>
                      <a:ext uri="{FF2B5EF4-FFF2-40B4-BE49-F238E27FC236}">
                        <a16:creationId xmlns:a16="http://schemas.microsoft.com/office/drawing/2014/main" id="{51564D93-7107-4E4E-9375-E40BEC0F701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14953" y="843624"/>
                    <a:ext cx="76200" cy="85725"/>
                  </a:xfrm>
                  <a:custGeom>
                    <a:avLst/>
                    <a:gdLst>
                      <a:gd name="T0" fmla="*/ 0 w 48"/>
                      <a:gd name="T1" fmla="*/ 0 h 54"/>
                      <a:gd name="T2" fmla="*/ 0 w 48"/>
                      <a:gd name="T3" fmla="*/ 54 h 54"/>
                      <a:gd name="T4" fmla="*/ 48 w 48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8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8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8" name="Freeform 54">
                    <a:extLst>
                      <a:ext uri="{FF2B5EF4-FFF2-40B4-BE49-F238E27FC236}">
                        <a16:creationId xmlns:a16="http://schemas.microsoft.com/office/drawing/2014/main" id="{DCA69AD1-0B78-47B8-BC21-67EB00B827C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03866" y="843624"/>
                    <a:ext cx="74613" cy="85725"/>
                  </a:xfrm>
                  <a:custGeom>
                    <a:avLst/>
                    <a:gdLst>
                      <a:gd name="T0" fmla="*/ 0 w 47"/>
                      <a:gd name="T1" fmla="*/ 0 h 54"/>
                      <a:gd name="T2" fmla="*/ 0 w 47"/>
                      <a:gd name="T3" fmla="*/ 54 h 54"/>
                      <a:gd name="T4" fmla="*/ 47 w 47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7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7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9" name="Freeform 55">
                    <a:extLst>
                      <a:ext uri="{FF2B5EF4-FFF2-40B4-BE49-F238E27FC236}">
                        <a16:creationId xmlns:a16="http://schemas.microsoft.com/office/drawing/2014/main" id="{D3EF3214-1037-49D8-93D3-145C5F98051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91191" y="843624"/>
                    <a:ext cx="76200" cy="85725"/>
                  </a:xfrm>
                  <a:custGeom>
                    <a:avLst/>
                    <a:gdLst>
                      <a:gd name="T0" fmla="*/ 0 w 48"/>
                      <a:gd name="T1" fmla="*/ 0 h 54"/>
                      <a:gd name="T2" fmla="*/ 0 w 48"/>
                      <a:gd name="T3" fmla="*/ 54 h 54"/>
                      <a:gd name="T4" fmla="*/ 48 w 48"/>
                      <a:gd name="T5" fmla="*/ 54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8" h="54">
                        <a:moveTo>
                          <a:pt x="0" y="0"/>
                        </a:moveTo>
                        <a:lnTo>
                          <a:pt x="0" y="54"/>
                        </a:lnTo>
                        <a:lnTo>
                          <a:pt x="48" y="54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0" name="Freeform 56">
                    <a:extLst>
                      <a:ext uri="{FF2B5EF4-FFF2-40B4-BE49-F238E27FC236}">
                        <a16:creationId xmlns:a16="http://schemas.microsoft.com/office/drawing/2014/main" id="{F4C48188-FC3D-4F81-8801-91E6127A1C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81316" y="843624"/>
                    <a:ext cx="1146175" cy="236537"/>
                  </a:xfrm>
                  <a:custGeom>
                    <a:avLst/>
                    <a:gdLst>
                      <a:gd name="T0" fmla="*/ 122 w 122"/>
                      <a:gd name="T1" fmla="*/ 0 h 25"/>
                      <a:gd name="T2" fmla="*/ 51 w 122"/>
                      <a:gd name="T3" fmla="*/ 0 h 25"/>
                      <a:gd name="T4" fmla="*/ 22 w 122"/>
                      <a:gd name="T5" fmla="*/ 8 h 25"/>
                      <a:gd name="T6" fmla="*/ 20 w 122"/>
                      <a:gd name="T7" fmla="*/ 25 h 25"/>
                      <a:gd name="T8" fmla="*/ 122 w 122"/>
                      <a:gd name="T9" fmla="*/ 25 h 25"/>
                      <a:gd name="T10" fmla="*/ 122 w 122"/>
                      <a:gd name="T11" fmla="*/ 0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2" h="25">
                        <a:moveTo>
                          <a:pt x="122" y="0"/>
                        </a:moveTo>
                        <a:cubicBezTo>
                          <a:pt x="51" y="0"/>
                          <a:pt x="51" y="0"/>
                          <a:pt x="51" y="0"/>
                        </a:cubicBezTo>
                        <a:cubicBezTo>
                          <a:pt x="51" y="0"/>
                          <a:pt x="38" y="0"/>
                          <a:pt x="22" y="8"/>
                        </a:cubicBezTo>
                        <a:cubicBezTo>
                          <a:pt x="5" y="17"/>
                          <a:pt x="0" y="25"/>
                          <a:pt x="20" y="25"/>
                        </a:cubicBezTo>
                        <a:cubicBezTo>
                          <a:pt x="122" y="25"/>
                          <a:pt x="122" y="25"/>
                          <a:pt x="122" y="25"/>
                        </a:cubicBezTo>
                        <a:lnTo>
                          <a:pt x="122" y="0"/>
                        </a:lnTo>
                        <a:close/>
                      </a:path>
                    </a:pathLst>
                  </a:custGeom>
                  <a:noFill/>
                  <a:ln w="6350" cap="flat">
                    <a:solidFill>
                      <a:srgbClr val="00184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3457B168-99D0-4FB5-8124-04E8052F0B6E}"/>
                  </a:ext>
                </a:extLst>
              </p:cNvPr>
              <p:cNvGrpSpPr/>
              <p:nvPr/>
            </p:nvGrpSpPr>
            <p:grpSpPr>
              <a:xfrm>
                <a:off x="1836718" y="3901979"/>
                <a:ext cx="956041" cy="815908"/>
                <a:chOff x="1836718" y="3901979"/>
                <a:chExt cx="956041" cy="815908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9D1F5F8D-37B1-4E1A-9F11-665968FCE071}"/>
                    </a:ext>
                  </a:extLst>
                </p:cNvPr>
                <p:cNvGrpSpPr/>
                <p:nvPr/>
              </p:nvGrpSpPr>
              <p:grpSpPr>
                <a:xfrm rot="5400000">
                  <a:off x="2286203" y="4038678"/>
                  <a:ext cx="628563" cy="384548"/>
                  <a:chOff x="2015735" y="3741826"/>
                  <a:chExt cx="628563" cy="384548"/>
                </a:xfrm>
              </p:grpSpPr>
              <p:sp>
                <p:nvSpPr>
                  <p:cNvPr id="25" name="Freeform 278">
                    <a:extLst>
                      <a:ext uri="{FF2B5EF4-FFF2-40B4-BE49-F238E27FC236}">
                        <a16:creationId xmlns:a16="http://schemas.microsoft.com/office/drawing/2014/main" id="{85826105-E01B-4C26-A764-0C4963EC5CD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06443" y="3890024"/>
                    <a:ext cx="417765" cy="117536"/>
                  </a:xfrm>
                  <a:custGeom>
                    <a:avLst/>
                    <a:gdLst>
                      <a:gd name="T0" fmla="*/ 14 w 14"/>
                      <a:gd name="T1" fmla="*/ 4 h 4"/>
                      <a:gd name="T2" fmla="*/ 0 w 14"/>
                      <a:gd name="T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4" h="4">
                        <a:moveTo>
                          <a:pt x="14" y="4"/>
                        </a:moveTo>
                        <a:cubicBezTo>
                          <a:pt x="10" y="0"/>
                          <a:pt x="4" y="0"/>
                          <a:pt x="0" y="4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26" name="Freeform 279">
                    <a:extLst>
                      <a:ext uri="{FF2B5EF4-FFF2-40B4-BE49-F238E27FC236}">
                        <a16:creationId xmlns:a16="http://schemas.microsoft.com/office/drawing/2014/main" id="{18212A47-8D99-46DF-A3AC-7DEDE0E0A7A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25256" y="4066328"/>
                    <a:ext cx="209521" cy="60046"/>
                  </a:xfrm>
                  <a:custGeom>
                    <a:avLst/>
                    <a:gdLst>
                      <a:gd name="T0" fmla="*/ 0 w 7"/>
                      <a:gd name="T1" fmla="*/ 2 h 2"/>
                      <a:gd name="T2" fmla="*/ 7 w 7"/>
                      <a:gd name="T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7" h="2">
                        <a:moveTo>
                          <a:pt x="0" y="2"/>
                        </a:moveTo>
                        <a:cubicBezTo>
                          <a:pt x="2" y="0"/>
                          <a:pt x="5" y="0"/>
                          <a:pt x="7" y="2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27" name="Freeform 280">
                    <a:extLst>
                      <a:ext uri="{FF2B5EF4-FFF2-40B4-BE49-F238E27FC236}">
                        <a16:creationId xmlns:a16="http://schemas.microsoft.com/office/drawing/2014/main" id="{C1C850BF-2AC8-42D8-9DE1-0E769AFB2D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015735" y="3741826"/>
                    <a:ext cx="628563" cy="177582"/>
                  </a:xfrm>
                  <a:custGeom>
                    <a:avLst/>
                    <a:gdLst>
                      <a:gd name="T0" fmla="*/ 21 w 21"/>
                      <a:gd name="T1" fmla="*/ 6 h 6"/>
                      <a:gd name="T2" fmla="*/ 0 w 21"/>
                      <a:gd name="T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21" h="6">
                        <a:moveTo>
                          <a:pt x="21" y="6"/>
                        </a:moveTo>
                        <a:cubicBezTo>
                          <a:pt x="15" y="0"/>
                          <a:pt x="6" y="0"/>
                          <a:pt x="0" y="6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sp>
              <p:nvSpPr>
                <p:cNvPr id="20" name="Line 282">
                  <a:extLst>
                    <a:ext uri="{FF2B5EF4-FFF2-40B4-BE49-F238E27FC236}">
                      <a16:creationId xmlns:a16="http://schemas.microsoft.com/office/drawing/2014/main" id="{7A4FA565-3122-47B2-B14B-A5543AB97C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330017" y="4243909"/>
                  <a:ext cx="0" cy="473978"/>
                </a:xfrm>
                <a:prstGeom prst="line">
                  <a:avLst/>
                </a:prstGeom>
                <a:noFill/>
                <a:ln w="6350" cap="flat">
                  <a:solidFill>
                    <a:srgbClr val="00113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A5CC62A7-86BE-4807-8946-3D6FD6642D31}"/>
                    </a:ext>
                  </a:extLst>
                </p:cNvPr>
                <p:cNvGrpSpPr/>
                <p:nvPr/>
              </p:nvGrpSpPr>
              <p:grpSpPr>
                <a:xfrm rot="5400000" flipV="1">
                  <a:off x="1719202" y="4019495"/>
                  <a:ext cx="628563" cy="393531"/>
                  <a:chOff x="2015735" y="3741826"/>
                  <a:chExt cx="628563" cy="384548"/>
                </a:xfrm>
              </p:grpSpPr>
              <p:sp>
                <p:nvSpPr>
                  <p:cNvPr id="22" name="Freeform 278">
                    <a:extLst>
                      <a:ext uri="{FF2B5EF4-FFF2-40B4-BE49-F238E27FC236}">
                        <a16:creationId xmlns:a16="http://schemas.microsoft.com/office/drawing/2014/main" id="{C572B979-59F4-4474-B480-26E8B488F1F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06443" y="3890024"/>
                    <a:ext cx="417765" cy="117536"/>
                  </a:xfrm>
                  <a:custGeom>
                    <a:avLst/>
                    <a:gdLst>
                      <a:gd name="T0" fmla="*/ 14 w 14"/>
                      <a:gd name="T1" fmla="*/ 4 h 4"/>
                      <a:gd name="T2" fmla="*/ 0 w 14"/>
                      <a:gd name="T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4" h="4">
                        <a:moveTo>
                          <a:pt x="14" y="4"/>
                        </a:moveTo>
                        <a:cubicBezTo>
                          <a:pt x="10" y="0"/>
                          <a:pt x="4" y="0"/>
                          <a:pt x="0" y="4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23" name="Freeform 279">
                    <a:extLst>
                      <a:ext uri="{FF2B5EF4-FFF2-40B4-BE49-F238E27FC236}">
                        <a16:creationId xmlns:a16="http://schemas.microsoft.com/office/drawing/2014/main" id="{A995385C-3150-448C-8639-58EFFF99E0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25256" y="4066328"/>
                    <a:ext cx="209521" cy="60046"/>
                  </a:xfrm>
                  <a:custGeom>
                    <a:avLst/>
                    <a:gdLst>
                      <a:gd name="T0" fmla="*/ 0 w 7"/>
                      <a:gd name="T1" fmla="*/ 2 h 2"/>
                      <a:gd name="T2" fmla="*/ 7 w 7"/>
                      <a:gd name="T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7" h="2">
                        <a:moveTo>
                          <a:pt x="0" y="2"/>
                        </a:moveTo>
                        <a:cubicBezTo>
                          <a:pt x="2" y="0"/>
                          <a:pt x="5" y="0"/>
                          <a:pt x="7" y="2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24" name="Freeform 280">
                    <a:extLst>
                      <a:ext uri="{FF2B5EF4-FFF2-40B4-BE49-F238E27FC236}">
                        <a16:creationId xmlns:a16="http://schemas.microsoft.com/office/drawing/2014/main" id="{745750A2-8185-4E9C-B8DA-4E0A0BFCBF3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015735" y="3741826"/>
                    <a:ext cx="628563" cy="177582"/>
                  </a:xfrm>
                  <a:custGeom>
                    <a:avLst/>
                    <a:gdLst>
                      <a:gd name="T0" fmla="*/ 21 w 21"/>
                      <a:gd name="T1" fmla="*/ 6 h 6"/>
                      <a:gd name="T2" fmla="*/ 0 w 21"/>
                      <a:gd name="T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21" h="6">
                        <a:moveTo>
                          <a:pt x="21" y="6"/>
                        </a:moveTo>
                        <a:cubicBezTo>
                          <a:pt x="15" y="0"/>
                          <a:pt x="6" y="0"/>
                          <a:pt x="0" y="6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1848E0F2-A628-40BA-9534-DE16B89ED45A}"/>
                  </a:ext>
                </a:extLst>
              </p:cNvPr>
              <p:cNvGrpSpPr/>
              <p:nvPr/>
            </p:nvGrpSpPr>
            <p:grpSpPr>
              <a:xfrm>
                <a:off x="7066939" y="3830756"/>
                <a:ext cx="956041" cy="815908"/>
                <a:chOff x="1836718" y="3901979"/>
                <a:chExt cx="956041" cy="815908"/>
              </a:xfrm>
            </p:grpSpPr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CD659B6C-1EA8-4F41-BFA6-E81CA00D78F3}"/>
                    </a:ext>
                  </a:extLst>
                </p:cNvPr>
                <p:cNvGrpSpPr/>
                <p:nvPr/>
              </p:nvGrpSpPr>
              <p:grpSpPr>
                <a:xfrm rot="5400000">
                  <a:off x="2286203" y="4038678"/>
                  <a:ext cx="628563" cy="384548"/>
                  <a:chOff x="2015735" y="3741826"/>
                  <a:chExt cx="628563" cy="384548"/>
                </a:xfrm>
              </p:grpSpPr>
              <p:sp>
                <p:nvSpPr>
                  <p:cNvPr id="16" name="Freeform 278">
                    <a:extLst>
                      <a:ext uri="{FF2B5EF4-FFF2-40B4-BE49-F238E27FC236}">
                        <a16:creationId xmlns:a16="http://schemas.microsoft.com/office/drawing/2014/main" id="{C4E65A18-3027-432E-B3A2-87043D6F741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06443" y="3890024"/>
                    <a:ext cx="417765" cy="117536"/>
                  </a:xfrm>
                  <a:custGeom>
                    <a:avLst/>
                    <a:gdLst>
                      <a:gd name="T0" fmla="*/ 14 w 14"/>
                      <a:gd name="T1" fmla="*/ 4 h 4"/>
                      <a:gd name="T2" fmla="*/ 0 w 14"/>
                      <a:gd name="T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4" h="4">
                        <a:moveTo>
                          <a:pt x="14" y="4"/>
                        </a:moveTo>
                        <a:cubicBezTo>
                          <a:pt x="10" y="0"/>
                          <a:pt x="4" y="0"/>
                          <a:pt x="0" y="4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7" name="Freeform 279">
                    <a:extLst>
                      <a:ext uri="{FF2B5EF4-FFF2-40B4-BE49-F238E27FC236}">
                        <a16:creationId xmlns:a16="http://schemas.microsoft.com/office/drawing/2014/main" id="{526BA6A5-FC0B-4585-AB5E-FA4EFA1AF7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25256" y="4066328"/>
                    <a:ext cx="209521" cy="60046"/>
                  </a:xfrm>
                  <a:custGeom>
                    <a:avLst/>
                    <a:gdLst>
                      <a:gd name="T0" fmla="*/ 0 w 7"/>
                      <a:gd name="T1" fmla="*/ 2 h 2"/>
                      <a:gd name="T2" fmla="*/ 7 w 7"/>
                      <a:gd name="T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7" h="2">
                        <a:moveTo>
                          <a:pt x="0" y="2"/>
                        </a:moveTo>
                        <a:cubicBezTo>
                          <a:pt x="2" y="0"/>
                          <a:pt x="5" y="0"/>
                          <a:pt x="7" y="2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8" name="Freeform 280">
                    <a:extLst>
                      <a:ext uri="{FF2B5EF4-FFF2-40B4-BE49-F238E27FC236}">
                        <a16:creationId xmlns:a16="http://schemas.microsoft.com/office/drawing/2014/main" id="{B44FA8E8-0039-4F6B-82D5-B59213B248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015735" y="3741826"/>
                    <a:ext cx="628563" cy="177582"/>
                  </a:xfrm>
                  <a:custGeom>
                    <a:avLst/>
                    <a:gdLst>
                      <a:gd name="T0" fmla="*/ 21 w 21"/>
                      <a:gd name="T1" fmla="*/ 6 h 6"/>
                      <a:gd name="T2" fmla="*/ 0 w 21"/>
                      <a:gd name="T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21" h="6">
                        <a:moveTo>
                          <a:pt x="21" y="6"/>
                        </a:moveTo>
                        <a:cubicBezTo>
                          <a:pt x="15" y="0"/>
                          <a:pt x="6" y="0"/>
                          <a:pt x="0" y="6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sp>
              <p:nvSpPr>
                <p:cNvPr id="11" name="Line 282">
                  <a:extLst>
                    <a:ext uri="{FF2B5EF4-FFF2-40B4-BE49-F238E27FC236}">
                      <a16:creationId xmlns:a16="http://schemas.microsoft.com/office/drawing/2014/main" id="{F496D197-67A4-4CE6-8A30-B777922350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330017" y="4243909"/>
                  <a:ext cx="0" cy="473978"/>
                </a:xfrm>
                <a:prstGeom prst="line">
                  <a:avLst/>
                </a:prstGeom>
                <a:noFill/>
                <a:ln w="6350" cap="flat">
                  <a:solidFill>
                    <a:srgbClr val="00113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84B11A82-B600-4B8C-A74D-3A1A3B063D10}"/>
                    </a:ext>
                  </a:extLst>
                </p:cNvPr>
                <p:cNvGrpSpPr/>
                <p:nvPr/>
              </p:nvGrpSpPr>
              <p:grpSpPr>
                <a:xfrm rot="5400000" flipV="1">
                  <a:off x="1719202" y="4019495"/>
                  <a:ext cx="628563" cy="393531"/>
                  <a:chOff x="2015735" y="3741826"/>
                  <a:chExt cx="628563" cy="384548"/>
                </a:xfrm>
              </p:grpSpPr>
              <p:sp>
                <p:nvSpPr>
                  <p:cNvPr id="13" name="Freeform 278">
                    <a:extLst>
                      <a:ext uri="{FF2B5EF4-FFF2-40B4-BE49-F238E27FC236}">
                        <a16:creationId xmlns:a16="http://schemas.microsoft.com/office/drawing/2014/main" id="{B6186271-9A16-48E9-BC99-9E4745D715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06443" y="3890024"/>
                    <a:ext cx="417765" cy="117536"/>
                  </a:xfrm>
                  <a:custGeom>
                    <a:avLst/>
                    <a:gdLst>
                      <a:gd name="T0" fmla="*/ 14 w 14"/>
                      <a:gd name="T1" fmla="*/ 4 h 4"/>
                      <a:gd name="T2" fmla="*/ 0 w 14"/>
                      <a:gd name="T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4" h="4">
                        <a:moveTo>
                          <a:pt x="14" y="4"/>
                        </a:moveTo>
                        <a:cubicBezTo>
                          <a:pt x="10" y="0"/>
                          <a:pt x="4" y="0"/>
                          <a:pt x="0" y="4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4" name="Freeform 279">
                    <a:extLst>
                      <a:ext uri="{FF2B5EF4-FFF2-40B4-BE49-F238E27FC236}">
                        <a16:creationId xmlns:a16="http://schemas.microsoft.com/office/drawing/2014/main" id="{C8E7220A-1A85-4EC4-B0CC-E0782BFF9A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25256" y="4066328"/>
                    <a:ext cx="209521" cy="60046"/>
                  </a:xfrm>
                  <a:custGeom>
                    <a:avLst/>
                    <a:gdLst>
                      <a:gd name="T0" fmla="*/ 0 w 7"/>
                      <a:gd name="T1" fmla="*/ 2 h 2"/>
                      <a:gd name="T2" fmla="*/ 7 w 7"/>
                      <a:gd name="T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7" h="2">
                        <a:moveTo>
                          <a:pt x="0" y="2"/>
                        </a:moveTo>
                        <a:cubicBezTo>
                          <a:pt x="2" y="0"/>
                          <a:pt x="5" y="0"/>
                          <a:pt x="7" y="2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5" name="Freeform 280">
                    <a:extLst>
                      <a:ext uri="{FF2B5EF4-FFF2-40B4-BE49-F238E27FC236}">
                        <a16:creationId xmlns:a16="http://schemas.microsoft.com/office/drawing/2014/main" id="{E2794B2A-F231-41C6-9A0A-DB20E4227BB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015735" y="3741826"/>
                    <a:ext cx="628563" cy="177582"/>
                  </a:xfrm>
                  <a:custGeom>
                    <a:avLst/>
                    <a:gdLst>
                      <a:gd name="T0" fmla="*/ 21 w 21"/>
                      <a:gd name="T1" fmla="*/ 6 h 6"/>
                      <a:gd name="T2" fmla="*/ 0 w 21"/>
                      <a:gd name="T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21" h="6">
                        <a:moveTo>
                          <a:pt x="21" y="6"/>
                        </a:moveTo>
                        <a:cubicBezTo>
                          <a:pt x="15" y="0"/>
                          <a:pt x="6" y="0"/>
                          <a:pt x="0" y="6"/>
                        </a:cubicBezTo>
                      </a:path>
                    </a:pathLst>
                  </a:custGeom>
                  <a:noFill/>
                  <a:ln w="6350" cap="flat">
                    <a:solidFill>
                      <a:srgbClr val="00D2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</p:grp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CF8A8C6-30F0-4DE4-B49A-86A38A0B01B4}"/>
                </a:ext>
              </a:extLst>
            </p:cNvPr>
            <p:cNvGrpSpPr/>
            <p:nvPr/>
          </p:nvGrpSpPr>
          <p:grpSpPr>
            <a:xfrm>
              <a:off x="3148501" y="3346963"/>
              <a:ext cx="939801" cy="220589"/>
              <a:chOff x="796926" y="849312"/>
              <a:chExt cx="939801" cy="476250"/>
            </a:xfrm>
          </p:grpSpPr>
          <p:sp>
            <p:nvSpPr>
              <p:cNvPr id="82" name="Oval 5">
                <a:extLst>
                  <a:ext uri="{FF2B5EF4-FFF2-40B4-BE49-F238E27FC236}">
                    <a16:creationId xmlns:a16="http://schemas.microsoft.com/office/drawing/2014/main" id="{3034080B-5746-43EB-BCBF-75C3E6CD9B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8701" y="849312"/>
                <a:ext cx="476250" cy="476250"/>
              </a:xfrm>
              <a:prstGeom prst="ellipse">
                <a:avLst/>
              </a:prstGeom>
              <a:noFill/>
              <a:ln w="6350" cap="flat">
                <a:solidFill>
                  <a:srgbClr val="00113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Oval 6">
                <a:extLst>
                  <a:ext uri="{FF2B5EF4-FFF2-40B4-BE49-F238E27FC236}">
                    <a16:creationId xmlns:a16="http://schemas.microsoft.com/office/drawing/2014/main" id="{4FB00B62-7572-43B1-9004-2C59881116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01" y="1014412"/>
                <a:ext cx="146050" cy="146050"/>
              </a:xfrm>
              <a:prstGeom prst="ellipse">
                <a:avLst/>
              </a:prstGeom>
              <a:noFill/>
              <a:ln w="6350" cap="flat">
                <a:solidFill>
                  <a:srgbClr val="00113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7">
                <a:extLst>
                  <a:ext uri="{FF2B5EF4-FFF2-40B4-BE49-F238E27FC236}">
                    <a16:creationId xmlns:a16="http://schemas.microsoft.com/office/drawing/2014/main" id="{827D2122-5F21-4BEC-8DCD-071AE0EEF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1626" y="966787"/>
                <a:ext cx="68263" cy="252413"/>
              </a:xfrm>
              <a:custGeom>
                <a:avLst/>
                <a:gdLst>
                  <a:gd name="T0" fmla="*/ 0 w 7"/>
                  <a:gd name="T1" fmla="*/ 26 h 26"/>
                  <a:gd name="T2" fmla="*/ 0 w 7"/>
                  <a:gd name="T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26">
                    <a:moveTo>
                      <a:pt x="0" y="26"/>
                    </a:moveTo>
                    <a:cubicBezTo>
                      <a:pt x="7" y="19"/>
                      <a:pt x="7" y="7"/>
                      <a:pt x="0" y="0"/>
                    </a:cubicBezTo>
                  </a:path>
                </a:pathLst>
              </a:cu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8">
                <a:extLst>
                  <a:ext uri="{FF2B5EF4-FFF2-40B4-BE49-F238E27FC236}">
                    <a16:creationId xmlns:a16="http://schemas.microsoft.com/office/drawing/2014/main" id="{8A89F2EB-3536-43D4-82BE-E587E41F6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0364" y="898525"/>
                <a:ext cx="106363" cy="377825"/>
              </a:xfrm>
              <a:custGeom>
                <a:avLst/>
                <a:gdLst>
                  <a:gd name="T0" fmla="*/ 0 w 11"/>
                  <a:gd name="T1" fmla="*/ 39 h 39"/>
                  <a:gd name="T2" fmla="*/ 0 w 11"/>
                  <a:gd name="T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39">
                    <a:moveTo>
                      <a:pt x="0" y="39"/>
                    </a:moveTo>
                    <a:cubicBezTo>
                      <a:pt x="11" y="29"/>
                      <a:pt x="11" y="11"/>
                      <a:pt x="0" y="0"/>
                    </a:cubicBezTo>
                  </a:path>
                </a:pathLst>
              </a:cu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Line 9">
                <a:extLst>
                  <a:ext uri="{FF2B5EF4-FFF2-40B4-BE49-F238E27FC236}">
                    <a16:creationId xmlns:a16="http://schemas.microsoft.com/office/drawing/2014/main" id="{55D1B695-2710-46C8-AFA8-C78F97CB9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6214" y="1092200"/>
                <a:ext cx="0" cy="0"/>
              </a:xfrm>
              <a:prstGeom prst="line">
                <a:avLst/>
              </a:pr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10">
                <a:extLst>
                  <a:ext uri="{FF2B5EF4-FFF2-40B4-BE49-F238E27FC236}">
                    <a16:creationId xmlns:a16="http://schemas.microsoft.com/office/drawing/2014/main" id="{706E4C65-0AE7-4310-8BD2-DE657CFD0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764" y="966787"/>
                <a:ext cx="68263" cy="252413"/>
              </a:xfrm>
              <a:custGeom>
                <a:avLst/>
                <a:gdLst>
                  <a:gd name="T0" fmla="*/ 7 w 7"/>
                  <a:gd name="T1" fmla="*/ 0 h 26"/>
                  <a:gd name="T2" fmla="*/ 7 w 7"/>
                  <a:gd name="T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26">
                    <a:moveTo>
                      <a:pt x="7" y="0"/>
                    </a:moveTo>
                    <a:cubicBezTo>
                      <a:pt x="0" y="7"/>
                      <a:pt x="0" y="19"/>
                      <a:pt x="7" y="26"/>
                    </a:cubicBezTo>
                  </a:path>
                </a:pathLst>
              </a:cu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11">
                <a:extLst>
                  <a:ext uri="{FF2B5EF4-FFF2-40B4-BE49-F238E27FC236}">
                    <a16:creationId xmlns:a16="http://schemas.microsoft.com/office/drawing/2014/main" id="{6BEC7A50-1DB1-4A24-AD38-A22DFB406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926" y="898525"/>
                <a:ext cx="106363" cy="377825"/>
              </a:xfrm>
              <a:custGeom>
                <a:avLst/>
                <a:gdLst>
                  <a:gd name="T0" fmla="*/ 11 w 11"/>
                  <a:gd name="T1" fmla="*/ 0 h 39"/>
                  <a:gd name="T2" fmla="*/ 11 w 11"/>
                  <a:gd name="T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39">
                    <a:moveTo>
                      <a:pt x="11" y="0"/>
                    </a:moveTo>
                    <a:cubicBezTo>
                      <a:pt x="0" y="11"/>
                      <a:pt x="0" y="29"/>
                      <a:pt x="11" y="39"/>
                    </a:cubicBezTo>
                  </a:path>
                </a:pathLst>
              </a:cu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Line 12">
                <a:extLst>
                  <a:ext uri="{FF2B5EF4-FFF2-40B4-BE49-F238E27FC236}">
                    <a16:creationId xmlns:a16="http://schemas.microsoft.com/office/drawing/2014/main" id="{F71E637C-BFAD-472D-9964-D52E89438A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7439" y="1092200"/>
                <a:ext cx="0" cy="0"/>
              </a:xfrm>
              <a:prstGeom prst="line">
                <a:avLst/>
              </a:pr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A1959FD-F25F-4475-8D94-9B02C3EF7B49}"/>
                </a:ext>
              </a:extLst>
            </p:cNvPr>
            <p:cNvGrpSpPr/>
            <p:nvPr/>
          </p:nvGrpSpPr>
          <p:grpSpPr>
            <a:xfrm>
              <a:off x="4904520" y="3335163"/>
              <a:ext cx="939801" cy="220589"/>
              <a:chOff x="796926" y="849312"/>
              <a:chExt cx="939801" cy="476250"/>
            </a:xfrm>
          </p:grpSpPr>
          <p:sp>
            <p:nvSpPr>
              <p:cNvPr id="91" name="Oval 5">
                <a:extLst>
                  <a:ext uri="{FF2B5EF4-FFF2-40B4-BE49-F238E27FC236}">
                    <a16:creationId xmlns:a16="http://schemas.microsoft.com/office/drawing/2014/main" id="{1C4C34D9-3328-45D9-8A83-C60FD8A116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8701" y="849312"/>
                <a:ext cx="476250" cy="476250"/>
              </a:xfrm>
              <a:prstGeom prst="ellipse">
                <a:avLst/>
              </a:prstGeom>
              <a:noFill/>
              <a:ln w="6350" cap="flat">
                <a:solidFill>
                  <a:srgbClr val="00113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Oval 6">
                <a:extLst>
                  <a:ext uri="{FF2B5EF4-FFF2-40B4-BE49-F238E27FC236}">
                    <a16:creationId xmlns:a16="http://schemas.microsoft.com/office/drawing/2014/main" id="{A9F813E5-47ED-4F8F-827C-C1A6B3F55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01" y="1014412"/>
                <a:ext cx="146050" cy="146050"/>
              </a:xfrm>
              <a:prstGeom prst="ellipse">
                <a:avLst/>
              </a:prstGeom>
              <a:noFill/>
              <a:ln w="6350" cap="flat">
                <a:solidFill>
                  <a:srgbClr val="00113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7">
                <a:extLst>
                  <a:ext uri="{FF2B5EF4-FFF2-40B4-BE49-F238E27FC236}">
                    <a16:creationId xmlns:a16="http://schemas.microsoft.com/office/drawing/2014/main" id="{E5AF8194-46CD-458A-BDE3-EAE1A7BF5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1626" y="966787"/>
                <a:ext cx="68263" cy="252413"/>
              </a:xfrm>
              <a:custGeom>
                <a:avLst/>
                <a:gdLst>
                  <a:gd name="T0" fmla="*/ 0 w 7"/>
                  <a:gd name="T1" fmla="*/ 26 h 26"/>
                  <a:gd name="T2" fmla="*/ 0 w 7"/>
                  <a:gd name="T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26">
                    <a:moveTo>
                      <a:pt x="0" y="26"/>
                    </a:moveTo>
                    <a:cubicBezTo>
                      <a:pt x="7" y="19"/>
                      <a:pt x="7" y="7"/>
                      <a:pt x="0" y="0"/>
                    </a:cubicBezTo>
                  </a:path>
                </a:pathLst>
              </a:cu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8">
                <a:extLst>
                  <a:ext uri="{FF2B5EF4-FFF2-40B4-BE49-F238E27FC236}">
                    <a16:creationId xmlns:a16="http://schemas.microsoft.com/office/drawing/2014/main" id="{9D31EEB7-46F1-4237-82C9-4DFBD5A27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0364" y="898525"/>
                <a:ext cx="106363" cy="377825"/>
              </a:xfrm>
              <a:custGeom>
                <a:avLst/>
                <a:gdLst>
                  <a:gd name="T0" fmla="*/ 0 w 11"/>
                  <a:gd name="T1" fmla="*/ 39 h 39"/>
                  <a:gd name="T2" fmla="*/ 0 w 11"/>
                  <a:gd name="T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39">
                    <a:moveTo>
                      <a:pt x="0" y="39"/>
                    </a:moveTo>
                    <a:cubicBezTo>
                      <a:pt x="11" y="29"/>
                      <a:pt x="11" y="11"/>
                      <a:pt x="0" y="0"/>
                    </a:cubicBezTo>
                  </a:path>
                </a:pathLst>
              </a:cu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Line 9">
                <a:extLst>
                  <a:ext uri="{FF2B5EF4-FFF2-40B4-BE49-F238E27FC236}">
                    <a16:creationId xmlns:a16="http://schemas.microsoft.com/office/drawing/2014/main" id="{40A67E44-45FF-419E-8613-581EE1D93B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6214" y="1092200"/>
                <a:ext cx="0" cy="0"/>
              </a:xfrm>
              <a:prstGeom prst="line">
                <a:avLst/>
              </a:pr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0">
                <a:extLst>
                  <a:ext uri="{FF2B5EF4-FFF2-40B4-BE49-F238E27FC236}">
                    <a16:creationId xmlns:a16="http://schemas.microsoft.com/office/drawing/2014/main" id="{F3F4CBD9-AE62-4F6B-84B8-C2F791618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764" y="966787"/>
                <a:ext cx="68263" cy="252413"/>
              </a:xfrm>
              <a:custGeom>
                <a:avLst/>
                <a:gdLst>
                  <a:gd name="T0" fmla="*/ 7 w 7"/>
                  <a:gd name="T1" fmla="*/ 0 h 26"/>
                  <a:gd name="T2" fmla="*/ 7 w 7"/>
                  <a:gd name="T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26">
                    <a:moveTo>
                      <a:pt x="7" y="0"/>
                    </a:moveTo>
                    <a:cubicBezTo>
                      <a:pt x="0" y="7"/>
                      <a:pt x="0" y="19"/>
                      <a:pt x="7" y="26"/>
                    </a:cubicBezTo>
                  </a:path>
                </a:pathLst>
              </a:cu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1">
                <a:extLst>
                  <a:ext uri="{FF2B5EF4-FFF2-40B4-BE49-F238E27FC236}">
                    <a16:creationId xmlns:a16="http://schemas.microsoft.com/office/drawing/2014/main" id="{4EFFE531-0160-4475-9E5E-112622C13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926" y="898525"/>
                <a:ext cx="106363" cy="377825"/>
              </a:xfrm>
              <a:custGeom>
                <a:avLst/>
                <a:gdLst>
                  <a:gd name="T0" fmla="*/ 11 w 11"/>
                  <a:gd name="T1" fmla="*/ 0 h 39"/>
                  <a:gd name="T2" fmla="*/ 11 w 11"/>
                  <a:gd name="T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39">
                    <a:moveTo>
                      <a:pt x="11" y="0"/>
                    </a:moveTo>
                    <a:cubicBezTo>
                      <a:pt x="0" y="11"/>
                      <a:pt x="0" y="29"/>
                      <a:pt x="11" y="39"/>
                    </a:cubicBezTo>
                  </a:path>
                </a:pathLst>
              </a:cu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Line 12">
                <a:extLst>
                  <a:ext uri="{FF2B5EF4-FFF2-40B4-BE49-F238E27FC236}">
                    <a16:creationId xmlns:a16="http://schemas.microsoft.com/office/drawing/2014/main" id="{172FC58A-0E22-4516-90FF-B17F0EF09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7439" y="1092200"/>
                <a:ext cx="0" cy="0"/>
              </a:xfrm>
              <a:prstGeom prst="line">
                <a:avLst/>
              </a:prstGeom>
              <a:noFill/>
              <a:ln w="6350" cap="flat">
                <a:solidFill>
                  <a:srgbClr val="00D2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34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D490FA1-5D8C-4D23-A38A-BA9D86E50C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RP-200847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3D0AA4-943E-4E8C-AD08-712044079F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885969"/>
            <a:ext cx="8308800" cy="309600"/>
          </a:xfrm>
        </p:spPr>
        <p:txBody>
          <a:bodyPr/>
          <a:lstStyle/>
          <a:p>
            <a:r>
              <a:rPr lang="en-GB" dirty="0"/>
              <a:t>Objectives (see RP-200846 for more detail)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4F89FE-DFB6-4644-ABE4-FF9936D0C5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Motivation for new WID on NR support for medium-to-high speed train scenario for FR2 </a:t>
            </a:r>
            <a:r>
              <a:rPr lang="en-GB" dirty="0" err="1"/>
              <a:t>PCell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577B7-70C6-400E-91AE-2878AD276C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56896"/>
            <a:ext cx="8308800" cy="3559904"/>
          </a:xfrm>
        </p:spPr>
        <p:txBody>
          <a:bodyPr>
            <a:normAutofit fontScale="6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the channel model: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HST-SFN scenario, i.e. multiple RRHs connecting to one BBU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HST single tap channel model open-space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dirty="0"/>
              <a:t>Other channel models are not precluded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Determine the maximum Doppler frequency to be supported: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Target band n261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Actual maximum supported velocity to be decided, considering speeds of up to a maximum of 250km/h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Specify the UE RRM core requirements for Connected mode: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Cell identification requirements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Measurement delay requirements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Beam management related requirements, e.g. L1-RSRP measurement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Impact on RLM and UL timing.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Specify RRM performance requirements of measurement accuracy.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Specify the RRM test cases related to the new core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Specify the UE demodulation requirements and test cases for at least PDSCH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Specify the BS demodulation requirements and test cases for at least PUSCH </a:t>
            </a:r>
          </a:p>
        </p:txBody>
      </p:sp>
    </p:spTree>
    <p:extLst>
      <p:ext uri="{BB962C8B-B14F-4D97-AF65-F5344CB8AC3E}">
        <p14:creationId xmlns:p14="http://schemas.microsoft.com/office/powerpoint/2010/main" val="3278763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S21015_Nokia Pure PowerPoint" id="{DB366936-CDBD-4680-BE6A-529E8906FE8F}" vid="{596A7182-A3CB-4127-A499-66CF58D365AE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S21015_Nokia Pure PowerPoint" id="{DB366936-CDBD-4680-BE6A-529E8906FE8F}" vid="{C0AD08C2-AA5D-4B73-A738-D7D0C9E1D721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S21015_Nokia Pure PowerPoint" id="{DB366936-CDBD-4680-BE6A-529E8906FE8F}" vid="{571487A9-480B-4B80-83FB-6E3761D8F2DE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S21015_Nokia Pure PowerPoint" id="{DB366936-CDBD-4680-BE6A-529E8906FE8F}" vid="{C90C5733-D248-41AA-94E1-AE931B179280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S21015_Nokia Pure PowerPoint" id="{DB366936-CDBD-4680-BE6A-529E8906FE8F}" vid="{D30BE608-2AEA-44CB-878B-6F3D784F0BD2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S21015_Nokia Pure PowerPoint" id="{DB366936-CDBD-4680-BE6A-529E8906FE8F}" vid="{B5CCBDF6-BBAD-4A8A-A132-5F2D954EC56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- Pure PowerPoint template 2020</Template>
  <TotalTime>38</TotalTime>
  <Words>363</Words>
  <Application>Microsoft Office PowerPoint</Application>
  <PresentationFormat>On-screen Show (16:9)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Baker, Matthew (Nokia - GB/Cambridge)</dc:creator>
  <cp:lastModifiedBy>Baker, Matthew (Nokia - GB/Cambridge)</cp:lastModifiedBy>
  <cp:revision>6</cp:revision>
  <dcterms:created xsi:type="dcterms:W3CDTF">2020-06-22T17:55:29Z</dcterms:created>
  <dcterms:modified xsi:type="dcterms:W3CDTF">2020-06-22T18:35:28Z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