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70" r:id="rId6"/>
    <p:sldId id="271" r:id="rId7"/>
    <p:sldId id="272" r:id="rId8"/>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zuyoshi Uesaka" userId="aeaeab76-c689-4b76-9153-89f795eadfdb" providerId="ADAL" clId="{CE89C95E-267D-4984-B736-BCF883EF5597}"/>
    <pc:docChg chg="undo modSld">
      <pc:chgData name="Kazuyoshi Uesaka" userId="aeaeab76-c689-4b76-9153-89f795eadfdb" providerId="ADAL" clId="{CE89C95E-267D-4984-B736-BCF883EF5597}" dt="2019-05-27T04:41:35.224" v="10" actId="14100"/>
      <pc:docMkLst>
        <pc:docMk/>
      </pc:docMkLst>
      <pc:sldChg chg="modSp">
        <pc:chgData name="Kazuyoshi Uesaka" userId="aeaeab76-c689-4b76-9153-89f795eadfdb" providerId="ADAL" clId="{CE89C95E-267D-4984-B736-BCF883EF5597}" dt="2019-05-27T04:41:35.224" v="10" actId="14100"/>
        <pc:sldMkLst>
          <pc:docMk/>
          <pc:sldMk cId="4043736300" sldId="256"/>
        </pc:sldMkLst>
        <pc:spChg chg="mod">
          <ac:chgData name="Kazuyoshi Uesaka" userId="aeaeab76-c689-4b76-9153-89f795eadfdb" providerId="ADAL" clId="{CE89C95E-267D-4984-B736-BCF883EF5597}" dt="2019-05-24T02:52:47.568" v="0" actId="20577"/>
          <ac:spMkLst>
            <pc:docMk/>
            <pc:sldMk cId="4043736300" sldId="256"/>
            <ac:spMk id="4" creationId="{81249733-FC0E-4E9F-B6CD-0C4E30D7FE95}"/>
          </ac:spMkLst>
        </pc:spChg>
        <pc:spChg chg="mod">
          <ac:chgData name="Kazuyoshi Uesaka" userId="aeaeab76-c689-4b76-9153-89f795eadfdb" providerId="ADAL" clId="{CE89C95E-267D-4984-B736-BCF883EF5597}" dt="2019-05-27T04:41:35.224" v="10" actId="14100"/>
          <ac:spMkLst>
            <pc:docMk/>
            <pc:sldMk cId="4043736300" sldId="256"/>
            <ac:spMk id="6" creationId="{DB197990-4A47-4501-85A0-92A9BB950A2B}"/>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D0086-88AE-4FAF-AB9A-1B2CDCA103D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7A46676A-AC0C-4E80-82B8-ACFAA70495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172EC721-64B2-459C-8ED4-0354FA0DE758}"/>
              </a:ext>
            </a:extLst>
          </p:cNvPr>
          <p:cNvSpPr>
            <a:spLocks noGrp="1"/>
          </p:cNvSpPr>
          <p:nvPr>
            <p:ph type="dt" sz="half" idx="10"/>
          </p:nvPr>
        </p:nvSpPr>
        <p:spPr/>
        <p:txBody>
          <a:bodyPr/>
          <a:lstStyle/>
          <a:p>
            <a:fld id="{5D4CF9B4-B021-4031-9F71-AE4D7F2B8293}" type="datetimeFigureOut">
              <a:rPr lang="sv-SE" smtClean="0"/>
              <a:t>2019-09-08</a:t>
            </a:fld>
            <a:endParaRPr lang="sv-SE"/>
          </a:p>
        </p:txBody>
      </p:sp>
      <p:sp>
        <p:nvSpPr>
          <p:cNvPr id="5" name="Footer Placeholder 4">
            <a:extLst>
              <a:ext uri="{FF2B5EF4-FFF2-40B4-BE49-F238E27FC236}">
                <a16:creationId xmlns:a16="http://schemas.microsoft.com/office/drawing/2014/main" id="{99FCEE07-7082-468B-9054-986A16EDDCF4}"/>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86CDD6E7-273A-4D07-9023-2092EBDD1FBE}"/>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532864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69044-1280-42DB-8E14-B0E64C7432CB}"/>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BE6527C3-EBEE-4715-9BBC-D53D10D6640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B33F7A9C-106A-4716-BD29-5DAA86255927}"/>
              </a:ext>
            </a:extLst>
          </p:cNvPr>
          <p:cNvSpPr>
            <a:spLocks noGrp="1"/>
          </p:cNvSpPr>
          <p:nvPr>
            <p:ph type="dt" sz="half" idx="10"/>
          </p:nvPr>
        </p:nvSpPr>
        <p:spPr/>
        <p:txBody>
          <a:bodyPr/>
          <a:lstStyle/>
          <a:p>
            <a:fld id="{5D4CF9B4-B021-4031-9F71-AE4D7F2B8293}" type="datetimeFigureOut">
              <a:rPr lang="sv-SE" smtClean="0"/>
              <a:t>2019-09-08</a:t>
            </a:fld>
            <a:endParaRPr lang="sv-SE"/>
          </a:p>
        </p:txBody>
      </p:sp>
      <p:sp>
        <p:nvSpPr>
          <p:cNvPr id="5" name="Footer Placeholder 4">
            <a:extLst>
              <a:ext uri="{FF2B5EF4-FFF2-40B4-BE49-F238E27FC236}">
                <a16:creationId xmlns:a16="http://schemas.microsoft.com/office/drawing/2014/main" id="{B498989E-2B65-4698-84F9-93B3E48F5C81}"/>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43ADA20C-B10D-4A0C-AA2A-219E08C25223}"/>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35674444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04F74F-AC4A-42DE-AC5D-8B03A50B0BD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3564C3F9-7CF7-4415-A439-23B0B7ED5FF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CF1C3EAD-8EE0-4539-88E9-B8A08DE2791B}"/>
              </a:ext>
            </a:extLst>
          </p:cNvPr>
          <p:cNvSpPr>
            <a:spLocks noGrp="1"/>
          </p:cNvSpPr>
          <p:nvPr>
            <p:ph type="dt" sz="half" idx="10"/>
          </p:nvPr>
        </p:nvSpPr>
        <p:spPr/>
        <p:txBody>
          <a:bodyPr/>
          <a:lstStyle/>
          <a:p>
            <a:fld id="{5D4CF9B4-B021-4031-9F71-AE4D7F2B8293}" type="datetimeFigureOut">
              <a:rPr lang="sv-SE" smtClean="0"/>
              <a:t>2019-09-08</a:t>
            </a:fld>
            <a:endParaRPr lang="sv-SE"/>
          </a:p>
        </p:txBody>
      </p:sp>
      <p:sp>
        <p:nvSpPr>
          <p:cNvPr id="5" name="Footer Placeholder 4">
            <a:extLst>
              <a:ext uri="{FF2B5EF4-FFF2-40B4-BE49-F238E27FC236}">
                <a16:creationId xmlns:a16="http://schemas.microsoft.com/office/drawing/2014/main" id="{6DD20744-2D7A-40BE-BA3F-C47DA1417973}"/>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16A4E844-64C0-49AB-A460-50F2ECA223D9}"/>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2466554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250014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BC982C-FEAD-4134-AD7E-9A950FBA5266}"/>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EE26E674-A3B0-43CF-B7DC-954C65079BF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40F30CE3-63FE-4290-A01C-8D0299793114}"/>
              </a:ext>
            </a:extLst>
          </p:cNvPr>
          <p:cNvSpPr>
            <a:spLocks noGrp="1"/>
          </p:cNvSpPr>
          <p:nvPr>
            <p:ph type="dt" sz="half" idx="10"/>
          </p:nvPr>
        </p:nvSpPr>
        <p:spPr/>
        <p:txBody>
          <a:bodyPr/>
          <a:lstStyle/>
          <a:p>
            <a:fld id="{5D4CF9B4-B021-4031-9F71-AE4D7F2B8293}" type="datetimeFigureOut">
              <a:rPr lang="sv-SE" smtClean="0"/>
              <a:t>2019-09-08</a:t>
            </a:fld>
            <a:endParaRPr lang="sv-SE"/>
          </a:p>
        </p:txBody>
      </p:sp>
      <p:sp>
        <p:nvSpPr>
          <p:cNvPr id="5" name="Footer Placeholder 4">
            <a:extLst>
              <a:ext uri="{FF2B5EF4-FFF2-40B4-BE49-F238E27FC236}">
                <a16:creationId xmlns:a16="http://schemas.microsoft.com/office/drawing/2014/main" id="{F8C8FB92-253F-4DA8-BCCB-C2F800DAE92D}"/>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E7B3051E-5E81-4F1A-ACC2-0DE5AAE6C8D9}"/>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22556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31F5D-3020-45BB-9286-3734D2114D9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536D0789-FE62-4889-99F4-4050EA2B8BB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FC6746E-1719-4143-B534-81D76089F47D}"/>
              </a:ext>
            </a:extLst>
          </p:cNvPr>
          <p:cNvSpPr>
            <a:spLocks noGrp="1"/>
          </p:cNvSpPr>
          <p:nvPr>
            <p:ph type="dt" sz="half" idx="10"/>
          </p:nvPr>
        </p:nvSpPr>
        <p:spPr/>
        <p:txBody>
          <a:bodyPr/>
          <a:lstStyle/>
          <a:p>
            <a:fld id="{5D4CF9B4-B021-4031-9F71-AE4D7F2B8293}" type="datetimeFigureOut">
              <a:rPr lang="sv-SE" smtClean="0"/>
              <a:t>2019-09-08</a:t>
            </a:fld>
            <a:endParaRPr lang="sv-SE"/>
          </a:p>
        </p:txBody>
      </p:sp>
      <p:sp>
        <p:nvSpPr>
          <p:cNvPr id="5" name="Footer Placeholder 4">
            <a:extLst>
              <a:ext uri="{FF2B5EF4-FFF2-40B4-BE49-F238E27FC236}">
                <a16:creationId xmlns:a16="http://schemas.microsoft.com/office/drawing/2014/main" id="{50A046DB-DBB9-49E8-BA42-E1C7AA64A1A7}"/>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5A5BC7D5-5054-4096-904F-98B4DE33C103}"/>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3959026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583AC-85CD-4E4D-810A-255791177A40}"/>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DD06539-6C3C-418F-A537-B337CA7E6CA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36F19752-9426-4367-81F3-F39944C9DBB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730ECDCD-9CCF-42FD-99EF-D42A4D9F29D6}"/>
              </a:ext>
            </a:extLst>
          </p:cNvPr>
          <p:cNvSpPr>
            <a:spLocks noGrp="1"/>
          </p:cNvSpPr>
          <p:nvPr>
            <p:ph type="dt" sz="half" idx="10"/>
          </p:nvPr>
        </p:nvSpPr>
        <p:spPr/>
        <p:txBody>
          <a:bodyPr/>
          <a:lstStyle/>
          <a:p>
            <a:fld id="{5D4CF9B4-B021-4031-9F71-AE4D7F2B8293}" type="datetimeFigureOut">
              <a:rPr lang="sv-SE" smtClean="0"/>
              <a:t>2019-09-08</a:t>
            </a:fld>
            <a:endParaRPr lang="sv-SE"/>
          </a:p>
        </p:txBody>
      </p:sp>
      <p:sp>
        <p:nvSpPr>
          <p:cNvPr id="6" name="Footer Placeholder 5">
            <a:extLst>
              <a:ext uri="{FF2B5EF4-FFF2-40B4-BE49-F238E27FC236}">
                <a16:creationId xmlns:a16="http://schemas.microsoft.com/office/drawing/2014/main" id="{847798B8-BC85-4586-AA6E-66B499AF946D}"/>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CAD22FBA-4900-46F0-90B6-5B33C1E90102}"/>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3113949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900406-D426-4869-8F55-A1485D8577E9}"/>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2B38B333-790F-4414-B76B-4C012EDFA3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C62C540-F021-4F3D-982D-D42D8388ADD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E6DC797A-BBF3-4BE4-A83A-02AE6A6B3C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96B3CB5-247A-42F3-BB5E-DD544B92BC5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E8CC1820-058B-4620-8352-FFDEB102821F}"/>
              </a:ext>
            </a:extLst>
          </p:cNvPr>
          <p:cNvSpPr>
            <a:spLocks noGrp="1"/>
          </p:cNvSpPr>
          <p:nvPr>
            <p:ph type="dt" sz="half" idx="10"/>
          </p:nvPr>
        </p:nvSpPr>
        <p:spPr/>
        <p:txBody>
          <a:bodyPr/>
          <a:lstStyle/>
          <a:p>
            <a:fld id="{5D4CF9B4-B021-4031-9F71-AE4D7F2B8293}" type="datetimeFigureOut">
              <a:rPr lang="sv-SE" smtClean="0"/>
              <a:t>2019-09-08</a:t>
            </a:fld>
            <a:endParaRPr lang="sv-SE"/>
          </a:p>
        </p:txBody>
      </p:sp>
      <p:sp>
        <p:nvSpPr>
          <p:cNvPr id="8" name="Footer Placeholder 7">
            <a:extLst>
              <a:ext uri="{FF2B5EF4-FFF2-40B4-BE49-F238E27FC236}">
                <a16:creationId xmlns:a16="http://schemas.microsoft.com/office/drawing/2014/main" id="{3D528A5F-4A9F-4050-B5BB-3DFAF70AAEE5}"/>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480E08DB-90B2-4F3B-BB28-53B93CACB0F3}"/>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687148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33E4A2-942A-4A51-90C3-AE26DFDCF265}"/>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57855532-A597-492D-ADCD-D86E476BC021}"/>
              </a:ext>
            </a:extLst>
          </p:cNvPr>
          <p:cNvSpPr>
            <a:spLocks noGrp="1"/>
          </p:cNvSpPr>
          <p:nvPr>
            <p:ph type="dt" sz="half" idx="10"/>
          </p:nvPr>
        </p:nvSpPr>
        <p:spPr/>
        <p:txBody>
          <a:bodyPr/>
          <a:lstStyle/>
          <a:p>
            <a:fld id="{5D4CF9B4-B021-4031-9F71-AE4D7F2B8293}" type="datetimeFigureOut">
              <a:rPr lang="sv-SE" smtClean="0"/>
              <a:t>2019-09-08</a:t>
            </a:fld>
            <a:endParaRPr lang="sv-SE"/>
          </a:p>
        </p:txBody>
      </p:sp>
      <p:sp>
        <p:nvSpPr>
          <p:cNvPr id="4" name="Footer Placeholder 3">
            <a:extLst>
              <a:ext uri="{FF2B5EF4-FFF2-40B4-BE49-F238E27FC236}">
                <a16:creationId xmlns:a16="http://schemas.microsoft.com/office/drawing/2014/main" id="{51EDE3E5-8553-47CF-8785-8C7ABBF13270}"/>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57C9E77A-1F6B-4397-9E6B-74F1867F229E}"/>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33467495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FBB971-5925-4405-BB14-FD0F5269E765}"/>
              </a:ext>
            </a:extLst>
          </p:cNvPr>
          <p:cNvSpPr>
            <a:spLocks noGrp="1"/>
          </p:cNvSpPr>
          <p:nvPr>
            <p:ph type="dt" sz="half" idx="10"/>
          </p:nvPr>
        </p:nvSpPr>
        <p:spPr/>
        <p:txBody>
          <a:bodyPr/>
          <a:lstStyle/>
          <a:p>
            <a:fld id="{5D4CF9B4-B021-4031-9F71-AE4D7F2B8293}" type="datetimeFigureOut">
              <a:rPr lang="sv-SE" smtClean="0"/>
              <a:t>2019-09-08</a:t>
            </a:fld>
            <a:endParaRPr lang="sv-SE"/>
          </a:p>
        </p:txBody>
      </p:sp>
      <p:sp>
        <p:nvSpPr>
          <p:cNvPr id="3" name="Footer Placeholder 2">
            <a:extLst>
              <a:ext uri="{FF2B5EF4-FFF2-40B4-BE49-F238E27FC236}">
                <a16:creationId xmlns:a16="http://schemas.microsoft.com/office/drawing/2014/main" id="{11B421E7-91B8-4D2F-8BFB-F1AF78011538}"/>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E26F4117-8A59-4BD6-AC24-463EE2ECF9A9}"/>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169160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4257A-23B8-4EA1-969C-DDE6CF7508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722C0ED2-A372-41A3-BDF1-A354D82B41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EBA29698-00EA-40B6-8D86-97EE6C9DF4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89DBED5-3B82-48AF-BE5A-91AEA129D8A3}"/>
              </a:ext>
            </a:extLst>
          </p:cNvPr>
          <p:cNvSpPr>
            <a:spLocks noGrp="1"/>
          </p:cNvSpPr>
          <p:nvPr>
            <p:ph type="dt" sz="half" idx="10"/>
          </p:nvPr>
        </p:nvSpPr>
        <p:spPr/>
        <p:txBody>
          <a:bodyPr/>
          <a:lstStyle/>
          <a:p>
            <a:fld id="{5D4CF9B4-B021-4031-9F71-AE4D7F2B8293}" type="datetimeFigureOut">
              <a:rPr lang="sv-SE" smtClean="0"/>
              <a:t>2019-09-08</a:t>
            </a:fld>
            <a:endParaRPr lang="sv-SE"/>
          </a:p>
        </p:txBody>
      </p:sp>
      <p:sp>
        <p:nvSpPr>
          <p:cNvPr id="6" name="Footer Placeholder 5">
            <a:extLst>
              <a:ext uri="{FF2B5EF4-FFF2-40B4-BE49-F238E27FC236}">
                <a16:creationId xmlns:a16="http://schemas.microsoft.com/office/drawing/2014/main" id="{197B142A-7C69-472B-8647-E918073C99A8}"/>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620310C3-DD89-4837-B1DF-A6556C7EB273}"/>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1275956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DB376-8222-4D2C-8509-4AC2900820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47A63B1F-3746-4D41-8240-60584137F8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E4AE7A6C-8BB2-47FB-B90A-C302C4A4D2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40E897C-2BD0-4CD2-A7CC-A4068D5F6DC7}"/>
              </a:ext>
            </a:extLst>
          </p:cNvPr>
          <p:cNvSpPr>
            <a:spLocks noGrp="1"/>
          </p:cNvSpPr>
          <p:nvPr>
            <p:ph type="dt" sz="half" idx="10"/>
          </p:nvPr>
        </p:nvSpPr>
        <p:spPr/>
        <p:txBody>
          <a:bodyPr/>
          <a:lstStyle/>
          <a:p>
            <a:fld id="{5D4CF9B4-B021-4031-9F71-AE4D7F2B8293}" type="datetimeFigureOut">
              <a:rPr lang="sv-SE" smtClean="0"/>
              <a:t>2019-09-08</a:t>
            </a:fld>
            <a:endParaRPr lang="sv-SE"/>
          </a:p>
        </p:txBody>
      </p:sp>
      <p:sp>
        <p:nvSpPr>
          <p:cNvPr id="6" name="Footer Placeholder 5">
            <a:extLst>
              <a:ext uri="{FF2B5EF4-FFF2-40B4-BE49-F238E27FC236}">
                <a16:creationId xmlns:a16="http://schemas.microsoft.com/office/drawing/2014/main" id="{4C7E35CE-EFB6-4DA4-BDFA-844443E77B83}"/>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7D827637-1B17-476C-822B-92DAEE9D10EF}"/>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3074300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DF291B-A67C-4E4E-9E02-C38B26A9B1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9F0B5F1E-8AB0-4CC3-9D3B-F316912889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1DC609D4-535F-440D-9122-B508D234F3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4CF9B4-B021-4031-9F71-AE4D7F2B8293}" type="datetimeFigureOut">
              <a:rPr lang="sv-SE" smtClean="0"/>
              <a:t>2019-09-08</a:t>
            </a:fld>
            <a:endParaRPr lang="sv-SE"/>
          </a:p>
        </p:txBody>
      </p:sp>
      <p:sp>
        <p:nvSpPr>
          <p:cNvPr id="5" name="Footer Placeholder 4">
            <a:extLst>
              <a:ext uri="{FF2B5EF4-FFF2-40B4-BE49-F238E27FC236}">
                <a16:creationId xmlns:a16="http://schemas.microsoft.com/office/drawing/2014/main" id="{96B151E4-6328-409A-AE39-8A0206DE1B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AD98DC54-EE90-472C-B4B1-21FA432262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87F2ED-A64F-4131-AA7E-A57E6F9EB2B5}" type="slidenum">
              <a:rPr lang="sv-SE" smtClean="0"/>
              <a:t>‹#›</a:t>
            </a:fld>
            <a:endParaRPr lang="sv-SE"/>
          </a:p>
        </p:txBody>
      </p:sp>
    </p:spTree>
    <p:extLst>
      <p:ext uri="{BB962C8B-B14F-4D97-AF65-F5344CB8AC3E}">
        <p14:creationId xmlns:p14="http://schemas.microsoft.com/office/powerpoint/2010/main" val="11808823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protect2.fireeye.com/url?k=3d4b4bbc-619f43ff-3d4b0b27-86a1150bc3ba-680d67024f163207&amp;q=1&amp;u=https%3A%2F%2Fwww.3gpp.org%2Fftp%2Ftsg_ran%2FTSG_RAN%2FTSGR_84%2FDocs%2FRP-191392.zip"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CB3F1B2-D950-4D81-B706-1B54C05623EF}"/>
              </a:ext>
            </a:extLst>
          </p:cNvPr>
          <p:cNvSpPr>
            <a:spLocks noGrp="1"/>
          </p:cNvSpPr>
          <p:nvPr>
            <p:ph type="subTitle" idx="1"/>
          </p:nvPr>
        </p:nvSpPr>
        <p:spPr>
          <a:xfrm>
            <a:off x="1163273" y="4443901"/>
            <a:ext cx="9144000" cy="693125"/>
          </a:xfrm>
        </p:spPr>
        <p:txBody>
          <a:bodyPr>
            <a:normAutofit/>
          </a:bodyPr>
          <a:lstStyle/>
          <a:p>
            <a:r>
              <a:rPr lang="sv-SE" sz="3200" dirty="0"/>
              <a:t>Ericsson</a:t>
            </a:r>
          </a:p>
        </p:txBody>
      </p:sp>
      <p:sp>
        <p:nvSpPr>
          <p:cNvPr id="4" name="TextBox 3">
            <a:extLst>
              <a:ext uri="{FF2B5EF4-FFF2-40B4-BE49-F238E27FC236}">
                <a16:creationId xmlns:a16="http://schemas.microsoft.com/office/drawing/2014/main" id="{81249733-FC0E-4E9F-B6CD-0C4E30D7FE95}"/>
              </a:ext>
            </a:extLst>
          </p:cNvPr>
          <p:cNvSpPr txBox="1"/>
          <p:nvPr/>
        </p:nvSpPr>
        <p:spPr bwMode="auto">
          <a:xfrm>
            <a:off x="100668" y="161897"/>
            <a:ext cx="5310231" cy="108655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en-US" sz="2000" dirty="0"/>
              <a:t>3GPP TSG-RAN Meeting #85</a:t>
            </a:r>
          </a:p>
          <a:p>
            <a:pPr algn="l">
              <a:buClr>
                <a:schemeClr val="tx1"/>
              </a:buClr>
            </a:pPr>
            <a:r>
              <a:rPr lang="en-US" sz="2000" dirty="0"/>
              <a:t>Newport Beach, CA, USA, 16-20 September 2019</a:t>
            </a:r>
          </a:p>
          <a:p>
            <a:pPr algn="l">
              <a:buClr>
                <a:schemeClr val="tx1"/>
              </a:buClr>
            </a:pPr>
            <a:r>
              <a:rPr lang="en-US" sz="2000" dirty="0"/>
              <a:t>Agenda item: 8.2.5</a:t>
            </a:r>
          </a:p>
        </p:txBody>
      </p:sp>
      <p:sp>
        <p:nvSpPr>
          <p:cNvPr id="5" name="Title 1">
            <a:extLst>
              <a:ext uri="{FF2B5EF4-FFF2-40B4-BE49-F238E27FC236}">
                <a16:creationId xmlns:a16="http://schemas.microsoft.com/office/drawing/2014/main" id="{125C1C64-9290-472C-AB5A-E25A52E9E113}"/>
              </a:ext>
            </a:extLst>
          </p:cNvPr>
          <p:cNvSpPr>
            <a:spLocks noGrp="1"/>
          </p:cNvSpPr>
          <p:nvPr>
            <p:ph type="ctrTitle"/>
          </p:nvPr>
        </p:nvSpPr>
        <p:spPr>
          <a:xfrm>
            <a:off x="1687585" y="1611312"/>
            <a:ext cx="8816829" cy="2469728"/>
          </a:xfrm>
        </p:spPr>
        <p:txBody>
          <a:bodyPr>
            <a:normAutofit/>
          </a:bodyPr>
          <a:lstStyle/>
          <a:p>
            <a:r>
              <a:rPr lang="en-US" sz="4400" b="1" dirty="0"/>
              <a:t>Summary of email discussion on DL 1024QAM in FR1</a:t>
            </a:r>
          </a:p>
        </p:txBody>
      </p:sp>
      <p:sp>
        <p:nvSpPr>
          <p:cNvPr id="6" name="TextBox 5">
            <a:extLst>
              <a:ext uri="{FF2B5EF4-FFF2-40B4-BE49-F238E27FC236}">
                <a16:creationId xmlns:a16="http://schemas.microsoft.com/office/drawing/2014/main" id="{DB197990-4A47-4501-85A0-92A9BB950A2B}"/>
              </a:ext>
            </a:extLst>
          </p:cNvPr>
          <p:cNvSpPr txBox="1"/>
          <p:nvPr/>
        </p:nvSpPr>
        <p:spPr bwMode="auto">
          <a:xfrm>
            <a:off x="10405641" y="169033"/>
            <a:ext cx="1456392" cy="433577"/>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en-US" sz="2000" dirty="0"/>
              <a:t>RP-192138</a:t>
            </a:r>
          </a:p>
        </p:txBody>
      </p:sp>
    </p:spTree>
    <p:extLst>
      <p:ext uri="{BB962C8B-B14F-4D97-AF65-F5344CB8AC3E}">
        <p14:creationId xmlns:p14="http://schemas.microsoft.com/office/powerpoint/2010/main" val="4043736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77775-5915-4B88-9EC3-D6913A2EFCCF}"/>
              </a:ext>
            </a:extLst>
          </p:cNvPr>
          <p:cNvSpPr>
            <a:spLocks noGrp="1"/>
          </p:cNvSpPr>
          <p:nvPr>
            <p:ph type="title"/>
          </p:nvPr>
        </p:nvSpPr>
        <p:spPr>
          <a:xfrm>
            <a:off x="68124" y="50804"/>
            <a:ext cx="8631018" cy="639486"/>
          </a:xfrm>
        </p:spPr>
        <p:txBody>
          <a:bodyPr/>
          <a:lstStyle/>
          <a:p>
            <a:r>
              <a:rPr lang="en-US" b="1" dirty="0"/>
              <a:t>Summary of Email Discussion</a:t>
            </a:r>
          </a:p>
        </p:txBody>
      </p:sp>
      <p:sp>
        <p:nvSpPr>
          <p:cNvPr id="3" name="Content Placeholder 2">
            <a:extLst>
              <a:ext uri="{FF2B5EF4-FFF2-40B4-BE49-F238E27FC236}">
                <a16:creationId xmlns:a16="http://schemas.microsoft.com/office/drawing/2014/main" id="{76A15DC7-DB69-49F9-96B1-B71C69CD91E7}"/>
              </a:ext>
            </a:extLst>
          </p:cNvPr>
          <p:cNvSpPr>
            <a:spLocks noGrp="1"/>
          </p:cNvSpPr>
          <p:nvPr>
            <p:ph sz="quarter" idx="10"/>
          </p:nvPr>
        </p:nvSpPr>
        <p:spPr>
          <a:xfrm>
            <a:off x="68124" y="771787"/>
            <a:ext cx="12123876" cy="1166070"/>
          </a:xfrm>
        </p:spPr>
        <p:txBody>
          <a:bodyPr>
            <a:normAutofit/>
          </a:bodyPr>
          <a:lstStyle/>
          <a:p>
            <a:r>
              <a:rPr lang="en-US" sz="1800" dirty="0"/>
              <a:t>Contributions on DL 1024QAM for NR FR1 in Rel-17 were submitted in RAN#84 [1-3]. </a:t>
            </a:r>
          </a:p>
          <a:p>
            <a:r>
              <a:rPr lang="en-US" sz="1800" dirty="0"/>
              <a:t>The email discussion was triggered by Ericsson on the RAN draft reflector on August 17, 2019.Nokia raised few issues whose responses were provided by Ericsson. The email summary is given below:</a:t>
            </a:r>
          </a:p>
        </p:txBody>
      </p:sp>
      <p:graphicFrame>
        <p:nvGraphicFramePr>
          <p:cNvPr id="4" name="Table 3">
            <a:extLst>
              <a:ext uri="{FF2B5EF4-FFF2-40B4-BE49-F238E27FC236}">
                <a16:creationId xmlns:a16="http://schemas.microsoft.com/office/drawing/2014/main" id="{5F2F2994-B9CC-46AD-A29B-C8F87A11BAE3}"/>
              </a:ext>
            </a:extLst>
          </p:cNvPr>
          <p:cNvGraphicFramePr>
            <a:graphicFrameLocks noGrp="1"/>
          </p:cNvGraphicFramePr>
          <p:nvPr>
            <p:extLst>
              <p:ext uri="{D42A27DB-BD31-4B8C-83A1-F6EECF244321}">
                <p14:modId xmlns:p14="http://schemas.microsoft.com/office/powerpoint/2010/main" val="502223140"/>
              </p:ext>
            </p:extLst>
          </p:nvPr>
        </p:nvGraphicFramePr>
        <p:xfrm>
          <a:off x="135478" y="1937857"/>
          <a:ext cx="11425644" cy="4739901"/>
        </p:xfrm>
        <a:graphic>
          <a:graphicData uri="http://schemas.openxmlformats.org/drawingml/2006/table">
            <a:tbl>
              <a:tblPr firstRow="1" bandRow="1">
                <a:tableStyleId>{5940675A-B579-460E-94D1-54222C63F5DA}</a:tableStyleId>
              </a:tblPr>
              <a:tblGrid>
                <a:gridCol w="1451134">
                  <a:extLst>
                    <a:ext uri="{9D8B030D-6E8A-4147-A177-3AD203B41FA5}">
                      <a16:colId xmlns:a16="http://schemas.microsoft.com/office/drawing/2014/main" val="157199583"/>
                    </a:ext>
                  </a:extLst>
                </a:gridCol>
                <a:gridCol w="9974510">
                  <a:extLst>
                    <a:ext uri="{9D8B030D-6E8A-4147-A177-3AD203B41FA5}">
                      <a16:colId xmlns:a16="http://schemas.microsoft.com/office/drawing/2014/main" val="2929540241"/>
                    </a:ext>
                  </a:extLst>
                </a:gridCol>
              </a:tblGrid>
              <a:tr h="267980">
                <a:tc>
                  <a:txBody>
                    <a:bodyPr/>
                    <a:lstStyle/>
                    <a:p>
                      <a:r>
                        <a:rPr lang="sv-SE" sz="1200" b="1" dirty="0"/>
                        <a:t>Company</a:t>
                      </a:r>
                    </a:p>
                  </a:txBody>
                  <a:tcPr/>
                </a:tc>
                <a:tc>
                  <a:txBody>
                    <a:bodyPr/>
                    <a:lstStyle/>
                    <a:p>
                      <a:r>
                        <a:rPr lang="sv-SE" sz="1200" b="1" dirty="0"/>
                        <a:t>Comments</a:t>
                      </a:r>
                    </a:p>
                  </a:txBody>
                  <a:tcPr/>
                </a:tc>
                <a:extLst>
                  <a:ext uri="{0D108BD9-81ED-4DB2-BD59-A6C34878D82A}">
                    <a16:rowId xmlns:a16="http://schemas.microsoft.com/office/drawing/2014/main" val="1652811616"/>
                  </a:ext>
                </a:extLst>
              </a:tr>
              <a:tr h="2054512">
                <a:tc>
                  <a:txBody>
                    <a:bodyPr/>
                    <a:lstStyle/>
                    <a:p>
                      <a:r>
                        <a:rPr lang="sv-SE" sz="1200" dirty="0"/>
                        <a:t>Nokia </a:t>
                      </a:r>
                    </a:p>
                  </a:txBody>
                  <a:tcPr/>
                </a:tc>
                <a:tc>
                  <a:txBody>
                    <a:bodyPr/>
                    <a:lstStyle/>
                    <a:p>
                      <a:r>
                        <a:rPr lang="en-US" sz="1200" kern="1200" dirty="0">
                          <a:solidFill>
                            <a:schemeClr val="tx1"/>
                          </a:solidFill>
                          <a:effectLst/>
                          <a:latin typeface="+mn-lt"/>
                          <a:ea typeface="+mn-ea"/>
                          <a:cs typeface="+mn-cs"/>
                        </a:rPr>
                        <a:t>Nokia is supportive of this work, and indeed you can see our WID proposal from RAN#84 in </a:t>
                      </a:r>
                      <a:r>
                        <a:rPr lang="en-US" sz="1200" u="sng" kern="1200" dirty="0">
                          <a:solidFill>
                            <a:schemeClr val="tx1"/>
                          </a:solidFill>
                          <a:effectLst/>
                          <a:latin typeface="+mn-lt"/>
                          <a:ea typeface="+mn-ea"/>
                          <a:cs typeface="+mn-cs"/>
                          <a:hlinkClick r:id="rId2"/>
                        </a:rPr>
                        <a:t>RP-191392</a:t>
                      </a:r>
                      <a:r>
                        <a:rPr lang="en-US" sz="1200" kern="1200" dirty="0">
                          <a:solidFill>
                            <a:schemeClr val="tx1"/>
                          </a:solidFill>
                          <a:effectLst/>
                          <a:latin typeface="+mn-lt"/>
                          <a:ea typeface="+mn-ea"/>
                          <a:cs typeface="+mn-cs"/>
                        </a:rPr>
                        <a:t>. There are a few points to highlight:</a:t>
                      </a:r>
                      <a:endParaRPr lang="sv-S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sv-SE" sz="1200" kern="1200" dirty="0">
                        <a:solidFill>
                          <a:schemeClr val="tx1"/>
                        </a:solidFill>
                        <a:effectLst/>
                        <a:latin typeface="+mn-lt"/>
                        <a:ea typeface="+mn-ea"/>
                        <a:cs typeface="+mn-cs"/>
                      </a:endParaRPr>
                    </a:p>
                    <a:p>
                      <a:pPr marL="228600" lvl="0" indent="-228600">
                        <a:buFont typeface="+mj-lt"/>
                        <a:buAutoNum type="arabicPeriod"/>
                      </a:pPr>
                      <a:r>
                        <a:rPr lang="en-US" sz="1200" kern="1200" dirty="0">
                          <a:solidFill>
                            <a:schemeClr val="tx1"/>
                          </a:solidFill>
                          <a:effectLst/>
                          <a:latin typeface="+mn-lt"/>
                          <a:ea typeface="+mn-ea"/>
                          <a:cs typeface="+mn-cs"/>
                        </a:rPr>
                        <a:t>For the motivation / justification, IAB backhaul and CPE links are important cases. </a:t>
                      </a:r>
                      <a:endParaRPr lang="sv-SE" sz="1200" kern="1200" dirty="0">
                        <a:solidFill>
                          <a:schemeClr val="tx1"/>
                        </a:solidFill>
                        <a:effectLst/>
                        <a:latin typeface="+mn-lt"/>
                        <a:ea typeface="+mn-ea"/>
                        <a:cs typeface="+mn-cs"/>
                      </a:endParaRPr>
                    </a:p>
                    <a:p>
                      <a:pPr marL="228600" indent="-228600">
                        <a:buFont typeface="+mj-lt"/>
                        <a:buAutoNum type="arabicPeriod"/>
                      </a:pPr>
                      <a:endParaRPr lang="sv-SE" sz="1200" kern="1200" dirty="0">
                        <a:solidFill>
                          <a:schemeClr val="tx1"/>
                        </a:solidFill>
                        <a:effectLst/>
                        <a:latin typeface="+mn-lt"/>
                        <a:ea typeface="+mn-ea"/>
                        <a:cs typeface="+mn-cs"/>
                      </a:endParaRPr>
                    </a:p>
                    <a:p>
                      <a:pPr marL="228600" lvl="0" indent="-228600">
                        <a:buFont typeface="+mj-lt"/>
                        <a:buAutoNum type="arabicPeriod"/>
                      </a:pPr>
                      <a:r>
                        <a:rPr lang="en-US" sz="1200" kern="1200" dirty="0">
                          <a:solidFill>
                            <a:schemeClr val="tx1"/>
                          </a:solidFill>
                          <a:effectLst/>
                          <a:latin typeface="+mn-lt"/>
                          <a:ea typeface="+mn-ea"/>
                          <a:cs typeface="+mn-cs"/>
                        </a:rPr>
                        <a:t>For the RAN1 work, the constellation should be the same as was specified for LTE, in order to manage wisely the workload and performance/complexity tradeoff. </a:t>
                      </a:r>
                      <a:endParaRPr lang="sv-SE" sz="1200" kern="1200" dirty="0">
                        <a:solidFill>
                          <a:schemeClr val="tx1"/>
                        </a:solidFill>
                        <a:effectLst/>
                        <a:latin typeface="+mn-lt"/>
                        <a:ea typeface="+mn-ea"/>
                        <a:cs typeface="+mn-cs"/>
                      </a:endParaRPr>
                    </a:p>
                    <a:p>
                      <a:pPr marL="228600" indent="-228600">
                        <a:buFont typeface="+mj-lt"/>
                        <a:buAutoNum type="arabicPeriod"/>
                      </a:pPr>
                      <a:endParaRPr lang="sv-SE" sz="1200" kern="1200" dirty="0">
                        <a:solidFill>
                          <a:schemeClr val="tx1"/>
                        </a:solidFill>
                        <a:effectLst/>
                        <a:latin typeface="+mn-lt"/>
                        <a:ea typeface="+mn-ea"/>
                        <a:cs typeface="+mn-cs"/>
                      </a:endParaRPr>
                    </a:p>
                    <a:p>
                      <a:pPr marL="228600" lvl="0" indent="-228600">
                        <a:buFont typeface="+mj-lt"/>
                        <a:buAutoNum type="arabicPeriod"/>
                      </a:pPr>
                      <a:r>
                        <a:rPr lang="en-US" sz="1200" kern="1200" dirty="0">
                          <a:solidFill>
                            <a:schemeClr val="tx1"/>
                          </a:solidFill>
                          <a:effectLst/>
                          <a:latin typeface="+mn-lt"/>
                          <a:ea typeface="+mn-ea"/>
                          <a:cs typeface="+mn-cs"/>
                        </a:rPr>
                        <a:t>From our evaluations, it is clear that with current scenarios the usefulness is limited to FR1, so the RAN4 requirements in Rel-17 should be only for FR1. (A minor update of RP-191392 is attached reflecting this)</a:t>
                      </a:r>
                      <a:endParaRPr lang="sv-SE" sz="1200" kern="1200" dirty="0">
                        <a:solidFill>
                          <a:schemeClr val="tx1"/>
                        </a:solidFill>
                        <a:effectLst/>
                        <a:latin typeface="+mn-lt"/>
                        <a:ea typeface="+mn-ea"/>
                        <a:cs typeface="+mn-cs"/>
                      </a:endParaRPr>
                    </a:p>
                    <a:p>
                      <a:pPr marL="228600" indent="-228600">
                        <a:buFont typeface="+mj-lt"/>
                        <a:buAutoNum type="arabicPeriod"/>
                      </a:pPr>
                      <a:endParaRPr lang="sv-SE" sz="1200" kern="1200" dirty="0">
                        <a:solidFill>
                          <a:schemeClr val="tx1"/>
                        </a:solidFill>
                        <a:effectLst/>
                        <a:latin typeface="+mn-lt"/>
                        <a:ea typeface="+mn-ea"/>
                        <a:cs typeface="+mn-cs"/>
                      </a:endParaRPr>
                    </a:p>
                    <a:p>
                      <a:pPr marL="228600" lvl="0" indent="-228600">
                        <a:buFont typeface="+mj-lt"/>
                        <a:buAutoNum type="arabicPeriod"/>
                      </a:pPr>
                      <a:r>
                        <a:rPr lang="en-US" sz="1200" kern="1200" dirty="0">
                          <a:solidFill>
                            <a:schemeClr val="tx1"/>
                          </a:solidFill>
                          <a:effectLst/>
                          <a:latin typeface="+mn-lt"/>
                          <a:ea typeface="+mn-ea"/>
                          <a:cs typeface="+mn-cs"/>
                        </a:rPr>
                        <a:t>The leading WG should be RAN1, as this is where the fundamental work will start, as was also the case for LTE. </a:t>
                      </a:r>
                      <a:endParaRPr lang="sv-SE" sz="1200" kern="1200" dirty="0">
                        <a:solidFill>
                          <a:schemeClr val="tx1"/>
                        </a:solidFill>
                        <a:effectLst/>
                        <a:latin typeface="+mn-lt"/>
                        <a:ea typeface="+mn-ea"/>
                        <a:cs typeface="+mn-cs"/>
                      </a:endParaRPr>
                    </a:p>
                  </a:txBody>
                  <a:tcPr/>
                </a:tc>
                <a:extLst>
                  <a:ext uri="{0D108BD9-81ED-4DB2-BD59-A6C34878D82A}">
                    <a16:rowId xmlns:a16="http://schemas.microsoft.com/office/drawing/2014/main" val="3092437102"/>
                  </a:ext>
                </a:extLst>
              </a:tr>
              <a:tr h="2362461">
                <a:tc>
                  <a:txBody>
                    <a:bodyPr/>
                    <a:lstStyle/>
                    <a:p>
                      <a:r>
                        <a:rPr lang="sv-SE" sz="1200" dirty="0"/>
                        <a:t>Ericsson</a:t>
                      </a:r>
                    </a:p>
                  </a:txBody>
                  <a:tcPr/>
                </a:tc>
                <a:tc>
                  <a:txBody>
                    <a:bodyPr/>
                    <a:lstStyle/>
                    <a:p>
                      <a:r>
                        <a:rPr lang="sv-SE" sz="1200" kern="1200" dirty="0">
                          <a:solidFill>
                            <a:schemeClr val="tx1"/>
                          </a:solidFill>
                          <a:effectLst/>
                          <a:latin typeface="+mn-lt"/>
                          <a:ea typeface="+mn-ea"/>
                          <a:cs typeface="+mn-cs"/>
                        </a:rPr>
                        <a:t>Ericsson provided the following responses to issues raised by Nokia:</a:t>
                      </a:r>
                    </a:p>
                    <a:p>
                      <a:r>
                        <a:rPr lang="en-US" sz="1200" kern="1200" dirty="0">
                          <a:solidFill>
                            <a:schemeClr val="tx1"/>
                          </a:solidFill>
                          <a:effectLst/>
                          <a:latin typeface="+mn-lt"/>
                          <a:ea typeface="+mn-ea"/>
                          <a:cs typeface="+mn-cs"/>
                        </a:rPr>
                        <a:t> </a:t>
                      </a:r>
                      <a:endParaRPr lang="sv-SE" sz="1200" kern="1200" dirty="0">
                        <a:solidFill>
                          <a:schemeClr val="tx1"/>
                        </a:solidFill>
                        <a:effectLst/>
                        <a:latin typeface="+mn-lt"/>
                        <a:ea typeface="+mn-ea"/>
                        <a:cs typeface="+mn-cs"/>
                      </a:endParaRPr>
                    </a:p>
                    <a:p>
                      <a:pPr marL="228600" indent="-228600">
                        <a:buFont typeface="+mj-lt"/>
                        <a:buAutoNum type="arabicPeriod"/>
                      </a:pPr>
                      <a:r>
                        <a:rPr lang="en-US" sz="1200" kern="1200" dirty="0">
                          <a:solidFill>
                            <a:schemeClr val="tx1"/>
                          </a:solidFill>
                          <a:effectLst/>
                          <a:latin typeface="+mn-lt"/>
                          <a:ea typeface="+mn-ea"/>
                          <a:cs typeface="+mn-cs"/>
                        </a:rPr>
                        <a:t>We are fine to include IAB backhaul but it should be limited to FR1 TDD. This is because RAN4 has agreed IAB in FR1 only in certain TDD bands (n41 and n79). </a:t>
                      </a:r>
                      <a:endParaRPr lang="sv-SE" sz="1200" kern="1200" dirty="0">
                        <a:solidFill>
                          <a:schemeClr val="tx1"/>
                        </a:solidFill>
                        <a:effectLst/>
                        <a:latin typeface="+mn-lt"/>
                        <a:ea typeface="+mn-ea"/>
                        <a:cs typeface="+mn-cs"/>
                      </a:endParaRPr>
                    </a:p>
                    <a:p>
                      <a:pPr marL="228600" indent="-228600">
                        <a:buFont typeface="+mj-lt"/>
                        <a:buAutoNum type="arabicPeriod"/>
                      </a:pPr>
                      <a:endParaRPr lang="sv-SE" sz="1200" kern="1200" dirty="0">
                        <a:solidFill>
                          <a:schemeClr val="tx1"/>
                        </a:solidFill>
                        <a:effectLst/>
                        <a:latin typeface="+mn-lt"/>
                        <a:ea typeface="+mn-ea"/>
                        <a:cs typeface="+mn-cs"/>
                      </a:endParaRPr>
                    </a:p>
                    <a:p>
                      <a:pPr marL="228600" indent="-228600">
                        <a:buFont typeface="+mj-lt"/>
                        <a:buAutoNum type="arabicPeriod"/>
                      </a:pPr>
                      <a:r>
                        <a:rPr lang="en-US" sz="1200" kern="1200" dirty="0">
                          <a:solidFill>
                            <a:schemeClr val="tx1"/>
                          </a:solidFill>
                          <a:effectLst/>
                          <a:latin typeface="+mn-lt"/>
                          <a:ea typeface="+mn-ea"/>
                          <a:cs typeface="+mn-cs"/>
                        </a:rPr>
                        <a:t>We agree to reuse RAN1 work on LTE 1024QAM for NR 1024 QAM. But let this be decided by RAN1 during the WI phase. </a:t>
                      </a:r>
                      <a:endParaRPr lang="sv-SE" sz="1200" kern="1200" dirty="0">
                        <a:solidFill>
                          <a:schemeClr val="tx1"/>
                        </a:solidFill>
                        <a:effectLst/>
                        <a:latin typeface="+mn-lt"/>
                        <a:ea typeface="+mn-ea"/>
                        <a:cs typeface="+mn-cs"/>
                      </a:endParaRPr>
                    </a:p>
                    <a:p>
                      <a:pPr marL="228600" indent="-228600">
                        <a:buFont typeface="+mj-lt"/>
                        <a:buAutoNum type="arabicPeriod"/>
                      </a:pPr>
                      <a:endParaRPr lang="sv-SE" sz="1200" kern="1200" dirty="0">
                        <a:solidFill>
                          <a:schemeClr val="tx1"/>
                        </a:solidFill>
                        <a:effectLst/>
                        <a:latin typeface="+mn-lt"/>
                        <a:ea typeface="+mn-ea"/>
                        <a:cs typeface="+mn-cs"/>
                      </a:endParaRPr>
                    </a:p>
                    <a:p>
                      <a:pPr marL="228600" indent="-228600">
                        <a:buFont typeface="+mj-lt"/>
                        <a:buAutoNum type="arabicPeriod"/>
                      </a:pPr>
                      <a:r>
                        <a:rPr lang="en-US" sz="1200" kern="1200" dirty="0">
                          <a:solidFill>
                            <a:schemeClr val="tx1"/>
                          </a:solidFill>
                          <a:effectLst/>
                          <a:latin typeface="+mn-lt"/>
                          <a:ea typeface="+mn-ea"/>
                          <a:cs typeface="+mn-cs"/>
                        </a:rPr>
                        <a:t>Same view as yours. That’s why explicitly stated that it is for FR1.</a:t>
                      </a:r>
                      <a:endParaRPr lang="sv-SE" sz="1200" kern="1200" dirty="0">
                        <a:solidFill>
                          <a:schemeClr val="tx1"/>
                        </a:solidFill>
                        <a:effectLst/>
                        <a:latin typeface="+mn-lt"/>
                        <a:ea typeface="+mn-ea"/>
                        <a:cs typeface="+mn-cs"/>
                      </a:endParaRPr>
                    </a:p>
                    <a:p>
                      <a:pPr marL="228600" indent="-228600">
                        <a:buFont typeface="+mj-lt"/>
                        <a:buAutoNum type="arabicPeriod"/>
                      </a:pPr>
                      <a:endParaRPr lang="sv-SE" sz="1200" kern="1200" dirty="0">
                        <a:solidFill>
                          <a:schemeClr val="tx1"/>
                        </a:solidFill>
                        <a:effectLst/>
                        <a:latin typeface="+mn-lt"/>
                        <a:ea typeface="+mn-ea"/>
                        <a:cs typeface="+mn-cs"/>
                      </a:endParaRPr>
                    </a:p>
                    <a:p>
                      <a:pPr marL="228600" indent="-228600">
                        <a:buFont typeface="+mj-lt"/>
                        <a:buAutoNum type="arabicPeriod"/>
                      </a:pPr>
                      <a:r>
                        <a:rPr lang="en-US" sz="1200" dirty="0"/>
                        <a:t>We propose it as RAN4 led WI because most of the work will be RAN4 related e.g. system studies, RF and demodulation requirements. As you also stated that LTE RAN1 work should be reused for NR 1024 QAM. So we have slight preference to keep it RAN4 led. But we are still open for discussion which WG should be the lead group for this WI.</a:t>
                      </a:r>
                      <a:endParaRPr lang="sv-SE" sz="1200" dirty="0"/>
                    </a:p>
                  </a:txBody>
                  <a:tcPr/>
                </a:tc>
                <a:extLst>
                  <a:ext uri="{0D108BD9-81ED-4DB2-BD59-A6C34878D82A}">
                    <a16:rowId xmlns:a16="http://schemas.microsoft.com/office/drawing/2014/main" val="4218984161"/>
                  </a:ext>
                </a:extLst>
              </a:tr>
            </a:tbl>
          </a:graphicData>
        </a:graphic>
      </p:graphicFrame>
    </p:spTree>
    <p:extLst>
      <p:ext uri="{BB962C8B-B14F-4D97-AF65-F5344CB8AC3E}">
        <p14:creationId xmlns:p14="http://schemas.microsoft.com/office/powerpoint/2010/main" val="3942072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77775-5915-4B88-9EC3-D6913A2EFCCF}"/>
              </a:ext>
            </a:extLst>
          </p:cNvPr>
          <p:cNvSpPr>
            <a:spLocks noGrp="1"/>
          </p:cNvSpPr>
          <p:nvPr>
            <p:ph type="title"/>
          </p:nvPr>
        </p:nvSpPr>
        <p:spPr>
          <a:xfrm>
            <a:off x="169034" y="98745"/>
            <a:ext cx="10417872" cy="639486"/>
          </a:xfrm>
        </p:spPr>
        <p:txBody>
          <a:bodyPr/>
          <a:lstStyle/>
          <a:p>
            <a:r>
              <a:rPr lang="en-US" b="1" dirty="0"/>
              <a:t>Summary of Outcome and </a:t>
            </a:r>
            <a:r>
              <a:rPr lang="en-US" b="1" dirty="0" err="1"/>
              <a:t>Wayforward</a:t>
            </a:r>
            <a:endParaRPr lang="en-US" b="1" dirty="0"/>
          </a:p>
        </p:txBody>
      </p:sp>
      <p:sp>
        <p:nvSpPr>
          <p:cNvPr id="3" name="Content Placeholder 2">
            <a:extLst>
              <a:ext uri="{FF2B5EF4-FFF2-40B4-BE49-F238E27FC236}">
                <a16:creationId xmlns:a16="http://schemas.microsoft.com/office/drawing/2014/main" id="{76A15DC7-DB69-49F9-96B1-B71C69CD91E7}"/>
              </a:ext>
            </a:extLst>
          </p:cNvPr>
          <p:cNvSpPr>
            <a:spLocks noGrp="1"/>
          </p:cNvSpPr>
          <p:nvPr>
            <p:ph sz="quarter" idx="10"/>
          </p:nvPr>
        </p:nvSpPr>
        <p:spPr>
          <a:xfrm>
            <a:off x="0" y="799450"/>
            <a:ext cx="12192000" cy="5702017"/>
          </a:xfrm>
        </p:spPr>
        <p:txBody>
          <a:bodyPr>
            <a:normAutofit/>
          </a:bodyPr>
          <a:lstStyle/>
          <a:p>
            <a:r>
              <a:rPr lang="en-US" sz="2400" dirty="0"/>
              <a:t>Based on the email discussion most of the views are aligned.</a:t>
            </a:r>
          </a:p>
          <a:p>
            <a:r>
              <a:rPr lang="en-US" sz="2400" dirty="0"/>
              <a:t>There is consensus on the following issues:</a:t>
            </a:r>
          </a:p>
          <a:p>
            <a:pPr lvl="1"/>
            <a:r>
              <a:rPr lang="en-US" sz="2000" dirty="0"/>
              <a:t>DL 1024 QAM is limited for FR1.</a:t>
            </a:r>
          </a:p>
          <a:p>
            <a:pPr lvl="1"/>
            <a:r>
              <a:rPr lang="en-US" sz="2000" dirty="0"/>
              <a:t>The most relevant scenario for DL 1024 QAM in FR1 is no or low mobility which includes FWA/CPE and IAB backhaul in FR1 for the applicable bands.</a:t>
            </a:r>
          </a:p>
          <a:p>
            <a:pPr lvl="1"/>
            <a:r>
              <a:rPr lang="en-US" sz="2000" dirty="0"/>
              <a:t>The intention is to reuse RAN1 work (e.g. constellation) on LTE 1024QAM for NR 1024 QAM FR1.</a:t>
            </a:r>
          </a:p>
          <a:p>
            <a:r>
              <a:rPr lang="en-US" sz="2400" dirty="0"/>
              <a:t>There is no consensus on the lead WG:</a:t>
            </a:r>
          </a:p>
          <a:p>
            <a:pPr lvl="1"/>
            <a:r>
              <a:rPr lang="en-US" sz="2000" dirty="0"/>
              <a:t>Nokia proposal is that the WI should be led by RAN1 where the fundamental work will start.</a:t>
            </a:r>
          </a:p>
          <a:p>
            <a:pPr lvl="1"/>
            <a:r>
              <a:rPr lang="en-US" sz="2000" dirty="0"/>
              <a:t>Ericsson prefers that the WI is led by RAN4 most of the work will be RAN4 related e.g. system studies, RF and demodulation requirements. RAN1 will be minor as LTE 1024 QAM L1 design can be reused.  </a:t>
            </a:r>
          </a:p>
          <a:p>
            <a:endParaRPr lang="en-US" sz="2400" dirty="0"/>
          </a:p>
          <a:p>
            <a:r>
              <a:rPr lang="en-US" sz="2400" dirty="0"/>
              <a:t>An updated WID on DL 1024 QAM in FR1 has been submitted in RAN#85 in [4] taking into account the email discussion as summarized above.</a:t>
            </a:r>
          </a:p>
        </p:txBody>
      </p:sp>
    </p:spTree>
    <p:extLst>
      <p:ext uri="{BB962C8B-B14F-4D97-AF65-F5344CB8AC3E}">
        <p14:creationId xmlns:p14="http://schemas.microsoft.com/office/powerpoint/2010/main" val="13014746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77775-5915-4B88-9EC3-D6913A2EFCCF}"/>
              </a:ext>
            </a:extLst>
          </p:cNvPr>
          <p:cNvSpPr>
            <a:spLocks noGrp="1"/>
          </p:cNvSpPr>
          <p:nvPr>
            <p:ph type="title"/>
          </p:nvPr>
        </p:nvSpPr>
        <p:spPr>
          <a:xfrm>
            <a:off x="169034" y="98745"/>
            <a:ext cx="10417872" cy="639486"/>
          </a:xfrm>
        </p:spPr>
        <p:txBody>
          <a:bodyPr/>
          <a:lstStyle/>
          <a:p>
            <a:r>
              <a:rPr lang="en-US" b="1" dirty="0"/>
              <a:t>References:</a:t>
            </a:r>
          </a:p>
        </p:txBody>
      </p:sp>
      <p:sp>
        <p:nvSpPr>
          <p:cNvPr id="3" name="Content Placeholder 2">
            <a:extLst>
              <a:ext uri="{FF2B5EF4-FFF2-40B4-BE49-F238E27FC236}">
                <a16:creationId xmlns:a16="http://schemas.microsoft.com/office/drawing/2014/main" id="{76A15DC7-DB69-49F9-96B1-B71C69CD91E7}"/>
              </a:ext>
            </a:extLst>
          </p:cNvPr>
          <p:cNvSpPr>
            <a:spLocks noGrp="1"/>
          </p:cNvSpPr>
          <p:nvPr>
            <p:ph sz="quarter" idx="10"/>
          </p:nvPr>
        </p:nvSpPr>
        <p:spPr>
          <a:xfrm>
            <a:off x="0" y="1260846"/>
            <a:ext cx="12192000" cy="2505811"/>
          </a:xfrm>
        </p:spPr>
        <p:txBody>
          <a:bodyPr>
            <a:normAutofit/>
          </a:bodyPr>
          <a:lstStyle/>
          <a:p>
            <a:pPr marL="457200" indent="-457200">
              <a:buFont typeface="+mj-lt"/>
              <a:buAutoNum type="arabicParenR"/>
            </a:pPr>
            <a:r>
              <a:rPr lang="en-US" sz="2000" dirty="0"/>
              <a:t>RP-191086, Motivation for WID: Introduction of DL 1024QAM for NR FR1, Ericsson (RAN4#84)</a:t>
            </a:r>
          </a:p>
          <a:p>
            <a:pPr marL="457200" indent="-457200">
              <a:buFont typeface="+mj-lt"/>
              <a:buAutoNum type="arabicParenR"/>
            </a:pPr>
            <a:r>
              <a:rPr lang="en-US" sz="2000" dirty="0"/>
              <a:t>RP-191087, New WID on introduction of DL 1024QAM for NR FR1, Ericsson (RAN4#84)</a:t>
            </a:r>
          </a:p>
          <a:p>
            <a:pPr marL="457200" indent="-457200">
              <a:buFont typeface="+mj-lt"/>
              <a:buAutoNum type="arabicParenR"/>
            </a:pPr>
            <a:r>
              <a:rPr lang="en-US" sz="2000" dirty="0"/>
              <a:t>RP-191392, Draft New WID: 1024QAM for NR Downlink, Nokia, Nokia Shanghai Bell (RAN4#84)</a:t>
            </a:r>
          </a:p>
          <a:p>
            <a:pPr marL="457200" indent="-457200">
              <a:buFont typeface="+mj-lt"/>
              <a:buAutoNum type="arabicParenR"/>
            </a:pPr>
            <a:r>
              <a:rPr lang="en-US" sz="2000" dirty="0"/>
              <a:t>RP-192139, Introduction of DL 1024QAM for NR FR1, Ericsson (RAN4#85)</a:t>
            </a:r>
          </a:p>
          <a:p>
            <a:pPr marL="457200" indent="-457200">
              <a:buFont typeface="+mj-lt"/>
              <a:buAutoNum type="arabicParenR"/>
            </a:pPr>
            <a:endParaRPr lang="en-US" sz="2000" dirty="0"/>
          </a:p>
          <a:p>
            <a:endParaRPr lang="en-US" sz="2000" dirty="0"/>
          </a:p>
        </p:txBody>
      </p:sp>
    </p:spTree>
    <p:extLst>
      <p:ext uri="{BB962C8B-B14F-4D97-AF65-F5344CB8AC3E}">
        <p14:creationId xmlns:p14="http://schemas.microsoft.com/office/powerpoint/2010/main" val="8177790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9" ma:contentTypeDescription="Create a new document." ma:contentTypeScope="" ma:versionID="5a1bd93586399dfc67f0ab0bd0c7f14c">
  <xsd:schema xmlns:xsd="http://www.w3.org/2001/XMLSchema" xmlns:xs="http://www.w3.org/2001/XMLSchema" xmlns:p="http://schemas.microsoft.com/office/2006/metadata/properties" xmlns:ns2="2f282d3b-eb4a-4b09-b61f-b9593442e286" xmlns:ns3="9b239327-9e80-40e4-b1b7-4394fed77a33" targetNamespace="http://schemas.microsoft.com/office/2006/metadata/properties" ma:root="true" ma:fieldsID="afba2616742ee696b6191608a41399e8" ns2:_="" ns3:_="">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F2926BE-DBF8-496E-BB54-5EF7321A4ACB}">
  <ds:schemaRefs>
    <ds:schemaRef ds:uri="http://schemas.microsoft.com/sharepoint/v3/contenttype/forms"/>
  </ds:schemaRefs>
</ds:datastoreItem>
</file>

<file path=customXml/itemProps2.xml><?xml version="1.0" encoding="utf-8"?>
<ds:datastoreItem xmlns:ds="http://schemas.openxmlformats.org/officeDocument/2006/customXml" ds:itemID="{851DCF2F-A36A-4DA1-AEA6-A1EEC50CBC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9D91E80-B7D0-4D90-B35A-9DD368393252}">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9b239327-9e80-40e4-b1b7-4394fed77a33"/>
    <ds:schemaRef ds:uri="http://purl.org/dc/terms/"/>
    <ds:schemaRef ds:uri="http://schemas.openxmlformats.org/package/2006/metadata/core-properties"/>
    <ds:schemaRef ds:uri="2f282d3b-eb4a-4b09-b61f-b9593442e286"/>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40</TotalTime>
  <Words>389</Words>
  <Application>Microsoft Office PowerPoint</Application>
  <PresentationFormat>Widescreen</PresentationFormat>
  <Paragraphs>47</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Summary of email discussion on DL 1024QAM in FR1</vt:lpstr>
      <vt:lpstr>Summary of Email Discussion</vt:lpstr>
      <vt:lpstr>Summary of Outcome and Wayforward</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WID: Introduction of DL 1024QAM for NR FR1</dc:title>
  <dc:creator>Ali</dc:creator>
  <cp:lastModifiedBy>MK</cp:lastModifiedBy>
  <cp:revision>49</cp:revision>
  <dcterms:created xsi:type="dcterms:W3CDTF">2019-05-10T13:24:07Z</dcterms:created>
  <dcterms:modified xsi:type="dcterms:W3CDTF">2019-09-08T16:09:28Z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0x010100F3E9551B3FDDA24EBF0A209BAAD637CA</vt:lpwstr>
  </property>
</Properties>
</file>