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1"/>
    <p:sldMasterId id="2147483660" r:id="rId2"/>
  </p:sldMasterIdLst>
  <p:notesMasterIdLst>
    <p:notesMasterId r:id="rId10"/>
  </p:notesMasterIdLst>
  <p:handoutMasterIdLst>
    <p:handoutMasterId r:id="rId11"/>
  </p:handoutMasterIdLst>
  <p:sldIdLst>
    <p:sldId id="256" r:id="rId3"/>
    <p:sldId id="543" r:id="rId4"/>
    <p:sldId id="544" r:id="rId5"/>
    <p:sldId id="1921" r:id="rId6"/>
    <p:sldId id="1919" r:id="rId7"/>
    <p:sldId id="1922" r:id="rId8"/>
    <p:sldId id="568" r:id="rId9"/>
  </p:sldIdLst>
  <p:sldSz cx="9144000" cy="5143500" type="screen16x9"/>
  <p:notesSz cx="6797675" cy="987425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271" autoAdjust="0"/>
    <p:restoredTop sz="82219" autoAdjust="0"/>
  </p:normalViewPr>
  <p:slideViewPr>
    <p:cSldViewPr>
      <p:cViewPr varScale="1">
        <p:scale>
          <a:sx n="73" d="100"/>
          <a:sy n="73" d="100"/>
        </p:scale>
        <p:origin x="1168" y="3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10" d="100"/>
        <a:sy n="11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542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0444" y="0"/>
            <a:ext cx="2945659" cy="49542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224A1B-660D-4CD5-8B37-774DDDD68EB4}" type="datetimeFigureOut">
              <a:rPr lang="zh-CN" altLang="en-US" smtClean="0"/>
              <a:t>2019/9/10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1" y="9378825"/>
            <a:ext cx="2945659" cy="495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0444" y="9378825"/>
            <a:ext cx="2945659" cy="495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D82B1D-ACD4-44E0-B748-308AC5F4B4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567823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536A2D-7CDB-4D05-A643-560184CAC2F1}" type="datetimeFigureOut">
              <a:rPr lang="zh-CN" altLang="en-US" smtClean="0"/>
              <a:t>2019/9/10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07950" y="739775"/>
            <a:ext cx="6581775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79768" y="4690269"/>
            <a:ext cx="5438140" cy="444341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1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0444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850757-BB9F-4595-A35C-F552394546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212549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850757-BB9F-4595-A35C-F5523945468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41439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）仿真参数补充完整</a:t>
            </a:r>
            <a:endParaRPr lang="en-US" altLang="zh-CN" dirty="0"/>
          </a:p>
          <a:p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）初步结论补充。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850757-BB9F-4595-A35C-F5523945468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74122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）仿真参数补充完整</a:t>
            </a:r>
            <a:endParaRPr lang="en-US" altLang="zh-CN" dirty="0"/>
          </a:p>
          <a:p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）初步结论补充。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850757-BB9F-4595-A35C-F5523945468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40668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）仿真参数补充完整</a:t>
            </a:r>
            <a:endParaRPr lang="en-US" altLang="zh-CN" dirty="0"/>
          </a:p>
          <a:p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）初步结论补充。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850757-BB9F-4595-A35C-F5523945468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10658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Documents and Settings\3042\Desktop\22222\Nipic_2531170_20131226151725468000 [转换]-03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42171-163F-4C9D-8062-3257AD747D5E}" type="datetime1">
              <a:rPr lang="zh-CN" altLang="en-US" smtClean="0"/>
              <a:t>2019/9/10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7010400" y="4869656"/>
            <a:ext cx="2133600" cy="273844"/>
          </a:xfrm>
          <a:prstGeom prst="rect">
            <a:avLst/>
          </a:prstGeom>
        </p:spPr>
        <p:txBody>
          <a:bodyPr/>
          <a:lstStyle>
            <a:lvl1pPr algn="r">
              <a:defRPr sz="1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197F284F-0C68-47B1-8C37-B3D1273E35C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2A0AD-B313-4ACC-B2CD-A9446F5715ED}" type="datetime1">
              <a:rPr lang="zh-CN" altLang="en-US" smtClean="0"/>
              <a:t>2019/9/10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16F2A7D-D988-4140-8D70-57D1751483C3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Picture 2" descr="C:\Documents and Settings\3042\Desktop\22222\Nipic_2531170_20131226151725468000 [转换]-03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</p:spPr>
      </p:pic>
      <p:sp>
        <p:nvSpPr>
          <p:cNvPr id="9" name="灯片编号占位符 5"/>
          <p:cNvSpPr txBox="1">
            <a:spLocks/>
          </p:cNvSpPr>
          <p:nvPr userDrawn="1"/>
        </p:nvSpPr>
        <p:spPr>
          <a:xfrm>
            <a:off x="7010400" y="4869656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400" b="1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97F284F-0C68-47B1-8C37-B3D1273E35C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D59018-1E5C-4B8E-8F91-E1A0B34E46C7}" type="datetime1">
              <a:rPr lang="zh-CN" altLang="en-US" smtClean="0"/>
              <a:t>2019/9/10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16F2A7D-D988-4140-8D70-57D1751483C3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Picture 2" descr="C:\Documents and Settings\3042\Desktop\22222\Nipic_2531170_20131226151725468000 [转换]-03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</p:spPr>
      </p:pic>
      <p:sp>
        <p:nvSpPr>
          <p:cNvPr id="9" name="灯片编号占位符 5"/>
          <p:cNvSpPr txBox="1">
            <a:spLocks/>
          </p:cNvSpPr>
          <p:nvPr userDrawn="1"/>
        </p:nvSpPr>
        <p:spPr>
          <a:xfrm>
            <a:off x="7010400" y="4869656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400" b="1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97F284F-0C68-47B1-8C37-B3D1273E35C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9" name="Rectangle 7"/>
          <p:cNvSpPr>
            <a:spLocks noGrp="1" noChangeArrowheads="1"/>
          </p:cNvSpPr>
          <p:nvPr>
            <p:ph type="title"/>
          </p:nvPr>
        </p:nvSpPr>
        <p:spPr>
          <a:xfrm>
            <a:off x="685800" y="1847850"/>
            <a:ext cx="7772400" cy="1102519"/>
          </a:xfrm>
        </p:spPr>
        <p:txBody>
          <a:bodyPr/>
          <a:lstStyle>
            <a:lvl1pPr algn="ctr">
              <a:defRPr sz="2400" b="1" smtClean="0">
                <a:solidFill>
                  <a:schemeClr val="hlink"/>
                </a:solidFill>
                <a:effectLst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276488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543300"/>
            <a:ext cx="6400800" cy="702469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 sz="1800" smtClean="0"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3316" name="Line 4"/>
          <p:cNvSpPr>
            <a:spLocks noChangeShapeType="1"/>
          </p:cNvSpPr>
          <p:nvPr userDrawn="1"/>
        </p:nvSpPr>
        <p:spPr bwMode="auto">
          <a:xfrm flipH="1">
            <a:off x="158750" y="4786313"/>
            <a:ext cx="8839200" cy="0"/>
          </a:xfrm>
          <a:prstGeom prst="line">
            <a:avLst/>
          </a:prstGeom>
          <a:noFill/>
          <a:ln w="28575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39513129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36832887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250" b="1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9179315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1366093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14401"/>
            <a:ext cx="4038600" cy="368022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14401"/>
            <a:ext cx="4038600" cy="368022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6887431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37266242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91858468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11998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2296E-9DD1-40AA-B515-198AC4A882DD}" type="datetime1">
              <a:rPr lang="zh-CN" altLang="en-US" smtClean="0"/>
              <a:t>2019/9/10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16F2A7D-D988-4140-8D70-57D1751483C3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Picture 2" descr="C:\Documents and Settings\3042\Desktop\22222\Nipic_2531170_20131226151725468000 [转换]-03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588"/>
            <a:ext cx="9144000" cy="5145088"/>
          </a:xfrm>
          <a:prstGeom prst="rect">
            <a:avLst/>
          </a:prstGeom>
          <a:noFill/>
        </p:spPr>
      </p:pic>
      <p:sp>
        <p:nvSpPr>
          <p:cNvPr id="10" name="灯片编号占位符 5"/>
          <p:cNvSpPr txBox="1">
            <a:spLocks/>
          </p:cNvSpPr>
          <p:nvPr userDrawn="1"/>
        </p:nvSpPr>
        <p:spPr>
          <a:xfrm>
            <a:off x="7010400" y="4869656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400" b="1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97F284F-0C68-47B1-8C37-B3D1273E35C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19832229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2307753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29598881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91300" y="114301"/>
            <a:ext cx="2095500" cy="4480322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4800" y="114301"/>
            <a:ext cx="6134100" cy="4480322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40503211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5E6603-55FC-41F4-867A-1EFB03E9AA8E}" type="datetime1">
              <a:rPr lang="zh-CN" altLang="en-US" smtClean="0"/>
              <a:t>2019/9/10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16F2A7D-D988-4140-8D70-57D1751483C3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Picture 2" descr="C:\Documents and Settings\3042\Desktop\22222\Nipic_2531170_20131226151725468000 [转换]-03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</p:spPr>
      </p:pic>
      <p:sp>
        <p:nvSpPr>
          <p:cNvPr id="9" name="灯片编号占位符 5"/>
          <p:cNvSpPr txBox="1">
            <a:spLocks/>
          </p:cNvSpPr>
          <p:nvPr userDrawn="1"/>
        </p:nvSpPr>
        <p:spPr>
          <a:xfrm>
            <a:off x="7010400" y="4869656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400" b="1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97F284F-0C68-47B1-8C37-B3D1273E35C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3B751-D342-4ACE-8112-6FCB465A14DB}" type="datetime1">
              <a:rPr lang="zh-CN" altLang="en-US" smtClean="0"/>
              <a:t>2019/9/10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16F2A7D-D988-4140-8D70-57D1751483C3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Picture 2" descr="C:\Documents and Settings\3042\Desktop\22222\Nipic_2531170_20131226151725468000 [转换]-03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</p:spPr>
      </p:pic>
      <p:sp>
        <p:nvSpPr>
          <p:cNvPr id="13" name="灯片编号占位符 5"/>
          <p:cNvSpPr txBox="1">
            <a:spLocks/>
          </p:cNvSpPr>
          <p:nvPr userDrawn="1"/>
        </p:nvSpPr>
        <p:spPr>
          <a:xfrm>
            <a:off x="7010400" y="4869656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400" b="1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97F284F-0C68-47B1-8C37-B3D1273E35C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A12D9-A873-4837-B254-D64CBA2AC573}" type="datetime1">
              <a:rPr lang="zh-CN" altLang="en-US" smtClean="0"/>
              <a:t>2019/9/10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16F2A7D-D988-4140-8D70-57D1751483C3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0" name="Picture 2" descr="C:\Documents and Settings\3042\Desktop\22222\Nipic_2531170_20131226151725468000 [转换]-03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</p:spPr>
      </p:pic>
      <p:sp>
        <p:nvSpPr>
          <p:cNvPr id="12" name="灯片编号占位符 5"/>
          <p:cNvSpPr txBox="1">
            <a:spLocks/>
          </p:cNvSpPr>
          <p:nvPr userDrawn="1"/>
        </p:nvSpPr>
        <p:spPr>
          <a:xfrm>
            <a:off x="7010400" y="4869656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400" b="1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97F284F-0C68-47B1-8C37-B3D1273E35C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11528F-56BB-44F8-93BE-A081CA0B7D9D}" type="datetime1">
              <a:rPr lang="zh-CN" altLang="en-US" smtClean="0"/>
              <a:t>2019/9/10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16F2A7D-D988-4140-8D70-57D1751483C3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6" name="Picture 2" descr="C:\Documents and Settings\3042\Desktop\22222\Nipic_2531170_20131226151725468000 [转换]-03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</p:spPr>
      </p:pic>
      <p:sp>
        <p:nvSpPr>
          <p:cNvPr id="8" name="灯片编号占位符 5"/>
          <p:cNvSpPr txBox="1">
            <a:spLocks/>
          </p:cNvSpPr>
          <p:nvPr userDrawn="1"/>
        </p:nvSpPr>
        <p:spPr>
          <a:xfrm>
            <a:off x="7010400" y="4869656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400" b="1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97F284F-0C68-47B1-8C37-B3D1273E35C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8999A-6D10-46AE-A855-F288FFD64520}" type="datetime1">
              <a:rPr lang="zh-CN" altLang="en-US" smtClean="0"/>
              <a:t>2019/9/10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16F2A7D-D988-4140-8D70-57D1751483C3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Picture 2" descr="C:\Documents and Settings\3042\Desktop\22222\Nipic_2531170_20131226151725468000 [转换]-03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</p:spPr>
      </p:pic>
      <p:sp>
        <p:nvSpPr>
          <p:cNvPr id="7" name="灯片编号占位符 5"/>
          <p:cNvSpPr txBox="1">
            <a:spLocks/>
          </p:cNvSpPr>
          <p:nvPr userDrawn="1"/>
        </p:nvSpPr>
        <p:spPr>
          <a:xfrm>
            <a:off x="7010400" y="4869656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400" b="1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97F284F-0C68-47B1-8C37-B3D1273E35C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5ED7B-F481-4112-A981-C60F0DCABE7A}" type="datetime1">
              <a:rPr lang="zh-CN" altLang="en-US" smtClean="0"/>
              <a:t>2019/9/10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16F2A7D-D988-4140-8D70-57D1751483C3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Picture 2" descr="C:\Documents and Settings\3042\Desktop\22222\Nipic_2531170_20131226151725468000 [转换]-03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</p:spPr>
      </p:pic>
      <p:sp>
        <p:nvSpPr>
          <p:cNvPr id="10" name="灯片编号占位符 5"/>
          <p:cNvSpPr txBox="1">
            <a:spLocks/>
          </p:cNvSpPr>
          <p:nvPr userDrawn="1"/>
        </p:nvSpPr>
        <p:spPr>
          <a:xfrm>
            <a:off x="7010400" y="4869656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400" b="1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97F284F-0C68-47B1-8C37-B3D1273E35C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6C613-70C1-446C-A322-1F2EF30F5FDB}" type="datetime1">
              <a:rPr lang="zh-CN" altLang="en-US" smtClean="0"/>
              <a:t>2019/9/10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16F2A7D-D988-4140-8D70-57D1751483C3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Picture 2" descr="C:\Documents and Settings\3042\Desktop\22222\Nipic_2531170_20131226151725468000 [转换]-03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</p:spPr>
      </p:pic>
      <p:sp>
        <p:nvSpPr>
          <p:cNvPr id="10" name="灯片编号占位符 5"/>
          <p:cNvSpPr txBox="1">
            <a:spLocks/>
          </p:cNvSpPr>
          <p:nvPr userDrawn="1"/>
        </p:nvSpPr>
        <p:spPr>
          <a:xfrm>
            <a:off x="7010400" y="4869656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400" b="1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97F284F-0C68-47B1-8C37-B3D1273E35C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4B6243-E12F-4430-B2F5-1182CC4B3614}" type="datetime1">
              <a:rPr lang="zh-CN" altLang="en-US" smtClean="0"/>
              <a:t>2019/9/10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010400" y="4869656"/>
            <a:ext cx="2133600" cy="273844"/>
          </a:xfrm>
          <a:prstGeom prst="rect">
            <a:avLst/>
          </a:prstGeom>
        </p:spPr>
        <p:txBody>
          <a:bodyPr/>
          <a:lstStyle>
            <a:lvl1pPr algn="r">
              <a:defRPr sz="1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197F284F-0C68-47B1-8C37-B3D1273E35C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Line 3"/>
          <p:cNvSpPr>
            <a:spLocks noChangeShapeType="1"/>
          </p:cNvSpPr>
          <p:nvPr/>
        </p:nvSpPr>
        <p:spPr bwMode="auto">
          <a:xfrm flipH="1">
            <a:off x="152400" y="571500"/>
            <a:ext cx="8839200" cy="0"/>
          </a:xfrm>
          <a:prstGeom prst="line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 sz="1350"/>
          </a:p>
        </p:txBody>
      </p:sp>
      <p:sp>
        <p:nvSpPr>
          <p:cNvPr id="13316" name="Line 4"/>
          <p:cNvSpPr>
            <a:spLocks noChangeShapeType="1"/>
          </p:cNvSpPr>
          <p:nvPr/>
        </p:nvSpPr>
        <p:spPr bwMode="auto">
          <a:xfrm flipH="1">
            <a:off x="152400" y="571500"/>
            <a:ext cx="8839200" cy="0"/>
          </a:xfrm>
          <a:prstGeom prst="line">
            <a:avLst/>
          </a:prstGeom>
          <a:noFill/>
          <a:ln w="28575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 sz="1350"/>
          </a:p>
        </p:txBody>
      </p:sp>
      <p:sp>
        <p:nvSpPr>
          <p:cNvPr id="13319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304801" y="85726"/>
            <a:ext cx="6283325" cy="422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5128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681038"/>
            <a:ext cx="8229600" cy="410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</p:txBody>
      </p:sp>
      <p:sp>
        <p:nvSpPr>
          <p:cNvPr id="3142666" name="Rectangle 10"/>
          <p:cNvSpPr>
            <a:spLocks noChangeArrowheads="1"/>
          </p:cNvSpPr>
          <p:nvPr/>
        </p:nvSpPr>
        <p:spPr bwMode="auto">
          <a:xfrm>
            <a:off x="8748713" y="4879182"/>
            <a:ext cx="341312" cy="216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fld id="{62E541A4-1536-41A5-9E90-0C1FF84C6917}" type="slidenum">
              <a:rPr kumimoji="0" lang="en-US" altLang="zh-CN" sz="1050" b="1"/>
              <a:pPr algn="ctr">
                <a:spcBef>
                  <a:spcPct val="0"/>
                </a:spcBef>
              </a:pPr>
              <a:t>‹#›</a:t>
            </a:fld>
            <a:endParaRPr kumimoji="0" lang="en-US" altLang="zh-CN" sz="1050" b="1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13" y="4865099"/>
            <a:ext cx="1920208" cy="270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4691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18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微软雅黑" pitchFamily="34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18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微软雅黑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18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微软雅黑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18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微软雅黑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18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微软雅黑" pitchFamily="34" charset="-122"/>
        </a:defRPr>
      </a:lvl5pPr>
      <a:lvl6pPr marL="342900" algn="l" rtl="0" fontAlgn="base">
        <a:spcBef>
          <a:spcPct val="0"/>
        </a:spcBef>
        <a:spcAft>
          <a:spcPct val="0"/>
        </a:spcAft>
        <a:defRPr kumimoji="1" sz="2400" b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宋体" pitchFamily="2" charset="-122"/>
        </a:defRPr>
      </a:lvl6pPr>
      <a:lvl7pPr marL="685800" algn="l" rtl="0" fontAlgn="base">
        <a:spcBef>
          <a:spcPct val="0"/>
        </a:spcBef>
        <a:spcAft>
          <a:spcPct val="0"/>
        </a:spcAft>
        <a:defRPr kumimoji="1" sz="2400" b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宋体" pitchFamily="2" charset="-122"/>
        </a:defRPr>
      </a:lvl7pPr>
      <a:lvl8pPr marL="1028700" algn="l" rtl="0" fontAlgn="base">
        <a:spcBef>
          <a:spcPct val="0"/>
        </a:spcBef>
        <a:spcAft>
          <a:spcPct val="0"/>
        </a:spcAft>
        <a:defRPr kumimoji="1" sz="2400" b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宋体" pitchFamily="2" charset="-122"/>
        </a:defRPr>
      </a:lvl8pPr>
      <a:lvl9pPr marL="1371600" algn="l" rtl="0" fontAlgn="base">
        <a:spcBef>
          <a:spcPct val="0"/>
        </a:spcBef>
        <a:spcAft>
          <a:spcPct val="0"/>
        </a:spcAft>
        <a:defRPr kumimoji="1" sz="2400" b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宋体" pitchFamily="2" charset="-122"/>
        </a:defRPr>
      </a:lvl9pPr>
    </p:titleStyle>
    <p:bodyStyle>
      <a:lvl1pPr marL="257175" indent="-257175" algn="l" rtl="0" eaLnBrk="0" fontAlgn="base" hangingPunct="0">
        <a:lnSpc>
          <a:spcPct val="110000"/>
        </a:lnSpc>
        <a:spcBef>
          <a:spcPct val="30000"/>
        </a:spcBef>
        <a:spcAft>
          <a:spcPct val="0"/>
        </a:spcAft>
        <a:buClr>
          <a:schemeClr val="tx2"/>
        </a:buClr>
        <a:buFont typeface="Wingdings" pitchFamily="2" charset="2"/>
        <a:buChar char="n"/>
        <a:defRPr kumimoji="1" sz="1500">
          <a:solidFill>
            <a:schemeClr val="tx1"/>
          </a:solidFill>
          <a:latin typeface="+mn-lt"/>
          <a:ea typeface="微软雅黑" pitchFamily="34" charset="-122"/>
          <a:cs typeface="+mn-cs"/>
        </a:defRPr>
      </a:lvl1pPr>
      <a:lvl2pPr marL="557213" indent="-214313" algn="l" rtl="0" eaLnBrk="0" fontAlgn="base" hangingPunct="0">
        <a:lnSpc>
          <a:spcPct val="110000"/>
        </a:lnSpc>
        <a:spcBef>
          <a:spcPct val="3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l"/>
        <a:defRPr kumimoji="1">
          <a:solidFill>
            <a:schemeClr val="tx1"/>
          </a:solidFill>
          <a:latin typeface="Tahoma" pitchFamily="34" charset="0"/>
          <a:ea typeface="微软雅黑" pitchFamily="34" charset="-122"/>
        </a:defRPr>
      </a:lvl2pPr>
      <a:lvl3pPr marL="857250" indent="-171450" algn="l" rtl="0" eaLnBrk="0" fontAlgn="base" hangingPunct="0">
        <a:lnSpc>
          <a:spcPct val="110000"/>
        </a:lnSpc>
        <a:spcBef>
          <a:spcPct val="30000"/>
        </a:spcBef>
        <a:spcAft>
          <a:spcPct val="0"/>
        </a:spcAft>
        <a:buClr>
          <a:srgbClr val="B2B2B2"/>
        </a:buClr>
        <a:buSzPct val="70000"/>
        <a:buFont typeface="Wingdings" pitchFamily="2" charset="2"/>
        <a:buChar char="l"/>
        <a:defRPr kumimoji="1" sz="1200">
          <a:solidFill>
            <a:schemeClr val="tx1"/>
          </a:solidFill>
          <a:latin typeface="Tahoma" pitchFamily="34" charset="0"/>
          <a:ea typeface="微软雅黑" pitchFamily="34" charset="-122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Char char="•"/>
        <a:defRPr kumimoji="1" sz="1500">
          <a:solidFill>
            <a:schemeClr val="tx1"/>
          </a:solidFill>
          <a:latin typeface="Tahoma" pitchFamily="34" charset="0"/>
          <a:ea typeface="+mn-ea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»"/>
        <a:defRPr kumimoji="1" sz="1500">
          <a:solidFill>
            <a:schemeClr val="tx1"/>
          </a:solidFill>
          <a:latin typeface="Tahoma" pitchFamily="34" charset="0"/>
          <a:ea typeface="+mn-ea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defRPr kumimoji="1" sz="1500">
          <a:solidFill>
            <a:schemeClr val="tx1"/>
          </a:solidFill>
          <a:latin typeface="Tahoma" pitchFamily="34" charset="0"/>
          <a:ea typeface="+mn-ea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defRPr kumimoji="1" sz="1500">
          <a:solidFill>
            <a:schemeClr val="tx1"/>
          </a:solidFill>
          <a:latin typeface="Tahoma" pitchFamily="34" charset="0"/>
          <a:ea typeface="+mn-ea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defRPr kumimoji="1" sz="1500">
          <a:solidFill>
            <a:schemeClr val="tx1"/>
          </a:solidFill>
          <a:latin typeface="Tahoma" pitchFamily="34" charset="0"/>
          <a:ea typeface="+mn-ea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defRPr kumimoji="1" sz="1500">
          <a:solidFill>
            <a:schemeClr val="tx1"/>
          </a:solidFill>
          <a:latin typeface="Tahoma" pitchFamily="34" charset="0"/>
          <a:ea typeface="+mn-ea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3042\Desktop\22222\Nipic_2531170_20131226151725468000 [转换]-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7059" y="-7682"/>
            <a:ext cx="9171059" cy="514508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644287" y="1995686"/>
            <a:ext cx="58013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kern="2000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Discussion on the applicability of  DFT-S-OFDM for NTN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425087" y="3435846"/>
            <a:ext cx="2239716" cy="12464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500" b="1" kern="2000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CAICT</a:t>
            </a:r>
            <a:r>
              <a:rPr lang="zh-CN" altLang="en-US" sz="1500" b="1" kern="2000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，</a:t>
            </a:r>
            <a:r>
              <a:rPr lang="en-US" altLang="zh-CN" sz="1500" b="1" kern="2000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BUPT</a:t>
            </a:r>
            <a:r>
              <a:rPr lang="zh-CN" altLang="en-US" sz="1500" b="1" kern="2000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，</a:t>
            </a:r>
            <a:r>
              <a:rPr lang="en-US" altLang="zh-CN" sz="1500" b="1" kern="2000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CATT</a:t>
            </a:r>
          </a:p>
          <a:p>
            <a:pPr algn="ctr"/>
            <a:endParaRPr lang="en-US" altLang="zh-CN" sz="1500" kern="2000" dirty="0">
              <a:latin typeface="微软雅黑" pitchFamily="34" charset="-122"/>
              <a:ea typeface="微软雅黑" pitchFamily="34" charset="-122"/>
            </a:endParaRPr>
          </a:p>
          <a:p>
            <a:pPr algn="ctr"/>
            <a:endParaRPr lang="en-US" altLang="zh-CN" sz="1500" kern="2000" dirty="0">
              <a:latin typeface="微软雅黑" pitchFamily="34" charset="-122"/>
              <a:ea typeface="微软雅黑" pitchFamily="34" charset="-122"/>
            </a:endParaRPr>
          </a:p>
          <a:p>
            <a:pPr algn="ctr"/>
            <a:endParaRPr lang="en-US" altLang="zh-CN" sz="1500" kern="2000" dirty="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sz="1500" kern="2000" dirty="0">
                <a:latin typeface="微软雅黑" pitchFamily="34" charset="-122"/>
                <a:ea typeface="微软雅黑" pitchFamily="34" charset="-122"/>
              </a:rPr>
              <a:t>2019.9</a:t>
            </a:r>
            <a:endParaRPr lang="zh-CN" altLang="en-US" sz="1500" kern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5">
            <a:extLst>
              <a:ext uri="{FF2B5EF4-FFF2-40B4-BE49-F238E27FC236}">
                <a16:creationId xmlns:a16="http://schemas.microsoft.com/office/drawing/2014/main" id="{B4E379C5-42C7-43C2-8E75-B9F46CD8809C}"/>
              </a:ext>
            </a:extLst>
          </p:cNvPr>
          <p:cNvSpPr txBox="1"/>
          <p:nvPr/>
        </p:nvSpPr>
        <p:spPr>
          <a:xfrm>
            <a:off x="179512" y="123478"/>
            <a:ext cx="13821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kern="2000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RP-191748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919094" y="1817586"/>
            <a:ext cx="51283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Discussion 1: Possible solution of OFDMA in NTN</a:t>
            </a:r>
            <a:endParaRPr lang="zh-CN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19094" y="2180730"/>
            <a:ext cx="67616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Discussion 2: Performance of DFT-s-OFDM under Nonlinear HPA</a:t>
            </a:r>
          </a:p>
        </p:txBody>
      </p:sp>
      <p:sp>
        <p:nvSpPr>
          <p:cNvPr id="11" name="矩形 10"/>
          <p:cNvSpPr/>
          <p:nvPr/>
        </p:nvSpPr>
        <p:spPr>
          <a:xfrm>
            <a:off x="919094" y="2556250"/>
            <a:ext cx="40234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Discussion 3: PAPR</a:t>
            </a:r>
            <a:r>
              <a:rPr lang="zh-CN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reduction methods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F6D71ED8-AE48-4E42-9CD7-A7277E0A05AC}"/>
              </a:ext>
            </a:extLst>
          </p:cNvPr>
          <p:cNvSpPr/>
          <p:nvPr/>
        </p:nvSpPr>
        <p:spPr>
          <a:xfrm>
            <a:off x="827584" y="915566"/>
            <a:ext cx="60755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Key factors of OFDMA application in NTN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96541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>
            <a:extLst>
              <a:ext uri="{FF2B5EF4-FFF2-40B4-BE49-F238E27FC236}">
                <a16:creationId xmlns:a16="http://schemas.microsoft.com/office/drawing/2014/main" id="{8080F7FD-1AED-4833-A621-79F6B8AF53F6}"/>
              </a:ext>
            </a:extLst>
          </p:cNvPr>
          <p:cNvSpPr/>
          <p:nvPr/>
        </p:nvSpPr>
        <p:spPr>
          <a:xfrm>
            <a:off x="602177" y="1218025"/>
            <a:ext cx="27043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Simulation Parameters</a:t>
            </a:r>
            <a:endParaRPr lang="zh-CN" altLang="en-US" sz="15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EDD78244-9A5B-48D4-9DE1-47F799C16921}"/>
              </a:ext>
            </a:extLst>
          </p:cNvPr>
          <p:cNvSpPr/>
          <p:nvPr/>
        </p:nvSpPr>
        <p:spPr>
          <a:xfrm>
            <a:off x="719926" y="3945584"/>
            <a:ext cx="14670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Conclusion</a:t>
            </a:r>
            <a:r>
              <a:rPr lang="zh-CN" altLang="en-US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079B3FCC-3515-4984-9DD9-AAE02C48196E}"/>
              </a:ext>
            </a:extLst>
          </p:cNvPr>
          <p:cNvSpPr/>
          <p:nvPr/>
        </p:nvSpPr>
        <p:spPr>
          <a:xfrm>
            <a:off x="945333" y="4378313"/>
            <a:ext cx="7524990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altLang="zh-CN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1.PAPR of DFT-S-OFDM is 2~3dB lower than that of OFDMA. </a:t>
            </a:r>
          </a:p>
          <a:p>
            <a:r>
              <a:rPr lang="en-US" altLang="zh-CN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2.The value of PAPR increases as the number of subcarrier numbers increases.</a:t>
            </a:r>
          </a:p>
        </p:txBody>
      </p:sp>
      <p:graphicFrame>
        <p:nvGraphicFramePr>
          <p:cNvPr id="14" name="表格 13">
            <a:extLst>
              <a:ext uri="{FF2B5EF4-FFF2-40B4-BE49-F238E27FC236}">
                <a16:creationId xmlns:a16="http://schemas.microsoft.com/office/drawing/2014/main" id="{2D41922E-8608-4E94-AC3C-8ABAC946CB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4040753"/>
              </p:ext>
            </p:extLst>
          </p:nvPr>
        </p:nvGraphicFramePr>
        <p:xfrm>
          <a:off x="395536" y="1793134"/>
          <a:ext cx="4320709" cy="211836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2493018">
                  <a:extLst>
                    <a:ext uri="{9D8B030D-6E8A-4147-A177-3AD203B41FA5}">
                      <a16:colId xmlns:a16="http://schemas.microsoft.com/office/drawing/2014/main" val="3535247895"/>
                    </a:ext>
                  </a:extLst>
                </a:gridCol>
                <a:gridCol w="1827691">
                  <a:extLst>
                    <a:ext uri="{9D8B030D-6E8A-4147-A177-3AD203B41FA5}">
                      <a16:colId xmlns:a16="http://schemas.microsoft.com/office/drawing/2014/main" val="531088292"/>
                    </a:ext>
                  </a:extLst>
                </a:gridCol>
              </a:tblGrid>
              <a:tr h="2286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400" b="1" i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Possible solution of OFDMA in NTN</a:t>
                      </a:r>
                      <a:endParaRPr lang="zh-CN" altLang="en-US" sz="1400" b="1" i="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400" b="1" i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OFDMA</a:t>
                      </a:r>
                    </a:p>
                    <a:p>
                      <a:pPr marL="0" algn="ctr" defTabSz="914400" rtl="0" eaLnBrk="1" latinLnBrk="0" hangingPunct="1"/>
                      <a:r>
                        <a:rPr lang="en-US" altLang="zh-CN" sz="1400" b="1" i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DFT-s-OFDM</a:t>
                      </a:r>
                      <a:endParaRPr lang="zh-CN" altLang="en-US" sz="1400" b="1" i="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410548429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400" b="0" i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Subcarrier numbers</a:t>
                      </a:r>
                    </a:p>
                    <a:p>
                      <a:pPr marL="0" algn="ctr" defTabSz="914400" rtl="0" eaLnBrk="1" latinLnBrk="0" hangingPunct="1"/>
                      <a:r>
                        <a:rPr lang="en-US" altLang="zh-CN" sz="1400" b="0" i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(Useful subcarrier numbers)</a:t>
                      </a:r>
                      <a:endParaRPr lang="zh-CN" altLang="en-US" sz="1400" b="0" i="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400" b="0" i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1024(853),2048(1705),4096(3409),8192(6913)</a:t>
                      </a:r>
                      <a:endParaRPr lang="zh-CN" altLang="en-US" sz="1400" b="0" i="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54805715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400" b="0" i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Number of symbols</a:t>
                      </a:r>
                      <a:endParaRPr lang="zh-CN" altLang="en-US" sz="1400" b="0" i="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400" b="0" i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14000</a:t>
                      </a:r>
                      <a:endParaRPr lang="zh-CN" altLang="en-US" sz="1400" b="0" i="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35141486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400" b="0" i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Encoding method</a:t>
                      </a:r>
                      <a:endParaRPr lang="zh-CN" altLang="en-US" sz="1400" b="0" i="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400" b="0" i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BCH+LDPC</a:t>
                      </a:r>
                      <a:endParaRPr lang="zh-CN" altLang="en-US" sz="1400" b="0" i="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4158846979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400" b="0" i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Modulation method</a:t>
                      </a:r>
                      <a:endParaRPr lang="zh-CN" altLang="en-US" sz="1400" b="0" i="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400" b="0" i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16QAM</a:t>
                      </a:r>
                      <a:endParaRPr lang="zh-CN" altLang="en-US" sz="1400" b="0" i="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72841098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400" b="0" i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Code rate</a:t>
                      </a:r>
                      <a:endParaRPr lang="zh-CN" altLang="en-US" sz="1400" b="0" i="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400" b="0" i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1/2</a:t>
                      </a:r>
                      <a:endParaRPr lang="zh-CN" altLang="en-US" sz="1400" b="0" i="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2019069963"/>
                  </a:ext>
                </a:extLst>
              </a:tr>
            </a:tbl>
          </a:graphicData>
        </a:graphic>
      </p:graphicFrame>
      <p:grpSp>
        <p:nvGrpSpPr>
          <p:cNvPr id="2" name="组合 1">
            <a:extLst>
              <a:ext uri="{FF2B5EF4-FFF2-40B4-BE49-F238E27FC236}">
                <a16:creationId xmlns:a16="http://schemas.microsoft.com/office/drawing/2014/main" id="{686C941C-17F7-43CE-9E59-31E1ACFEC39D}"/>
              </a:ext>
            </a:extLst>
          </p:cNvPr>
          <p:cNvGrpSpPr/>
          <p:nvPr/>
        </p:nvGrpSpPr>
        <p:grpSpPr>
          <a:xfrm>
            <a:off x="4924818" y="1402691"/>
            <a:ext cx="3823646" cy="2737207"/>
            <a:chOff x="4860032" y="978922"/>
            <a:chExt cx="3823646" cy="2737207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1B736CAC-1DF3-4253-A263-39CE9F4C9B68}"/>
                </a:ext>
              </a:extLst>
            </p:cNvPr>
            <p:cNvGrpSpPr/>
            <p:nvPr/>
          </p:nvGrpSpPr>
          <p:grpSpPr>
            <a:xfrm>
              <a:off x="4860032" y="978922"/>
              <a:ext cx="3823646" cy="2737207"/>
              <a:chOff x="485278" y="1527078"/>
              <a:chExt cx="3823646" cy="2737207"/>
            </a:xfrm>
          </p:grpSpPr>
          <p:pic>
            <p:nvPicPr>
              <p:cNvPr id="19" name="图片 18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85278" y="1527078"/>
                <a:ext cx="3823646" cy="2737207"/>
              </a:xfrm>
              <a:prstGeom prst="rect">
                <a:avLst/>
              </a:prstGeom>
            </p:spPr>
          </p:pic>
          <p:cxnSp>
            <p:nvCxnSpPr>
              <p:cNvPr id="4" name="直接箭头连接符 3"/>
              <p:cNvCxnSpPr/>
              <p:nvPr/>
            </p:nvCxnSpPr>
            <p:spPr>
              <a:xfrm flipH="1">
                <a:off x="1726894" y="2470533"/>
                <a:ext cx="214829" cy="140465"/>
              </a:xfrm>
              <a:prstGeom prst="straightConnector1">
                <a:avLst/>
              </a:prstGeom>
              <a:ln w="28575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" name="矩形 6"/>
              <p:cNvSpPr/>
              <p:nvPr/>
            </p:nvSpPr>
            <p:spPr>
              <a:xfrm>
                <a:off x="871083" y="2610998"/>
                <a:ext cx="1090363" cy="30008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350" b="1" dirty="0">
                    <a:solidFill>
                      <a:srgbClr val="C00000"/>
                    </a:solidFill>
                  </a:rPr>
                  <a:t>DFT-s-OFDM</a:t>
                </a:r>
                <a:endParaRPr lang="zh-CN" altLang="en-US" sz="1350" dirty="0">
                  <a:solidFill>
                    <a:srgbClr val="C00000"/>
                  </a:solidFill>
                </a:endParaRPr>
              </a:p>
            </p:txBody>
          </p:sp>
        </p:grpSp>
        <p:cxnSp>
          <p:nvCxnSpPr>
            <p:cNvPr id="15" name="直接箭头连接符 14"/>
            <p:cNvCxnSpPr/>
            <p:nvPr/>
          </p:nvCxnSpPr>
          <p:spPr>
            <a:xfrm>
              <a:off x="7512175" y="2020259"/>
              <a:ext cx="407378" cy="64925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矩形 17"/>
            <p:cNvSpPr/>
            <p:nvPr/>
          </p:nvSpPr>
          <p:spPr>
            <a:xfrm>
              <a:off x="7690481" y="2071900"/>
              <a:ext cx="745717" cy="30008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350" b="1" dirty="0">
                  <a:solidFill>
                    <a:srgbClr val="C00000"/>
                  </a:solidFill>
                </a:rPr>
                <a:t>OFDMA</a:t>
              </a:r>
              <a:endParaRPr lang="zh-CN" altLang="en-US" sz="1350" dirty="0">
                <a:solidFill>
                  <a:srgbClr val="C00000"/>
                </a:solidFill>
              </a:endParaRPr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F34C77A3-B82D-41A7-9997-1F98996B7D20}"/>
              </a:ext>
            </a:extLst>
          </p:cNvPr>
          <p:cNvSpPr/>
          <p:nvPr/>
        </p:nvSpPr>
        <p:spPr>
          <a:xfrm>
            <a:off x="395536" y="709462"/>
            <a:ext cx="51283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Discussion 1: Possible solution of OFDMA in NTN</a:t>
            </a:r>
            <a:endParaRPr lang="zh-CN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5319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>
            <a:extLst>
              <a:ext uri="{FF2B5EF4-FFF2-40B4-BE49-F238E27FC236}">
                <a16:creationId xmlns:a16="http://schemas.microsoft.com/office/drawing/2014/main" id="{8080F7FD-1AED-4833-A621-79F6B8AF53F6}"/>
              </a:ext>
            </a:extLst>
          </p:cNvPr>
          <p:cNvSpPr/>
          <p:nvPr/>
        </p:nvSpPr>
        <p:spPr>
          <a:xfrm>
            <a:off x="597034" y="1118172"/>
            <a:ext cx="27043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Simulation Parameters</a:t>
            </a:r>
            <a:endParaRPr lang="zh-CN" altLang="en-US" sz="15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EDD78244-9A5B-48D4-9DE1-47F799C16921}"/>
              </a:ext>
            </a:extLst>
          </p:cNvPr>
          <p:cNvSpPr/>
          <p:nvPr/>
        </p:nvSpPr>
        <p:spPr>
          <a:xfrm>
            <a:off x="597034" y="3432530"/>
            <a:ext cx="14670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Conclusion</a:t>
            </a:r>
            <a:r>
              <a:rPr lang="zh-CN" altLang="en-US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079B3FCC-3515-4984-9DD9-AAE02C48196E}"/>
                  </a:ext>
                </a:extLst>
              </p:cNvPr>
              <p:cNvSpPr/>
              <p:nvPr/>
            </p:nvSpPr>
            <p:spPr>
              <a:xfrm>
                <a:off x="683568" y="3810027"/>
                <a:ext cx="7524990" cy="836576"/>
              </a:xfrm>
              <a:prstGeom prst="rect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en-US" altLang="zh-CN" sz="1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1.In case of the same BER requirements(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600" b="1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altLang="zh-CN" sz="1600" b="1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𝟏𝟎</m:t>
                        </m:r>
                      </m:e>
                      <m:sup>
                        <m:r>
                          <a:rPr lang="en-US" altLang="zh-CN" sz="1600" b="1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1600" b="1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𝟑</m:t>
                        </m:r>
                      </m:sup>
                    </m:sSup>
                  </m:oMath>
                </a14:m>
                <a:r>
                  <a:rPr lang="en-US" altLang="zh-CN" sz="1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), nonlinearity of HPA causes 1dB deterioration of SNR.</a:t>
                </a:r>
              </a:p>
              <a:p>
                <a:r>
                  <a:rPr lang="en-US" altLang="zh-CN" sz="1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2. As OBO increases, SNR degradation decreases.</a:t>
                </a:r>
              </a:p>
            </p:txBody>
          </p:sp>
        </mc:Choice>
        <mc:Fallback xmlns=""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079B3FCC-3515-4984-9DD9-AAE02C48196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3568" y="3810027"/>
                <a:ext cx="7524990" cy="83657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矩形 11"/>
          <p:cNvSpPr/>
          <p:nvPr/>
        </p:nvSpPr>
        <p:spPr>
          <a:xfrm>
            <a:off x="395536" y="765187"/>
            <a:ext cx="67616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Discussion 2: Performance of DFT-s-OFDM under Nonlinear HPA</a:t>
            </a:r>
          </a:p>
        </p:txBody>
      </p:sp>
      <p:graphicFrame>
        <p:nvGraphicFramePr>
          <p:cNvPr id="14" name="表格 13">
            <a:extLst>
              <a:ext uri="{FF2B5EF4-FFF2-40B4-BE49-F238E27FC236}">
                <a16:creationId xmlns:a16="http://schemas.microsoft.com/office/drawing/2014/main" id="{2D41922E-8608-4E94-AC3C-8ABAC946CB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1802582"/>
              </p:ext>
            </p:extLst>
          </p:nvPr>
        </p:nvGraphicFramePr>
        <p:xfrm>
          <a:off x="395536" y="1470693"/>
          <a:ext cx="4320709" cy="190500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2493018">
                  <a:extLst>
                    <a:ext uri="{9D8B030D-6E8A-4147-A177-3AD203B41FA5}">
                      <a16:colId xmlns:a16="http://schemas.microsoft.com/office/drawing/2014/main" val="3535247895"/>
                    </a:ext>
                  </a:extLst>
                </a:gridCol>
                <a:gridCol w="1827691">
                  <a:extLst>
                    <a:ext uri="{9D8B030D-6E8A-4147-A177-3AD203B41FA5}">
                      <a16:colId xmlns:a16="http://schemas.microsoft.com/office/drawing/2014/main" val="531088292"/>
                    </a:ext>
                  </a:extLst>
                </a:gridCol>
              </a:tblGrid>
              <a:tr h="2286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400" b="0" i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Subcarrier numbers</a:t>
                      </a:r>
                    </a:p>
                    <a:p>
                      <a:pPr marL="0" algn="ctr" defTabSz="914400" rtl="0" eaLnBrk="1" latinLnBrk="0" hangingPunct="1"/>
                      <a:r>
                        <a:rPr lang="en-US" altLang="zh-CN" sz="1400" b="0" i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(Useful subcarrier numbers)</a:t>
                      </a:r>
                      <a:endParaRPr lang="zh-CN" altLang="en-US" sz="1400" b="0" i="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400" b="0" i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2048(1024)</a:t>
                      </a:r>
                      <a:endParaRPr lang="zh-CN" altLang="en-US" sz="1400" b="0" i="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54805715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400" b="0" i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Encoding method</a:t>
                      </a:r>
                      <a:endParaRPr lang="zh-CN" altLang="en-US" sz="1400" b="0" i="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400" b="0" i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BCH+LDPC</a:t>
                      </a:r>
                      <a:endParaRPr lang="zh-CN" altLang="en-US" sz="1400" b="0" i="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35141486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400" b="0" i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Modulation method</a:t>
                      </a:r>
                      <a:endParaRPr lang="zh-CN" altLang="en-US" sz="1400" b="0" i="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400" b="0" i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QPSK</a:t>
                      </a:r>
                      <a:endParaRPr lang="zh-CN" altLang="en-US" sz="1400" b="0" i="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2805576508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400" b="0" i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Code rate</a:t>
                      </a:r>
                      <a:endParaRPr lang="zh-CN" altLang="en-US" sz="1400" b="0" i="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400" b="0" i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1/2</a:t>
                      </a:r>
                      <a:endParaRPr lang="zh-CN" altLang="en-US" sz="1400" b="0" i="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504013168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400" b="0" i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CP length</a:t>
                      </a:r>
                      <a:endParaRPr lang="zh-CN" altLang="en-US" sz="1400" b="0" i="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400" b="0" i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205</a:t>
                      </a:r>
                      <a:endParaRPr lang="zh-CN" altLang="en-US" sz="1400" b="0" i="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247566081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400" b="0" i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OBO</a:t>
                      </a:r>
                      <a:endParaRPr lang="zh-CN" altLang="en-US" sz="1400" b="0" i="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400" b="0" i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0,1,2,3,4,5(dB)</a:t>
                      </a:r>
                      <a:endParaRPr lang="zh-CN" altLang="en-US" sz="1400" b="0" i="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4117791169"/>
                  </a:ext>
                </a:extLst>
              </a:tr>
            </a:tbl>
          </a:graphicData>
        </a:graphic>
      </p:graphicFrame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57566" y="1217270"/>
            <a:ext cx="3407959" cy="2399926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014798" y="1067525"/>
            <a:ext cx="129349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DFT-S-OFDM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2616989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:a16="http://schemas.microsoft.com/office/drawing/2014/main" id="{079B3FCC-3515-4984-9DD9-AAE02C48196E}"/>
              </a:ext>
            </a:extLst>
          </p:cNvPr>
          <p:cNvSpPr/>
          <p:nvPr/>
        </p:nvSpPr>
        <p:spPr>
          <a:xfrm>
            <a:off x="603011" y="3718527"/>
            <a:ext cx="8170078" cy="1077218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altLang="zh-CN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1.Clipping: When PAPR is reduced, it will bring additional signal nonlinear distortion and deteriorate the signal EVM.</a:t>
            </a:r>
          </a:p>
          <a:p>
            <a:r>
              <a:rPr lang="en-US" altLang="zh-CN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GPO(Generalized </a:t>
            </a:r>
            <a:r>
              <a:rPr lang="en-US" altLang="zh-CN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Precoded</a:t>
            </a:r>
            <a:r>
              <a:rPr lang="en-US" altLang="zh-CN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OFDMA): GPO has a lower PAPR value, but the processing flow is more complicated.</a:t>
            </a:r>
            <a:endParaRPr lang="zh-CN" alt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67341" y="763087"/>
            <a:ext cx="40234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Discussion 3: PAPR</a:t>
            </a:r>
            <a:r>
              <a:rPr lang="zh-CN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reduction methods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8024" y="1525082"/>
            <a:ext cx="2304256" cy="1826803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16322" y="1525083"/>
            <a:ext cx="2120174" cy="1826802"/>
          </a:xfrm>
          <a:prstGeom prst="rect">
            <a:avLst/>
          </a:prstGeom>
        </p:spPr>
      </p:pic>
      <p:graphicFrame>
        <p:nvGraphicFramePr>
          <p:cNvPr id="10" name="表格 9">
            <a:extLst>
              <a:ext uri="{FF2B5EF4-FFF2-40B4-BE49-F238E27FC236}">
                <a16:creationId xmlns:a16="http://schemas.microsoft.com/office/drawing/2014/main" id="{1B2A3A99-8203-4395-B5CE-3A89101222E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0211999"/>
              </p:ext>
            </p:extLst>
          </p:nvPr>
        </p:nvGraphicFramePr>
        <p:xfrm>
          <a:off x="367341" y="1503006"/>
          <a:ext cx="4320709" cy="190500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2493018">
                  <a:extLst>
                    <a:ext uri="{9D8B030D-6E8A-4147-A177-3AD203B41FA5}">
                      <a16:colId xmlns:a16="http://schemas.microsoft.com/office/drawing/2014/main" val="3535247895"/>
                    </a:ext>
                  </a:extLst>
                </a:gridCol>
                <a:gridCol w="1827691">
                  <a:extLst>
                    <a:ext uri="{9D8B030D-6E8A-4147-A177-3AD203B41FA5}">
                      <a16:colId xmlns:a16="http://schemas.microsoft.com/office/drawing/2014/main" val="531088292"/>
                    </a:ext>
                  </a:extLst>
                </a:gridCol>
              </a:tblGrid>
              <a:tr h="2286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400" b="0" i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Reduction methods</a:t>
                      </a:r>
                      <a:endParaRPr lang="zh-CN" altLang="en-US" sz="1400" b="0" i="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400" b="0" i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1.Clipping</a:t>
                      </a:r>
                      <a:r>
                        <a:rPr lang="zh-CN" altLang="en-US" sz="1400" b="0" i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altLang="zh-CN" sz="1400" b="0" i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2.GPO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307715759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400" b="0" i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Subcarrier numbers</a:t>
                      </a:r>
                    </a:p>
                    <a:p>
                      <a:pPr marL="0" algn="ctr" defTabSz="914400" rtl="0" eaLnBrk="1" latinLnBrk="0" hangingPunct="1"/>
                      <a:r>
                        <a:rPr lang="en-US" altLang="zh-CN" sz="1400" b="0" i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(Useful subcarrier numbers)</a:t>
                      </a:r>
                      <a:endParaRPr lang="zh-CN" altLang="en-US" sz="1400" b="0" i="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400" b="0" i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2048(1024)</a:t>
                      </a:r>
                      <a:endParaRPr lang="zh-CN" altLang="en-US" sz="1400" b="0" i="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4117791169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400" b="0" i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Encoding method</a:t>
                      </a:r>
                      <a:endParaRPr lang="zh-CN" altLang="en-US" sz="1400" b="0" i="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400" b="0" i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BCH+LDPC</a:t>
                      </a:r>
                      <a:endParaRPr lang="zh-CN" altLang="en-US" sz="1400" b="0" i="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256963061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400" b="0" i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Modulation method</a:t>
                      </a:r>
                      <a:endParaRPr lang="zh-CN" altLang="en-US" sz="1400" b="0" i="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400" b="0" i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QPSK</a:t>
                      </a:r>
                      <a:endParaRPr lang="zh-CN" altLang="en-US" sz="1400" b="0" i="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4051686398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400" b="0" i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Code rate</a:t>
                      </a:r>
                      <a:endParaRPr lang="zh-CN" altLang="en-US" sz="1400" b="0" i="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400" b="0" i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1/2</a:t>
                      </a:r>
                      <a:endParaRPr lang="zh-CN" altLang="en-US" sz="1400" b="0" i="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150603967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400" b="0" i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CP length</a:t>
                      </a:r>
                      <a:endParaRPr lang="zh-CN" altLang="en-US" sz="1400" b="0" i="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400" b="0" i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205</a:t>
                      </a:r>
                      <a:endParaRPr lang="zh-CN" altLang="en-US" sz="1400" b="0" i="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118350510"/>
                  </a:ext>
                </a:extLst>
              </a:tr>
            </a:tbl>
          </a:graphicData>
        </a:graphic>
      </p:graphicFrame>
      <p:sp>
        <p:nvSpPr>
          <p:cNvPr id="11" name="矩形 10">
            <a:extLst>
              <a:ext uri="{FF2B5EF4-FFF2-40B4-BE49-F238E27FC236}">
                <a16:creationId xmlns:a16="http://schemas.microsoft.com/office/drawing/2014/main" id="{8BCE3338-B281-4A86-A506-C4985913A028}"/>
              </a:ext>
            </a:extLst>
          </p:cNvPr>
          <p:cNvSpPr/>
          <p:nvPr/>
        </p:nvSpPr>
        <p:spPr>
          <a:xfrm>
            <a:off x="597034" y="1118172"/>
            <a:ext cx="27043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Simulation Parameters</a:t>
            </a:r>
            <a:endParaRPr lang="zh-CN" altLang="en-US" sz="15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8E1CD1FD-FEEE-467A-9EA9-3758D2A75D6C}"/>
              </a:ext>
            </a:extLst>
          </p:cNvPr>
          <p:cNvSpPr/>
          <p:nvPr/>
        </p:nvSpPr>
        <p:spPr>
          <a:xfrm>
            <a:off x="460510" y="3370293"/>
            <a:ext cx="14670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Conclusion</a:t>
            </a:r>
            <a:r>
              <a:rPr lang="zh-CN" altLang="en-US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C483FDB4-8048-41DF-8282-06C5923AAB88}"/>
              </a:ext>
            </a:extLst>
          </p:cNvPr>
          <p:cNvSpPr/>
          <p:nvPr/>
        </p:nvSpPr>
        <p:spPr>
          <a:xfrm>
            <a:off x="7704539" y="1302837"/>
            <a:ext cx="54373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GPO</a:t>
            </a:r>
            <a:endParaRPr lang="zh-CN" altLang="en-US" sz="1400" dirty="0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AE45FF93-EAC7-42C9-895A-60C144185D9A}"/>
              </a:ext>
            </a:extLst>
          </p:cNvPr>
          <p:cNvSpPr/>
          <p:nvPr/>
        </p:nvSpPr>
        <p:spPr>
          <a:xfrm>
            <a:off x="5533630" y="1302837"/>
            <a:ext cx="81304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Clipping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9080688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1E7270ED-D3DE-48CA-9541-DB8A53E27ED7}"/>
              </a:ext>
            </a:extLst>
          </p:cNvPr>
          <p:cNvSpPr/>
          <p:nvPr/>
        </p:nvSpPr>
        <p:spPr>
          <a:xfrm>
            <a:off x="962358" y="1347614"/>
            <a:ext cx="7219284" cy="286232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ummary</a:t>
            </a:r>
            <a:endParaRPr lang="en-US" altLang="zh-CN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zh-CN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zh-CN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1: Both OFDMA and DFT-s-OFDM could be used in NTN;</a:t>
            </a:r>
          </a:p>
          <a:p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2: PAPR of DFT-s-OFDM is 2~3dB lower than that of OFDMA;</a:t>
            </a:r>
          </a:p>
          <a:p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PAPR can be reduced by GPO and clipping;</a:t>
            </a:r>
          </a:p>
          <a:p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We have already started the TA and PDSCH design of DFT-s-OFDM,</a:t>
            </a:r>
          </a:p>
          <a:p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It could be discuss on next meeting.</a:t>
            </a:r>
          </a:p>
          <a:p>
            <a:endParaRPr lang="en-US" altLang="zh-CN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zh-CN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59198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0" y="2283718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Thank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You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en-US" altLang="zh-CN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F2A7D-D988-4140-8D70-57D1751483C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10692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通信标准研究所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通信政策与管理管理研究所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通信政策与管理管理研究所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通信政策与管理管理研究所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通信政策与管理管理研究所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通信政策与管理管理研究所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通信政策与管理管理研究所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通信政策与管理管理研究所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通信政策与管理管理研究所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388</Words>
  <Application>Microsoft Office PowerPoint</Application>
  <PresentationFormat>全屏显示(16:9)</PresentationFormat>
  <Paragraphs>91</Paragraphs>
  <Slides>7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微软雅黑</vt:lpstr>
      <vt:lpstr>Arial</vt:lpstr>
      <vt:lpstr>Calibri</vt:lpstr>
      <vt:lpstr>Cambria Math</vt:lpstr>
      <vt:lpstr>Tahoma</vt:lpstr>
      <vt:lpstr>Times New Roman</vt:lpstr>
      <vt:lpstr>Wingdings</vt:lpstr>
      <vt:lpstr>Office 主题</vt:lpstr>
      <vt:lpstr>通信标准研究所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2019-08-23T05:46:31Z</dcterms:created>
  <dcterms:modified xsi:type="dcterms:W3CDTF">2019-09-10T02:24:07Z</dcterms:modified>
</cp:coreProperties>
</file>