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4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67ECAA-E935-40A5-82BE-DC268AE23B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xmlns="" id="{0D9350ED-2DCB-4F36-99BA-7B3A563942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xmlns="" id="{D327D62C-19E8-482E-A574-5AEE78E445E3}"/>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04D311D0-C527-4BD0-933C-35A97E78E54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8701D5C4-3269-4EFA-85B3-10BA6F387140}"/>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1644983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D24BAE-219B-4D67-997E-DFB3BEA2748F}"/>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73A8EDB6-D80E-42B6-9FE3-E2B1C940E7F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6A1930D9-0E96-437A-9B73-2DBA94627ED8}"/>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2F49C066-D324-440B-B7E4-E283B58F01D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46CA2E01-98F3-422E-852C-AFD56615CCEA}"/>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63549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155B3C1-0482-4751-9794-F8B32CD64D8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431780CB-3FC4-4968-9F7F-962BE0F121B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2424DFEE-A7AD-4047-A8FB-52AECE2B28BE}"/>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7AE2746D-3133-4F71-8D20-31BC96FDAB38}"/>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1C10E943-B678-44F7-813A-4D1C311A6977}"/>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2828159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6DB9EE-3B69-482F-8D99-7C475FD760C3}"/>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57512BFA-9F7A-4BB5-AD59-2E32DAEC7C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9E09C8BF-134A-412D-8701-BC6B39669A1D}"/>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39D63BBD-FF14-4ADB-8AA0-CC953F66323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18861ABB-00DE-42C4-B641-EBB9C2E90D89}"/>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2347328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7B9226-85AE-4D00-8BCC-4F1B085E6F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xmlns="" id="{0567FFC2-23B8-4F5A-BB79-65D842FB9A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E60432AE-1DEE-4B9E-8B25-F3F181D10019}"/>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5968E676-CA27-4422-9129-DB07701027B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D49C0813-A503-4656-87E5-D38D6ED88E9C}"/>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4062117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AC8EFD-9D10-45A7-8913-B5C278C82BE1}"/>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DC53D8A5-28B7-4A79-81B2-B73B3EE66FA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xmlns="" id="{8C35892A-B5A0-418F-B82D-20E0FA83BA4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xmlns="" id="{EF3D7C85-10A6-4C11-A76D-890C9D229243}"/>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6" name="Footer Placeholder 5">
            <a:extLst>
              <a:ext uri="{FF2B5EF4-FFF2-40B4-BE49-F238E27FC236}">
                <a16:creationId xmlns:a16="http://schemas.microsoft.com/office/drawing/2014/main" xmlns="" id="{F0C9BC20-7B03-414C-A133-A6E1E94FABC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5BC503CC-24AD-4C2F-9B48-17F0D831688C}"/>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1428194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C10B26-ECAC-4488-8104-C82E1786834B}"/>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A49C72EB-8F3F-4AB2-9DD6-0627171C2B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73A288E2-32E0-400B-AF04-C055AE73A32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xmlns="" id="{D57F8655-A52A-4AD1-806A-B477443896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E673166E-B0FA-4279-831A-2393334803E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xmlns="" id="{9681422C-6B96-43C6-B6A9-7316E2B5DCAE}"/>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8" name="Footer Placeholder 7">
            <a:extLst>
              <a:ext uri="{FF2B5EF4-FFF2-40B4-BE49-F238E27FC236}">
                <a16:creationId xmlns:a16="http://schemas.microsoft.com/office/drawing/2014/main" xmlns="" id="{FECACD78-48FA-4D96-8B61-5BFD0895034A}"/>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xmlns="" id="{1794B14E-13B2-4203-8AC5-BB8055DCB7D8}"/>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1470385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3706ED-12A9-41C3-AF10-61C621BDDA82}"/>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xmlns="" id="{19C7B93B-4EB3-4354-A515-11A684968118}"/>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4" name="Footer Placeholder 3">
            <a:extLst>
              <a:ext uri="{FF2B5EF4-FFF2-40B4-BE49-F238E27FC236}">
                <a16:creationId xmlns:a16="http://schemas.microsoft.com/office/drawing/2014/main" xmlns="" id="{2C07E9C9-8DD7-458A-A1A8-6819F417E134}"/>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xmlns="" id="{7F92D0F3-31BE-454B-A238-17D468B7DBCA}"/>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3845578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B901230-76E4-4A33-AE3E-03DA16E9CA4A}"/>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3" name="Footer Placeholder 2">
            <a:extLst>
              <a:ext uri="{FF2B5EF4-FFF2-40B4-BE49-F238E27FC236}">
                <a16:creationId xmlns:a16="http://schemas.microsoft.com/office/drawing/2014/main" xmlns="" id="{12F2D465-13DD-4B6B-8C74-3363ECC012C4}"/>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xmlns="" id="{08483B31-3A1C-4CB2-A5B8-BEFDA8659AC2}"/>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402150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1C1FF7-0CAB-411E-8790-77850C60E8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8187C27B-79CE-40D3-A876-D562C33B8D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xmlns="" id="{4049F834-DD93-4DC8-925C-EB29718E8B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062F5B9A-9EEE-4039-AEEA-84DC7667854F}"/>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6" name="Footer Placeholder 5">
            <a:extLst>
              <a:ext uri="{FF2B5EF4-FFF2-40B4-BE49-F238E27FC236}">
                <a16:creationId xmlns:a16="http://schemas.microsoft.com/office/drawing/2014/main" xmlns="" id="{F8B168AC-1DEB-4F88-8AE1-980D44529FD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BFE0CEE6-222D-47B9-8D01-B3ACED6545FA}"/>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1339286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FA5AC8-9955-4F13-82C1-EDC9C45B0D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xmlns="" id="{600BD4F1-B75F-410A-B2BE-80F8962691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xmlns="" id="{F18B0164-A123-4A31-8696-2EA937A1A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43ECF9E5-DFD2-466D-8D1A-B8D729A01B39}"/>
              </a:ext>
            </a:extLst>
          </p:cNvPr>
          <p:cNvSpPr>
            <a:spLocks noGrp="1"/>
          </p:cNvSpPr>
          <p:nvPr>
            <p:ph type="dt" sz="half" idx="10"/>
          </p:nvPr>
        </p:nvSpPr>
        <p:spPr/>
        <p:txBody>
          <a:bodyPr/>
          <a:lstStyle/>
          <a:p>
            <a:fld id="{51189CE5-41B7-443F-8071-C930C07E04F1}" type="datetimeFigureOut">
              <a:rPr lang="sv-SE" smtClean="0"/>
              <a:t>2019-03-11</a:t>
            </a:fld>
            <a:endParaRPr lang="sv-SE"/>
          </a:p>
        </p:txBody>
      </p:sp>
      <p:sp>
        <p:nvSpPr>
          <p:cNvPr id="6" name="Footer Placeholder 5">
            <a:extLst>
              <a:ext uri="{FF2B5EF4-FFF2-40B4-BE49-F238E27FC236}">
                <a16:creationId xmlns:a16="http://schemas.microsoft.com/office/drawing/2014/main" xmlns="" id="{C1DD818C-23B6-48FB-AFCB-1006AAE3139A}"/>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D79655A7-894C-40DD-A357-5C55269594AA}"/>
              </a:ext>
            </a:extLst>
          </p:cNvPr>
          <p:cNvSpPr>
            <a:spLocks noGrp="1"/>
          </p:cNvSpPr>
          <p:nvPr>
            <p:ph type="sldNum" sz="quarter" idx="12"/>
          </p:nvPr>
        </p:nvSpPr>
        <p:spPr/>
        <p:txBody>
          <a:bodyPr/>
          <a:lstStyle/>
          <a:p>
            <a:fld id="{E083BAED-DCA9-4D1B-B4DB-6E0707AAC0A8}" type="slidenum">
              <a:rPr lang="sv-SE" smtClean="0"/>
              <a:t>‹#›</a:t>
            </a:fld>
            <a:endParaRPr lang="sv-SE"/>
          </a:p>
        </p:txBody>
      </p:sp>
    </p:spTree>
    <p:extLst>
      <p:ext uri="{BB962C8B-B14F-4D97-AF65-F5344CB8AC3E}">
        <p14:creationId xmlns:p14="http://schemas.microsoft.com/office/powerpoint/2010/main" val="4217043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EEBDE2-0E72-4618-B4BE-6C71CD8DAD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F810EDF2-29FB-4905-AFC7-CE3EC7D2CF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A1CE2101-86A9-4191-87B9-AC4ADC21EF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89CE5-41B7-443F-8071-C930C07E04F1}" type="datetimeFigureOut">
              <a:rPr lang="sv-SE" smtClean="0"/>
              <a:t>2019-03-11</a:t>
            </a:fld>
            <a:endParaRPr lang="sv-SE"/>
          </a:p>
        </p:txBody>
      </p:sp>
      <p:sp>
        <p:nvSpPr>
          <p:cNvPr id="5" name="Footer Placeholder 4">
            <a:extLst>
              <a:ext uri="{FF2B5EF4-FFF2-40B4-BE49-F238E27FC236}">
                <a16:creationId xmlns:a16="http://schemas.microsoft.com/office/drawing/2014/main" xmlns="" id="{775F1816-61F3-40A8-BE90-496BC9B3D4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xmlns="" id="{A9FE6E6C-6C86-447A-B93D-24FC1B57FC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83BAED-DCA9-4D1B-B4DB-6E0707AAC0A8}" type="slidenum">
              <a:rPr lang="sv-SE" smtClean="0"/>
              <a:t>‹#›</a:t>
            </a:fld>
            <a:endParaRPr lang="sv-SE"/>
          </a:p>
        </p:txBody>
      </p:sp>
    </p:spTree>
    <p:extLst>
      <p:ext uri="{BB962C8B-B14F-4D97-AF65-F5344CB8AC3E}">
        <p14:creationId xmlns:p14="http://schemas.microsoft.com/office/powerpoint/2010/main" val="2774411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D0F4B1-806A-46BC-826B-6D38444BB588}"/>
              </a:ext>
            </a:extLst>
          </p:cNvPr>
          <p:cNvSpPr>
            <a:spLocks noGrp="1"/>
          </p:cNvSpPr>
          <p:nvPr>
            <p:ph type="ctrTitle"/>
          </p:nvPr>
        </p:nvSpPr>
        <p:spPr/>
        <p:txBody>
          <a:bodyPr>
            <a:normAutofit fontScale="90000"/>
          </a:bodyPr>
          <a:lstStyle/>
          <a:p>
            <a:r>
              <a:rPr lang="en-US" dirty="0"/>
              <a:t>Motivation for new Study on new NR band 6.425-7.125GHz</a:t>
            </a:r>
            <a:endParaRPr lang="sv-SE" dirty="0"/>
          </a:p>
        </p:txBody>
      </p:sp>
      <p:sp>
        <p:nvSpPr>
          <p:cNvPr id="3" name="Subtitle 2">
            <a:extLst>
              <a:ext uri="{FF2B5EF4-FFF2-40B4-BE49-F238E27FC236}">
                <a16:creationId xmlns:a16="http://schemas.microsoft.com/office/drawing/2014/main" xmlns="" id="{F45F1FD6-46B3-4DF8-BEF8-A65E28070381}"/>
              </a:ext>
            </a:extLst>
          </p:cNvPr>
          <p:cNvSpPr>
            <a:spLocks noGrp="1"/>
          </p:cNvSpPr>
          <p:nvPr>
            <p:ph type="subTitle" idx="1"/>
          </p:nvPr>
        </p:nvSpPr>
        <p:spPr/>
        <p:txBody>
          <a:bodyPr/>
          <a:lstStyle/>
          <a:p>
            <a:r>
              <a:rPr lang="sv-SE" dirty="0" smtClean="0"/>
              <a:t>Huawei, HiSilicon</a:t>
            </a:r>
            <a:endParaRPr lang="sv-SE" dirty="0"/>
          </a:p>
        </p:txBody>
      </p:sp>
      <p:sp>
        <p:nvSpPr>
          <p:cNvPr id="4" name="TextBox 4">
            <a:extLst>
              <a:ext uri="{FF2B5EF4-FFF2-40B4-BE49-F238E27FC236}">
                <a16:creationId xmlns:a16="http://schemas.microsoft.com/office/drawing/2014/main" xmlns="" id="{5FCEB20C-26BD-4402-8D16-52A370860E60}"/>
              </a:ext>
            </a:extLst>
          </p:cNvPr>
          <p:cNvSpPr txBox="1">
            <a:spLocks noChangeArrowheads="1"/>
          </p:cNvSpPr>
          <p:nvPr/>
        </p:nvSpPr>
        <p:spPr bwMode="auto">
          <a:xfrm>
            <a:off x="241176" y="197879"/>
            <a:ext cx="115893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Meeting #83	</a:t>
            </a:r>
            <a:r>
              <a:rPr lang="en-US" altLang="zh-CN" sz="1800" dirty="0" smtClean="0">
                <a:latin typeface="Arial Unicode MS" pitchFamily="50" charset="-127"/>
                <a:ea typeface="Arial Unicode MS" pitchFamily="50" charset="-127"/>
                <a:cs typeface="Arial Unicode MS" pitchFamily="50" charset="-127"/>
              </a:rPr>
              <a:t>                                                                                                       </a:t>
            </a:r>
            <a:r>
              <a:rPr lang="en-US" altLang="zh-CN" sz="1800" dirty="0" smtClean="0">
                <a:latin typeface="Arial Unicode MS" pitchFamily="50" charset="-127"/>
                <a:ea typeface="Arial Unicode MS" pitchFamily="50" charset="-127"/>
                <a:cs typeface="Arial Unicode MS" pitchFamily="50" charset="-127"/>
              </a:rPr>
              <a:t>RP-190385</a:t>
            </a:r>
            <a:endParaRPr lang="en-US"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zh-CN" sz="1800" dirty="0">
                <a:latin typeface="Arial Unicode MS" pitchFamily="50" charset="-127"/>
                <a:ea typeface="Arial Unicode MS" pitchFamily="50" charset="-127"/>
                <a:cs typeface="Arial Unicode MS" pitchFamily="50" charset="-127"/>
              </a:rPr>
              <a:t>Shenzhen, China, March 18-21, 2019</a:t>
            </a:r>
          </a:p>
        </p:txBody>
      </p:sp>
    </p:spTree>
    <p:extLst>
      <p:ext uri="{BB962C8B-B14F-4D97-AF65-F5344CB8AC3E}">
        <p14:creationId xmlns:p14="http://schemas.microsoft.com/office/powerpoint/2010/main" val="693811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BEFD22-2627-4F1D-8F95-FDCAF35A6380}"/>
              </a:ext>
            </a:extLst>
          </p:cNvPr>
          <p:cNvSpPr>
            <a:spLocks noGrp="1"/>
          </p:cNvSpPr>
          <p:nvPr>
            <p:ph type="title"/>
          </p:nvPr>
        </p:nvSpPr>
        <p:spPr>
          <a:xfrm>
            <a:off x="404602" y="0"/>
            <a:ext cx="10515600" cy="1325563"/>
          </a:xfrm>
        </p:spPr>
        <p:txBody>
          <a:bodyPr/>
          <a:lstStyle/>
          <a:p>
            <a:r>
              <a:rPr lang="sv-SE" dirty="0" smtClean="0"/>
              <a:t>Motivation</a:t>
            </a:r>
            <a:endParaRPr lang="sv-SE" dirty="0"/>
          </a:p>
        </p:txBody>
      </p:sp>
      <p:sp>
        <p:nvSpPr>
          <p:cNvPr id="3" name="Content Placeholder 2">
            <a:extLst>
              <a:ext uri="{FF2B5EF4-FFF2-40B4-BE49-F238E27FC236}">
                <a16:creationId xmlns:a16="http://schemas.microsoft.com/office/drawing/2014/main" xmlns="" id="{C596BF9B-B205-49AD-BBEE-193235C5F863}"/>
              </a:ext>
            </a:extLst>
          </p:cNvPr>
          <p:cNvSpPr>
            <a:spLocks noGrp="1"/>
          </p:cNvSpPr>
          <p:nvPr>
            <p:ph idx="1"/>
          </p:nvPr>
        </p:nvSpPr>
        <p:spPr>
          <a:xfrm>
            <a:off x="838200" y="1464659"/>
            <a:ext cx="10515600" cy="4426344"/>
          </a:xfrm>
        </p:spPr>
        <p:txBody>
          <a:bodyPr>
            <a:normAutofit fontScale="77500" lnSpcReduction="20000"/>
          </a:bodyPr>
          <a:lstStyle/>
          <a:p>
            <a:pPr hangingPunct="0"/>
            <a:r>
              <a:rPr lang="en-GB" altLang="zh-CN" dirty="0"/>
              <a:t>The article 5 of ITU Radio Regulations (ITU Radio Regulations Edition 2016) has allocated the frequencies 5925 to 6700 MHz and 6700 to 7075 MHz to the FIXED, FIXED-SATELLITE and MOBILE services respectively and 7075 to 7145 MHz to the FIXED and MOBILE services on primary basis in all three ITU regions.</a:t>
            </a:r>
            <a:endParaRPr lang="zh-CN" altLang="zh-CN" dirty="0"/>
          </a:p>
          <a:p>
            <a:pPr hangingPunct="0"/>
            <a:r>
              <a:rPr lang="en-GB" altLang="zh-CN" dirty="0"/>
              <a:t>In European Union, the frequency range 6425-7125 MHz is currently being mostly used for Fixed Services (FS) and Fixed Satellite Services (FSS) on a primary basis. MOBILE SERVICE on the primary basis have been added following the ITU allocation in Region 1. This allows licenced usage in this band for IMT. Technical study regarding the new generation of mobile technology i.e. 5G NR is ongoing in ETSI and the progress can be found in ETSI TR 103 612.</a:t>
            </a:r>
            <a:endParaRPr lang="zh-CN" altLang="zh-CN" dirty="0"/>
          </a:p>
          <a:p>
            <a:pPr hangingPunct="0"/>
            <a:r>
              <a:rPr lang="en-GB" altLang="zh-CN" dirty="0"/>
              <a:t>In order to accelerate this frequency range availability for IMT licensed usage, it would be good for 3GPP to look into this band to facilitate the study in ETSI and ECC, especially the compatibility and sharing studies. </a:t>
            </a:r>
            <a:endParaRPr lang="zh-CN" altLang="zh-CN" dirty="0"/>
          </a:p>
          <a:p>
            <a:r>
              <a:rPr lang="en-GB" altLang="zh-CN" dirty="0"/>
              <a:t>This study is in preparation of the possible definition of a corresponding NR band for licensed operation in FR1, which would be defined in a release-independent manner from Rel-15.</a:t>
            </a:r>
            <a:endParaRPr lang="sv-SE" dirty="0"/>
          </a:p>
        </p:txBody>
      </p:sp>
    </p:spTree>
    <p:extLst>
      <p:ext uri="{BB962C8B-B14F-4D97-AF65-F5344CB8AC3E}">
        <p14:creationId xmlns:p14="http://schemas.microsoft.com/office/powerpoint/2010/main" val="3412957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765</TotalTime>
  <Words>234</Words>
  <Application>Microsoft Office PowerPoint</Application>
  <PresentationFormat>宽屏</PresentationFormat>
  <Paragraphs>9</Paragraphs>
  <Slides>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vt:i4>
      </vt:variant>
    </vt:vector>
  </HeadingPairs>
  <TitlesOfParts>
    <vt:vector size="8" baseType="lpstr">
      <vt:lpstr>Arial Unicode MS</vt:lpstr>
      <vt:lpstr>等线</vt:lpstr>
      <vt:lpstr>Arial</vt:lpstr>
      <vt:lpstr>Calibri</vt:lpstr>
      <vt:lpstr>Calibri Light</vt:lpstr>
      <vt:lpstr>Office Theme</vt:lpstr>
      <vt:lpstr>Motivation for new Study on new NR band 6.425-7.125GHz</vt:lpstr>
      <vt:lpstr>Motivation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R15 MTC</dc:title>
  <dc:creator>Chunhui Zhang</dc:creator>
  <cp:lastModifiedBy>Huawei</cp:lastModifiedBy>
  <cp:revision>81</cp:revision>
  <dcterms:created xsi:type="dcterms:W3CDTF">2018-11-12T22:28:56Z</dcterms:created>
  <dcterms:modified xsi:type="dcterms:W3CDTF">2019-03-11T02:40:25Z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(2)SLAQ+/aOedQzIHxrarct7lpcjn+HI/+jETBRhAZkM3hn7+XEZzpQTTzhur18IYuidIEW5fX7
sm1Ekp7c3k/+j4tyN2oG8e4+ln8U6Uibuyfi9Y1jfaEM3V+AHtmjNHDjvnikohvZw6qkiAeR
2RxO601rlRzKscOvNAUNZGIAKvK6Ng9nvh0jJcdBbG85ffBoO63o8TOOx2EkAva3Z0xAKmqO
SAYy2tNOd2Hhpyfkru</vt:lpwstr>
  </property>
  <property fmtid="{D5CDD505-2E9C-101B-9397-08002B2CF9AE}" pid="3" name="_2015_ms_pID_7253431">
    <vt:lpwstr>RX/m5a148mXFEIV01kbQsFBsUOrR0EtGxOCneeZX3yAIWW7pMjdBgG
mhza3dUovG8jjYLVxVu14BeppGU4PteG4gnY+Kp+8fGI+LBktHqwmyrP8Sde98Z80qPMCEBz
vmMsGe6AFHCXsAs2mtrN0ZRCBy/4DlZF+fNcDplgD2f/+WAVqTl2G67EYWLU9Cq3CSA=</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1552266521</vt:lpwstr>
  </property>
</Properties>
</file>