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9"/>
  </p:notesMasterIdLst>
  <p:sldIdLst>
    <p:sldId id="524" r:id="rId2"/>
    <p:sldId id="542" r:id="rId3"/>
    <p:sldId id="543" r:id="rId4"/>
    <p:sldId id="539" r:id="rId5"/>
    <p:sldId id="538" r:id="rId6"/>
    <p:sldId id="526" r:id="rId7"/>
    <p:sldId id="259" r:id="rId8"/>
  </p:sldIdLst>
  <p:sldSz cx="9144000" cy="6858000" type="screen4x3"/>
  <p:notesSz cx="7099300" cy="102346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Xueming Pan" initials="pxm" lastIdx="11" clrIdx="0"/>
  <p:cmAuthor id="1" name="CATT" initials="CATT" lastIdx="1" clrIdx="1"/>
  <p:cmAuthor id="2" name="chandrika" initials="c" lastIdx="4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063A2"/>
    <a:srgbClr val="1915FF"/>
    <a:srgbClr val="FCFFE7"/>
    <a:srgbClr val="00FA71"/>
    <a:srgbClr val="DDE9F7"/>
    <a:srgbClr val="ACF6DA"/>
    <a:srgbClr val="10386B"/>
    <a:srgbClr val="FA0E12"/>
    <a:srgbClr val="2222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60" autoAdjust="0"/>
    <p:restoredTop sz="79221" autoAdjust="0"/>
  </p:normalViewPr>
  <p:slideViewPr>
    <p:cSldViewPr snapToGrid="0">
      <p:cViewPr>
        <p:scale>
          <a:sx n="75" d="100"/>
          <a:sy n="75" d="100"/>
        </p:scale>
        <p:origin x="-1218" y="73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l">
              <a:defRPr sz="13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1294" y="0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r">
              <a:defRPr sz="1300"/>
            </a:lvl1pPr>
          </a:lstStyle>
          <a:p>
            <a:fld id="{D2013B06-8F13-43AA-80CE-A20C31D31309}" type="datetimeFigureOut">
              <a:rPr lang="zh-CN" altLang="en-US" smtClean="0"/>
              <a:pPr/>
              <a:t>2019/3/11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992188" y="768350"/>
            <a:ext cx="5114925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48" tIns="49524" rIns="99048" bIns="49524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09930" y="4861441"/>
            <a:ext cx="5679440" cy="4605576"/>
          </a:xfrm>
          <a:prstGeom prst="rect">
            <a:avLst/>
          </a:prstGeom>
        </p:spPr>
        <p:txBody>
          <a:bodyPr vert="horz" lIns="99048" tIns="49524" rIns="99048" bIns="49524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106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l">
              <a:defRPr sz="13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1294" y="9721106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r">
              <a:defRPr sz="1300"/>
            </a:lvl1pPr>
          </a:lstStyle>
          <a:p>
            <a:fld id="{859ED260-4EAD-4D2D-81E2-B6A0E2F09DE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71400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9ED260-4EAD-4D2D-81E2-B6A0E2F09DE8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2427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9ED260-4EAD-4D2D-81E2-B6A0E2F09DE8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158622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buFontTx/>
              <a:buChar char="-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9ED260-4EAD-4D2D-81E2-B6A0E2F09DE8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038528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9ED260-4EAD-4D2D-81E2-B6A0E2F09DE8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207605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9ED260-4EAD-4D2D-81E2-B6A0E2F09DE8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96029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1968" y="3645024"/>
            <a:ext cx="7772400" cy="1109985"/>
          </a:xfrm>
        </p:spPr>
        <p:txBody>
          <a:bodyPr>
            <a:normAutofit/>
          </a:bodyPr>
          <a:lstStyle>
            <a:lvl1pPr algn="l"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07504" y="4941168"/>
            <a:ext cx="8928992" cy="864096"/>
          </a:xfrm>
        </p:spPr>
        <p:txBody>
          <a:bodyPr>
            <a:normAutofit/>
          </a:bodyPr>
          <a:lstStyle>
            <a:lvl1pPr marL="0" indent="0" algn="l">
              <a:buNone/>
              <a:defRPr sz="2500">
                <a:solidFill>
                  <a:srgbClr val="222222"/>
                </a:solidFill>
                <a:latin typeface="黑体" pitchFamily="2" charset="-122"/>
                <a:ea typeface="黑体" pitchFamily="2" charset="-12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196752"/>
            <a:ext cx="2057400" cy="492941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196752"/>
            <a:ext cx="6019800" cy="492941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rgbClr val="10386B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68760"/>
            <a:ext cx="4038600" cy="485740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68760"/>
            <a:ext cx="4038600" cy="485740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96752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988840"/>
            <a:ext cx="4040188" cy="413732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196752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988840"/>
            <a:ext cx="4041775" cy="413732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1268760"/>
            <a:ext cx="3008313" cy="73000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1268760"/>
            <a:ext cx="5111750" cy="485740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2060848"/>
            <a:ext cx="3008313" cy="40653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1268759"/>
            <a:ext cx="5486400" cy="345881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7780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68760"/>
            <a:ext cx="8229600" cy="48574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532440" y="6356350"/>
            <a:ext cx="37038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1063A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6" r:id="rId7"/>
    <p:sldLayoutId id="2147483657" r:id="rId8"/>
    <p:sldLayoutId id="2147483658" r:id="rId9"/>
    <p:sldLayoutId id="2147483659" r:id="rId10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2800" kern="1200">
          <a:solidFill>
            <a:schemeClr val="tx1"/>
          </a:solidFill>
          <a:latin typeface="黑体" pitchFamily="2" charset="-122"/>
          <a:ea typeface="黑体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</p:nvPr>
        </p:nvSpPr>
        <p:spPr>
          <a:xfrm>
            <a:off x="111968" y="3645024"/>
            <a:ext cx="9032032" cy="1109985"/>
          </a:xfrm>
        </p:spPr>
        <p:txBody>
          <a:bodyPr>
            <a:normAutofit/>
          </a:bodyPr>
          <a:lstStyle/>
          <a:p>
            <a:pPr algn="ctr"/>
            <a:r>
              <a:rPr lang="en-US" altLang="zh-CN" sz="2800" dirty="0" smtClean="0">
                <a:latin typeface="Arial" pitchFamily="34" charset="0"/>
                <a:cs typeface="Arial" pitchFamily="34" charset="0"/>
              </a:rPr>
              <a:t>Way Forward on NR Compression</a:t>
            </a:r>
            <a:endParaRPr lang="zh-CN" altLang="en-US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63600" y="5085184"/>
            <a:ext cx="73286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/>
              <a:t>CATT, CMCC, China Telecom, </a:t>
            </a:r>
            <a:r>
              <a:rPr lang="en-US" altLang="zh-CN" sz="2800" b="1" dirty="0" err="1" smtClean="0"/>
              <a:t>MediaTek</a:t>
            </a:r>
            <a:r>
              <a:rPr lang="en-US" altLang="zh-CN" sz="2800" b="1" dirty="0" smtClean="0"/>
              <a:t> Inc.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240556" y="671804"/>
            <a:ext cx="1903444" cy="461665"/>
          </a:xfrm>
          <a:prstGeom prst="rect">
            <a:avLst/>
          </a:prstGeom>
          <a:noFill/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</a:rPr>
              <a:t>RP-190309</a:t>
            </a:r>
            <a:endParaRPr lang="zh-CN" altLang="en-US" sz="2400" b="1" dirty="0" smtClean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17241" y="765109"/>
            <a:ext cx="5710336" cy="1569660"/>
          </a:xfrm>
          <a:prstGeom prst="rect">
            <a:avLst/>
          </a:prstGeom>
          <a:noFill/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</a:rPr>
              <a:t>3GPP TSG RAN WG Meeting #83</a:t>
            </a:r>
          </a:p>
          <a:p>
            <a:r>
              <a:rPr lang="en-GB" altLang="zh-CN" sz="2400" b="1" dirty="0" smtClean="0">
                <a:solidFill>
                  <a:schemeClr val="bg1"/>
                </a:solidFill>
              </a:rPr>
              <a:t>Shenzhen, </a:t>
            </a:r>
            <a:r>
              <a:rPr lang="en-GB" altLang="zh-CN" sz="2400" b="1" dirty="0" err="1" smtClean="0">
                <a:solidFill>
                  <a:schemeClr val="bg1"/>
                </a:solidFill>
              </a:rPr>
              <a:t>P.R.China</a:t>
            </a:r>
            <a:r>
              <a:rPr lang="en-GB" altLang="zh-CN" sz="2400" b="1" dirty="0" smtClean="0">
                <a:solidFill>
                  <a:schemeClr val="bg1"/>
                </a:solidFill>
              </a:rPr>
              <a:t>, Mar. 18</a:t>
            </a:r>
            <a:r>
              <a:rPr lang="en-GB" altLang="zh-CN" sz="2400" b="1" baseline="30000" dirty="0" smtClean="0">
                <a:solidFill>
                  <a:schemeClr val="bg1"/>
                </a:solidFill>
              </a:rPr>
              <a:t>th</a:t>
            </a:r>
            <a:r>
              <a:rPr lang="en-GB" altLang="zh-CN" sz="2400" b="1" dirty="0" smtClean="0">
                <a:solidFill>
                  <a:schemeClr val="bg1"/>
                </a:solidFill>
              </a:rPr>
              <a:t> -21</a:t>
            </a:r>
            <a:r>
              <a:rPr lang="en-GB" altLang="zh-CN" sz="2400" b="1" baseline="30000" dirty="0" smtClean="0">
                <a:solidFill>
                  <a:schemeClr val="bg1"/>
                </a:solidFill>
              </a:rPr>
              <a:t>st</a:t>
            </a:r>
            <a:r>
              <a:rPr lang="en-GB" altLang="zh-CN" sz="2400" b="1" dirty="0" smtClean="0">
                <a:solidFill>
                  <a:schemeClr val="bg1"/>
                </a:solidFill>
              </a:rPr>
              <a:t>, 2019 </a:t>
            </a:r>
          </a:p>
          <a:p>
            <a:r>
              <a:rPr lang="en-GB" altLang="zh-CN" sz="2400" b="1" dirty="0" smtClean="0">
                <a:solidFill>
                  <a:schemeClr val="bg1"/>
                </a:solidFill>
              </a:rPr>
              <a:t>Document for: Discussion</a:t>
            </a:r>
          </a:p>
          <a:p>
            <a:r>
              <a:rPr lang="en-GB" altLang="zh-CN" sz="2400" b="1" dirty="0" smtClean="0">
                <a:solidFill>
                  <a:schemeClr val="bg1"/>
                </a:solidFill>
              </a:rPr>
              <a:t>Agenda Item</a:t>
            </a:r>
            <a:r>
              <a:rPr lang="en-US" altLang="zh-CN" sz="2400" b="1" dirty="0" smtClean="0">
                <a:solidFill>
                  <a:schemeClr val="bg1"/>
                </a:solidFill>
              </a:rPr>
              <a:t>: 9.3.7</a:t>
            </a:r>
            <a:endParaRPr lang="zh-CN" altLang="en-US" sz="2400" b="1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Motivations </a:t>
            </a:r>
            <a:r>
              <a:rPr lang="en-US" dirty="0"/>
              <a:t>for NR </a:t>
            </a:r>
            <a:r>
              <a:rPr lang="en-US" dirty="0" smtClean="0"/>
              <a:t>Compression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GB" b="1" dirty="0"/>
              <a:t>Motivation 1: Support in E-UTRA</a:t>
            </a:r>
            <a:endParaRPr lang="en-US" b="1" dirty="0"/>
          </a:p>
          <a:p>
            <a:pPr lvl="1"/>
            <a:r>
              <a:rPr lang="en-GB" dirty="0" smtClean="0"/>
              <a:t>without </a:t>
            </a:r>
            <a:r>
              <a:rPr lang="en-GB" dirty="0"/>
              <a:t>UDC support in E-UTRA in 5GS, E-UTRA in NG-RAN is less radio efficient than E-UTRA in E-UTRAN</a:t>
            </a:r>
            <a:endParaRPr lang="en-US" dirty="0"/>
          </a:p>
          <a:p>
            <a:r>
              <a:rPr lang="en-GB" b="1" dirty="0" smtClean="0"/>
              <a:t>Motivation </a:t>
            </a:r>
            <a:r>
              <a:rPr lang="en-GB" b="1" dirty="0"/>
              <a:t>2: Support with “Option 3” (ENDC)</a:t>
            </a:r>
            <a:endParaRPr lang="en-US" b="1" dirty="0"/>
          </a:p>
          <a:p>
            <a:pPr lvl="1"/>
            <a:r>
              <a:rPr lang="en-GB" dirty="0" smtClean="0"/>
              <a:t>without </a:t>
            </a:r>
            <a:r>
              <a:rPr lang="en-GB" dirty="0"/>
              <a:t>UDC support in NR PDCP, E-UTRA in Option 3x is less radio efficient than E-UTRA in Option 3a.</a:t>
            </a:r>
            <a:endParaRPr lang="en-US" dirty="0"/>
          </a:p>
          <a:p>
            <a:r>
              <a:rPr lang="en-GB" b="1" dirty="0" smtClean="0"/>
              <a:t>Motivation </a:t>
            </a:r>
            <a:r>
              <a:rPr lang="en-GB" b="1" dirty="0"/>
              <a:t>3: Mobility performance</a:t>
            </a:r>
            <a:endParaRPr lang="en-US" b="1" dirty="0"/>
          </a:p>
          <a:p>
            <a:pPr lvl="1"/>
            <a:r>
              <a:rPr lang="en-GB" dirty="0" smtClean="0"/>
              <a:t>without </a:t>
            </a:r>
            <a:r>
              <a:rPr lang="en-GB" dirty="0"/>
              <a:t>a harmonized UDC support in E-UTRAN and NG-RAN, mobility performance can be impacted due to the necessity to perform an extra decompression/compression when going from E-UTRAN/NG-RAN to NG-RAN/E-UTRAN</a:t>
            </a:r>
            <a:r>
              <a:rPr lang="en-GB" dirty="0" smtClean="0"/>
              <a:t>.</a:t>
            </a:r>
          </a:p>
          <a:p>
            <a:r>
              <a:rPr lang="en-GB" b="1" dirty="0" smtClean="0"/>
              <a:t>Motivation </a:t>
            </a:r>
            <a:r>
              <a:rPr lang="en-GB" b="1" dirty="0"/>
              <a:t>4: Voice performance with NR (Options 3/2/4/7)</a:t>
            </a:r>
            <a:endParaRPr lang="en-US" b="1" dirty="0"/>
          </a:p>
          <a:p>
            <a:pPr lvl="1"/>
            <a:r>
              <a:rPr lang="en-GB" dirty="0" smtClean="0"/>
              <a:t>UDC </a:t>
            </a:r>
            <a:r>
              <a:rPr lang="en-GB" dirty="0"/>
              <a:t>can improve the voice robustness for NR e.g. with Option 2. </a:t>
            </a:r>
            <a:endParaRPr lang="en-US" dirty="0"/>
          </a:p>
          <a:p>
            <a:pPr lvl="1"/>
            <a:r>
              <a:rPr lang="en-GB" dirty="0" smtClean="0"/>
              <a:t>Without </a:t>
            </a:r>
            <a:r>
              <a:rPr lang="en-GB" dirty="0"/>
              <a:t>UDC Support in NR, voice performance with NR in Option 3x is worse than with Option 3a.</a:t>
            </a:r>
            <a:endParaRPr lang="en-US" dirty="0"/>
          </a:p>
          <a:p>
            <a:r>
              <a:rPr lang="en-GB" b="1" dirty="0" smtClean="0"/>
              <a:t>Motivation </a:t>
            </a:r>
            <a:r>
              <a:rPr lang="en-GB" b="1" dirty="0"/>
              <a:t>5: harmonization</a:t>
            </a:r>
            <a:endParaRPr lang="en-US" b="1" dirty="0"/>
          </a:p>
          <a:p>
            <a:pPr lvl="1"/>
            <a:r>
              <a:rPr lang="en-GB" dirty="0" smtClean="0"/>
              <a:t>Harmonization </a:t>
            </a:r>
            <a:r>
              <a:rPr lang="en-GB" dirty="0"/>
              <a:t>of UDC support between E-UTRA in EPS, E-UTRA in 5GS and NR ensures consistent performance across RATs and deployment scenarios.</a:t>
            </a:r>
            <a:endParaRPr lang="en-US" dirty="0"/>
          </a:p>
          <a:p>
            <a:r>
              <a:rPr lang="en-GB" b="1" dirty="0" smtClean="0"/>
              <a:t>Motivation </a:t>
            </a:r>
            <a:r>
              <a:rPr lang="en-GB" b="1" dirty="0"/>
              <a:t>6: Low-hanging fruit</a:t>
            </a:r>
            <a:endParaRPr lang="en-US" b="1" dirty="0"/>
          </a:p>
          <a:p>
            <a:pPr lvl="1"/>
            <a:r>
              <a:rPr lang="en-GB" dirty="0" smtClean="0"/>
              <a:t>The </a:t>
            </a:r>
            <a:r>
              <a:rPr lang="en-GB" dirty="0"/>
              <a:t>support of UDC in NR and in E-UTRA in 5GS is a low-hanging fruit that requires minimal additions to </a:t>
            </a:r>
            <a:r>
              <a:rPr lang="en-US" dirty="0" smtClean="0"/>
              <a:t>NR UP.</a:t>
            </a:r>
          </a:p>
          <a:p>
            <a:r>
              <a:rPr lang="en-US" sz="2100" b="1" dirty="0"/>
              <a:t>Motivation 7: </a:t>
            </a:r>
            <a:r>
              <a:rPr lang="en-US" altLang="zh-CN" sz="2100" b="1" dirty="0"/>
              <a:t>relive the power constraint</a:t>
            </a:r>
          </a:p>
          <a:p>
            <a:pPr lvl="1"/>
            <a:r>
              <a:rPr lang="en-US" altLang="zh-CN" dirty="0"/>
              <a:t>The power concern becomes more critical for NR </a:t>
            </a:r>
            <a:r>
              <a:rPr lang="en-US" altLang="zh-CN" dirty="0" smtClean="0"/>
              <a:t>deployment both for UE and network:</a:t>
            </a:r>
            <a:endParaRPr lang="zh-CN" altLang="zh-CN" sz="1800" dirty="0"/>
          </a:p>
          <a:p>
            <a:pPr lvl="2"/>
            <a:r>
              <a:rPr lang="en-US" altLang="zh-CN" sz="2100" dirty="0" smtClean="0"/>
              <a:t>New </a:t>
            </a:r>
            <a:r>
              <a:rPr lang="en-US" altLang="zh-CN" sz="2100" dirty="0"/>
              <a:t>NR bands are </a:t>
            </a:r>
            <a:r>
              <a:rPr lang="en-US" altLang="zh-CN" sz="2100" dirty="0" smtClean="0"/>
              <a:t>mainly TDD, </a:t>
            </a:r>
            <a:r>
              <a:rPr lang="en-US" altLang="zh-CN" sz="2100" dirty="0"/>
              <a:t>where DL and UL coverage disparity exists.</a:t>
            </a:r>
            <a:endParaRPr lang="zh-CN" altLang="zh-CN" sz="2100" dirty="0"/>
          </a:p>
          <a:p>
            <a:pPr lvl="3"/>
            <a:r>
              <a:rPr lang="en-US" altLang="zh-CN" sz="2100" dirty="0" smtClean="0"/>
              <a:t>HPUE </a:t>
            </a:r>
            <a:r>
              <a:rPr lang="en-US" altLang="zh-CN" sz="2100" dirty="0"/>
              <a:t>can be useful tool, but the effectiveness is bounded by “allowed maximal duration”.</a:t>
            </a:r>
            <a:endParaRPr lang="zh-CN" altLang="zh-CN" sz="2100" dirty="0"/>
          </a:p>
          <a:p>
            <a:pPr lvl="2"/>
            <a:r>
              <a:rPr lang="en-US" altLang="zh-CN" sz="2100" dirty="0" err="1" smtClean="0"/>
              <a:t>Tx</a:t>
            </a:r>
            <a:r>
              <a:rPr lang="en-US" altLang="zh-CN" sz="2100" dirty="0" smtClean="0"/>
              <a:t> </a:t>
            </a:r>
            <a:r>
              <a:rPr lang="en-US" altLang="zh-CN" sz="2100" dirty="0"/>
              <a:t>power is shared for NR and LTE for EN-DC deployment</a:t>
            </a:r>
            <a:r>
              <a:rPr lang="en-US" altLang="zh-CN" sz="2100" dirty="0" smtClean="0"/>
              <a:t>.</a:t>
            </a:r>
          </a:p>
          <a:p>
            <a:pPr lvl="1"/>
            <a:r>
              <a:rPr lang="en-US" altLang="zh-CN" sz="2100" dirty="0"/>
              <a:t>Applying data compression onto UL data can relive the power </a:t>
            </a:r>
            <a:r>
              <a:rPr lang="en-US" altLang="zh-CN" sz="2100" dirty="0" smtClean="0"/>
              <a:t>constraint.</a:t>
            </a:r>
            <a:endParaRPr lang="en-US" sz="2100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821098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Motivations </a:t>
            </a:r>
            <a:r>
              <a:rPr lang="en-US" dirty="0"/>
              <a:t>for NR Compression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New motivation</a:t>
            </a:r>
          </a:p>
          <a:p>
            <a:pPr lvl="1"/>
            <a:r>
              <a:rPr lang="en-US" dirty="0" smtClean="0"/>
              <a:t>It has been identified in the study of </a:t>
            </a:r>
            <a:r>
              <a:rPr lang="en-US" dirty="0"/>
              <a:t>UE capability </a:t>
            </a:r>
            <a:r>
              <a:rPr lang="en-US" dirty="0" smtClean="0"/>
              <a:t>signaling optimization SI, that compression is a feasible solution for CP signaling reduction.</a:t>
            </a:r>
          </a:p>
          <a:p>
            <a:pPr lvl="1"/>
            <a:r>
              <a:rPr lang="en-US" dirty="0" smtClean="0"/>
              <a:t>Due to compression function is not yet available at NR UP, the SI did not conclude to recommend compression into normative phase.</a:t>
            </a:r>
          </a:p>
          <a:p>
            <a:pPr lvl="1"/>
            <a:r>
              <a:rPr lang="en-US" dirty="0" smtClean="0"/>
              <a:t>However, </a:t>
            </a:r>
            <a:r>
              <a:rPr lang="en-US" dirty="0"/>
              <a:t>uplink compression </a:t>
            </a:r>
            <a:r>
              <a:rPr lang="en-US" dirty="0" smtClean="0"/>
              <a:t>on CP signaling can greatly </a:t>
            </a:r>
            <a:r>
              <a:rPr lang="en-US" dirty="0"/>
              <a:t>reduce the size of UE capability signaling</a:t>
            </a:r>
            <a:r>
              <a:rPr lang="en-US" dirty="0" smtClean="0"/>
              <a:t>.</a:t>
            </a:r>
          </a:p>
          <a:p>
            <a:pPr lvl="2"/>
            <a:r>
              <a:rPr lang="en-US" dirty="0" smtClean="0"/>
              <a:t>See following page for simulation results</a:t>
            </a:r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767406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marL="180975" lvl="1" algn="ctr" rtl="0">
              <a:spcBef>
                <a:spcPct val="0"/>
              </a:spcBef>
            </a:pPr>
            <a:r>
              <a:rPr lang="en-US" altLang="zh-CN" sz="2800" kern="1200" dirty="0">
                <a:solidFill>
                  <a:schemeClr val="tx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Some </a:t>
            </a:r>
            <a:r>
              <a:rPr lang="en-US" altLang="zh-CN" sz="2800" kern="1200" dirty="0" smtClean="0">
                <a:solidFill>
                  <a:schemeClr val="tx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Simulation Result </a:t>
            </a:r>
            <a:r>
              <a:rPr lang="en-US" altLang="zh-CN" sz="2800" kern="1200" dirty="0">
                <a:solidFill>
                  <a:schemeClr val="tx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on </a:t>
            </a:r>
            <a:r>
              <a:rPr lang="en-US" altLang="zh-CN" sz="2800" kern="1200" dirty="0" smtClean="0">
                <a:solidFill>
                  <a:schemeClr val="tx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UE Capability Compression</a:t>
            </a:r>
            <a:endParaRPr lang="zh-CN" altLang="en-US" sz="2800" kern="1200" dirty="0">
              <a:solidFill>
                <a:schemeClr val="tx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graphicFrame>
        <p:nvGraphicFramePr>
          <p:cNvPr id="5" name="内容占位符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13093128"/>
              </p:ext>
            </p:extLst>
          </p:nvPr>
        </p:nvGraphicFramePr>
        <p:xfrm>
          <a:off x="1052429" y="1418970"/>
          <a:ext cx="6866626" cy="136628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23425"/>
                <a:gridCol w="2770121"/>
                <a:gridCol w="2773080"/>
              </a:tblGrid>
              <a:tr h="3235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 </a:t>
                      </a:r>
                      <a:endParaRPr lang="zh-CN" sz="16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UE capability size (bytes)</a:t>
                      </a:r>
                      <a:endParaRPr lang="zh-CN" sz="16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Size reduction</a:t>
                      </a:r>
                      <a:endParaRPr lang="zh-CN" sz="16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968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Case 1 [3]</a:t>
                      </a:r>
                      <a:endParaRPr lang="zh-CN" sz="16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3161</a:t>
                      </a:r>
                      <a:endParaRPr lang="zh-CN" sz="16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59%</a:t>
                      </a:r>
                      <a:endParaRPr lang="zh-CN" sz="16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2295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Case 2 [2]</a:t>
                      </a:r>
                      <a:endParaRPr lang="zh-CN" sz="16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1082</a:t>
                      </a:r>
                      <a:endParaRPr lang="zh-CN" sz="16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46%</a:t>
                      </a:r>
                      <a:endParaRPr lang="zh-CN" sz="16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2295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Case 3 [4]</a:t>
                      </a:r>
                      <a:endParaRPr lang="zh-CN" sz="16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300</a:t>
                      </a:r>
                      <a:endParaRPr lang="zh-CN" sz="16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30% - 50%</a:t>
                      </a:r>
                      <a:endParaRPr lang="zh-CN" sz="16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532440" y="6252832"/>
            <a:ext cx="370384" cy="365125"/>
          </a:xfrm>
        </p:spPr>
        <p:txBody>
          <a:bodyPr/>
          <a:lstStyle/>
          <a:p>
            <a:fld id="{7C091945-BED8-40C6-A17E-143F3A6898E6}" type="slidenum">
              <a:rPr lang="zh-CN" altLang="en-US" smtClean="0"/>
              <a:pPr/>
              <a:t>4</a:t>
            </a:fld>
            <a:endParaRPr lang="zh-CN" altLang="en-US" dirty="0"/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1428971" y="1066363"/>
            <a:ext cx="7335477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ja-JP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Table 1. UE capability size reduction by pure compression</a:t>
            </a:r>
            <a:endParaRPr kumimoji="0" lang="en-US" altLang="zh-CN" sz="16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zh-CN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07063329"/>
              </p:ext>
            </p:extLst>
          </p:nvPr>
        </p:nvGraphicFramePr>
        <p:xfrm>
          <a:off x="1222561" y="3356811"/>
          <a:ext cx="6644730" cy="83562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80659"/>
                <a:gridCol w="2680604"/>
                <a:gridCol w="2683467"/>
              </a:tblGrid>
              <a:tr h="27854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 </a:t>
                      </a:r>
                      <a:endParaRPr lang="zh-CN" sz="16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UE capability size (bytes)</a:t>
                      </a:r>
                      <a:endParaRPr lang="zh-CN" sz="16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Size reduction</a:t>
                      </a:r>
                      <a:endParaRPr lang="zh-CN" sz="16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7854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Case 1 [3]</a:t>
                      </a:r>
                      <a:endParaRPr lang="zh-CN" sz="16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3161</a:t>
                      </a:r>
                      <a:endParaRPr lang="zh-CN" sz="16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98.8%</a:t>
                      </a:r>
                      <a:endParaRPr lang="zh-CN" sz="16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7854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Case 2 [2]</a:t>
                      </a:r>
                      <a:endParaRPr lang="zh-CN" sz="16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1082</a:t>
                      </a:r>
                      <a:endParaRPr lang="zh-CN" sz="16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98.3%</a:t>
                      </a:r>
                      <a:endParaRPr lang="zh-CN" sz="16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1042299" y="2904836"/>
            <a:ext cx="6327053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ja-JP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Table 2. UE capability size reduction by compression with dictionary</a:t>
            </a:r>
            <a:endParaRPr kumimoji="0" lang="en-US" altLang="zh-CN" sz="16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zh-CN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graphicFrame>
        <p:nvGraphicFramePr>
          <p:cNvPr id="9" name="表格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9845674"/>
              </p:ext>
            </p:extLst>
          </p:nvPr>
        </p:nvGraphicFramePr>
        <p:xfrm>
          <a:off x="517584" y="4943041"/>
          <a:ext cx="8177851" cy="104368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77602"/>
                <a:gridCol w="1429420"/>
                <a:gridCol w="1328901"/>
                <a:gridCol w="1569125"/>
                <a:gridCol w="1443902"/>
                <a:gridCol w="1328901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 </a:t>
                      </a:r>
                      <a:endParaRPr lang="zh-CN" sz="16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Dictionary size</a:t>
                      </a:r>
                      <a:endParaRPr lang="zh-CN" sz="1600"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(bytes)</a:t>
                      </a:r>
                      <a:endParaRPr lang="zh-CN" sz="16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UE capability size (bytes)</a:t>
                      </a:r>
                      <a:endParaRPr lang="zh-CN" sz="16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Minimal size reduction</a:t>
                      </a:r>
                      <a:endParaRPr lang="zh-CN" sz="16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Average size reduction</a:t>
                      </a:r>
                      <a:endParaRPr lang="zh-CN" sz="16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Maximal size reduction</a:t>
                      </a:r>
                      <a:endParaRPr lang="zh-CN" sz="16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Case 1 [3]</a:t>
                      </a:r>
                      <a:endParaRPr lang="zh-CN" sz="16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3161</a:t>
                      </a:r>
                      <a:endParaRPr lang="zh-CN" sz="16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3255</a:t>
                      </a:r>
                      <a:endParaRPr lang="zh-CN" sz="16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61.8%</a:t>
                      </a:r>
                      <a:endParaRPr lang="zh-CN" sz="16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81.6%</a:t>
                      </a:r>
                      <a:endParaRPr lang="zh-CN" sz="16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95.8%</a:t>
                      </a:r>
                      <a:endParaRPr lang="zh-CN" sz="16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Case 2 [2]</a:t>
                      </a:r>
                      <a:endParaRPr lang="zh-CN" sz="16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1082</a:t>
                      </a:r>
                      <a:endParaRPr lang="zh-CN" sz="16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1114</a:t>
                      </a:r>
                      <a:endParaRPr lang="zh-CN" sz="16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46.6%</a:t>
                      </a:r>
                      <a:endParaRPr lang="zh-CN" sz="16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77.8%</a:t>
                      </a:r>
                      <a:endParaRPr lang="zh-CN" sz="16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95.4%</a:t>
                      </a:r>
                      <a:endParaRPr lang="zh-CN" sz="16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10" name="Rectangle 3"/>
          <p:cNvSpPr>
            <a:spLocks noChangeArrowheads="1"/>
          </p:cNvSpPr>
          <p:nvPr/>
        </p:nvSpPr>
        <p:spPr bwMode="auto">
          <a:xfrm>
            <a:off x="483080" y="4273048"/>
            <a:ext cx="8281368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ja-JP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Table 3. Compression performance on UE capability whose content is slightly different from pre-defined dictionary</a:t>
            </a:r>
            <a:endParaRPr kumimoji="0" lang="en-US" altLang="zh-CN" sz="16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zh-CN" sz="16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83080" y="6129871"/>
            <a:ext cx="5296619" cy="369332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dirty="0" smtClean="0"/>
              <a:t>Note: Simulation results  are from R2-1900479</a:t>
            </a:r>
            <a:endParaRPr lang="zh-CN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40376104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Status of previous discussion on NR UDC</a:t>
            </a:r>
            <a:endParaRPr lang="zh-CN" altLang="en-US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199" y="1268760"/>
            <a:ext cx="8255479" cy="5060872"/>
          </a:xfrm>
        </p:spPr>
        <p:txBody>
          <a:bodyPr>
            <a:normAutofit/>
          </a:bodyPr>
          <a:lstStyle/>
          <a:p>
            <a:pPr hangingPunct="0"/>
            <a:r>
              <a:rPr lang="en-US" altLang="zh-CN" sz="2400" dirty="0" smtClean="0"/>
              <a:t>The discussion and conclusion in RAN#79 on NR UDC:</a:t>
            </a:r>
          </a:p>
          <a:p>
            <a:pPr lvl="1"/>
            <a:r>
              <a:rPr lang="en-US" altLang="zh-CN" sz="2400" dirty="0"/>
              <a:t>RAN chair: it seems NR voice works without it in REL-15, so it seems to be an optimization and can be brought </a:t>
            </a:r>
            <a:r>
              <a:rPr lang="en-US" altLang="zh-CN" sz="2400" dirty="0" smtClean="0"/>
              <a:t>up for REL-16.</a:t>
            </a:r>
            <a:endParaRPr lang="en-US" altLang="zh-CN" sz="2200" dirty="0">
              <a:solidFill>
                <a:srgbClr val="FF0000"/>
              </a:solidFill>
            </a:endParaRPr>
          </a:p>
          <a:p>
            <a:pPr hangingPunct="0"/>
            <a:r>
              <a:rPr lang="en-US" altLang="zh-CN" sz="2400" dirty="0" smtClean="0"/>
              <a:t>The discussion and conclusion in RAN#80 on NR UDC:</a:t>
            </a:r>
          </a:p>
          <a:p>
            <a:pPr lvl="1" hangingPunct="0"/>
            <a:r>
              <a:rPr lang="en-US" altLang="zh-CN" sz="2400" dirty="0" smtClean="0"/>
              <a:t>Unfortunately, the corresponding WID was not treated at all and was not part of the approved SI/WI Rel-16 package.</a:t>
            </a:r>
          </a:p>
          <a:p>
            <a:pPr lvl="1" hangingPunct="0"/>
            <a:r>
              <a:rPr lang="en-US" altLang="zh-CN" sz="2400" dirty="0" smtClean="0"/>
              <a:t>Current plan is to finish it in TEI16 which will start in August meeting, 1TU for each meeting.</a:t>
            </a:r>
          </a:p>
          <a:p>
            <a:pPr hangingPunct="0"/>
            <a:endParaRPr lang="en-US" altLang="zh-CN" sz="2400" dirty="0" smtClean="0"/>
          </a:p>
          <a:p>
            <a:pPr marL="457200" lvl="1" indent="0" hangingPunct="0">
              <a:buNone/>
            </a:pPr>
            <a:endParaRPr lang="zh-CN" altLang="en-US" sz="24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5</a:t>
            </a:fld>
            <a:endParaRPr lang="zh-CN" altLang="en-US" dirty="0"/>
          </a:p>
        </p:txBody>
      </p:sp>
      <p:sp>
        <p:nvSpPr>
          <p:cNvPr id="7" name="内容占位符 2"/>
          <p:cNvSpPr txBox="1">
            <a:spLocks/>
          </p:cNvSpPr>
          <p:nvPr/>
        </p:nvSpPr>
        <p:spPr>
          <a:xfrm>
            <a:off x="457200" y="4900635"/>
            <a:ext cx="8229600" cy="142899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b="1" dirty="0" smtClean="0">
                <a:solidFill>
                  <a:srgbClr val="1063A2"/>
                </a:solidFill>
              </a:rPr>
              <a:t>Proposal </a:t>
            </a:r>
            <a:r>
              <a:rPr lang="en-US" altLang="zh-CN" sz="2400" b="1" dirty="0">
                <a:solidFill>
                  <a:srgbClr val="1063A2"/>
                </a:solidFill>
              </a:rPr>
              <a:t>1: Introduce UDC (DEFLATE) support in E-UTRA (5GS) and NR in </a:t>
            </a:r>
            <a:r>
              <a:rPr lang="en-US" altLang="zh-CN" sz="2400" b="1" dirty="0" smtClean="0">
                <a:solidFill>
                  <a:srgbClr val="1063A2"/>
                </a:solidFill>
              </a:rPr>
              <a:t>Rel-16, </a:t>
            </a:r>
            <a:r>
              <a:rPr lang="en-US" altLang="zh-CN" sz="2400" b="1" dirty="0">
                <a:solidFill>
                  <a:srgbClr val="1063A2"/>
                </a:solidFill>
              </a:rPr>
              <a:t>using E-UTRAN UDC as a baseline.</a:t>
            </a:r>
          </a:p>
          <a:p>
            <a:r>
              <a:rPr lang="en-US" altLang="zh-CN" sz="2400" b="1" dirty="0">
                <a:solidFill>
                  <a:srgbClr val="1063A2"/>
                </a:solidFill>
              </a:rPr>
              <a:t>Proposal 2: Use </a:t>
            </a:r>
            <a:r>
              <a:rPr lang="en-US" altLang="zh-CN" sz="2400" b="1" dirty="0" smtClean="0">
                <a:solidFill>
                  <a:srgbClr val="1063A2"/>
                </a:solidFill>
              </a:rPr>
              <a:t>TEI16 </a:t>
            </a:r>
            <a:r>
              <a:rPr lang="en-US" altLang="zh-CN" sz="2400" b="1" dirty="0">
                <a:solidFill>
                  <a:srgbClr val="1063A2"/>
                </a:solidFill>
              </a:rPr>
              <a:t>for this work.</a:t>
            </a:r>
          </a:p>
          <a:p>
            <a:endParaRPr lang="en-US" altLang="zh-CN" sz="2400" b="1" dirty="0" smtClean="0">
              <a:solidFill>
                <a:srgbClr val="1063A2"/>
              </a:solidFill>
            </a:endParaRPr>
          </a:p>
          <a:p>
            <a:pPr>
              <a:buFont typeface="Arial" pitchFamily="34" charset="0"/>
              <a:buNone/>
            </a:pPr>
            <a:endParaRPr lang="zh-CN" altLang="en-US" sz="2400" b="1" dirty="0">
              <a:solidFill>
                <a:srgbClr val="1063A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Potential scope of NR compression WID</a:t>
            </a:r>
            <a:endParaRPr lang="zh-CN" altLang="en-US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altLang="zh-CN" sz="2400" dirty="0"/>
              <a:t>NR </a:t>
            </a:r>
            <a:r>
              <a:rPr lang="en-GB" altLang="zh-CN" sz="2400" dirty="0" smtClean="0"/>
              <a:t>UDC :</a:t>
            </a:r>
            <a:endParaRPr lang="en-GB" altLang="zh-CN" sz="2400" dirty="0"/>
          </a:p>
          <a:p>
            <a:pPr lvl="1"/>
            <a:r>
              <a:rPr lang="en-US" altLang="zh-CN" sz="2400" dirty="0" smtClean="0"/>
              <a:t>Adopt </a:t>
            </a:r>
            <a:r>
              <a:rPr lang="en-US" altLang="zh-CN" sz="2400" dirty="0"/>
              <a:t>DEFLATE </a:t>
            </a:r>
            <a:r>
              <a:rPr lang="en-US" altLang="zh-CN" sz="2400" dirty="0" smtClean="0"/>
              <a:t>algorithm for 5GC-EUTRAN</a:t>
            </a:r>
          </a:p>
          <a:p>
            <a:pPr lvl="1"/>
            <a:r>
              <a:rPr lang="en-US" altLang="zh-CN" sz="2400" dirty="0" smtClean="0"/>
              <a:t>Adopt </a:t>
            </a:r>
            <a:r>
              <a:rPr lang="en-US" altLang="zh-CN" sz="2400" dirty="0"/>
              <a:t>DEFLATE </a:t>
            </a:r>
            <a:r>
              <a:rPr lang="en-US" altLang="zh-CN" sz="2400" dirty="0" smtClean="0"/>
              <a:t>algorithm for 5GC-NR</a:t>
            </a:r>
            <a:endParaRPr lang="en-US" altLang="zh-CN" sz="2400" dirty="0"/>
          </a:p>
          <a:p>
            <a:pPr lvl="1"/>
            <a:r>
              <a:rPr lang="en-US" altLang="zh-CN" sz="2400" dirty="0" smtClean="0"/>
              <a:t>Support compression for </a:t>
            </a:r>
          </a:p>
          <a:p>
            <a:pPr lvl="2"/>
            <a:r>
              <a:rPr lang="en-US" altLang="zh-CN" sz="2400" dirty="0" smtClean="0"/>
              <a:t>Selective UP data</a:t>
            </a:r>
          </a:p>
          <a:p>
            <a:pPr lvl="2"/>
            <a:r>
              <a:rPr lang="en-US" altLang="zh-CN" sz="2400" dirty="0" smtClean="0"/>
              <a:t>CP signaling, at least for UE capability signaling </a:t>
            </a:r>
          </a:p>
          <a:p>
            <a:pPr lvl="1"/>
            <a:r>
              <a:rPr lang="en-US" altLang="zh-CN" sz="2400" dirty="0" smtClean="0"/>
              <a:t>Specify </a:t>
            </a:r>
            <a:r>
              <a:rPr lang="en-US" altLang="zh-CN" sz="2400" dirty="0"/>
              <a:t>corresponding </a:t>
            </a:r>
            <a:r>
              <a:rPr lang="en-US" altLang="zh-CN" sz="2400" dirty="0" err="1"/>
              <a:t>signalling</a:t>
            </a:r>
            <a:r>
              <a:rPr lang="en-US" altLang="zh-CN" sz="2400" dirty="0"/>
              <a:t> and </a:t>
            </a:r>
            <a:r>
              <a:rPr lang="en-US" altLang="zh-CN" sz="2400" dirty="0" smtClean="0"/>
              <a:t>procedures</a:t>
            </a:r>
            <a:endParaRPr lang="en-US" altLang="zh-CN" sz="2400" dirty="0"/>
          </a:p>
          <a:p>
            <a:pPr marL="914400" lvl="2" indent="0">
              <a:buNone/>
            </a:pPr>
            <a:endParaRPr lang="en-US" altLang="zh-CN" sz="24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6</a:t>
            </a:fld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effectLst>
          <a:glow rad="63500">
            <a:schemeClr val="accent1">
              <a:satMod val="175000"/>
              <a:alpha val="40000"/>
            </a:schemeClr>
          </a:glow>
          <a:outerShdw blurRad="40000" dist="20000" dir="5400000" rotWithShape="0">
            <a:srgbClr val="000000">
              <a:alpha val="38000"/>
            </a:srgbClr>
          </a:outerShdw>
        </a:effectLst>
      </a:spPr>
      <a:bodyPr wrap="none" rtlCol="0">
        <a:spAutoFit/>
      </a:bodyPr>
      <a:lstStyle>
        <a:defPPr>
          <a:defRPr dirty="0" smtClean="0"/>
        </a:defPPr>
      </a:lstStyle>
      <a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a:style>
    </a:tx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26520</TotalTime>
  <Words>724</Words>
  <Application>Microsoft Office PowerPoint</Application>
  <PresentationFormat>全屏显示(4:3)</PresentationFormat>
  <Paragraphs>104</Paragraphs>
  <Slides>7</Slides>
  <Notes>5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8" baseType="lpstr">
      <vt:lpstr>Office 主题</vt:lpstr>
      <vt:lpstr>Way Forward on NR Compression</vt:lpstr>
      <vt:lpstr>Motivations for NR Compression </vt:lpstr>
      <vt:lpstr>Motivations for NR Compression </vt:lpstr>
      <vt:lpstr>Some Simulation Result on UE Capability Compression</vt:lpstr>
      <vt:lpstr>Status of previous discussion on NR UDC</vt:lpstr>
      <vt:lpstr>Potential scope of NR compression WID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创新中心</dc:title>
  <dc:creator>zhangyan1</dc:creator>
  <cp:lastModifiedBy>CATT</cp:lastModifiedBy>
  <cp:revision>771</cp:revision>
  <dcterms:created xsi:type="dcterms:W3CDTF">2014-01-09T07:41:21Z</dcterms:created>
  <dcterms:modified xsi:type="dcterms:W3CDTF">2019-03-11T09:08:40Z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-1468137136</vt:i4>
  </property>
  <property fmtid="{D5CDD505-2E9C-101B-9397-08002B2CF9AE}" pid="3" name="_NewReviewCycle">
    <vt:lpwstr/>
  </property>
  <property fmtid="{D5CDD505-2E9C-101B-9397-08002B2CF9AE}" pid="4" name="_EmailSubject">
    <vt:lpwstr>about NR compression</vt:lpwstr>
  </property>
  <property fmtid="{D5CDD505-2E9C-101B-9397-08002B2CF9AE}" pid="5" name="_AuthorEmail">
    <vt:lpwstr>alex.hsu@mediatek.com</vt:lpwstr>
  </property>
  <property fmtid="{D5CDD505-2E9C-101B-9397-08002B2CF9AE}" pid="6" name="_AuthorEmailDisplayName">
    <vt:lpwstr>Alex Hsu (徐家俊)</vt:lpwstr>
  </property>
</Properties>
</file>