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pple" initials="MOU" lastIdx="2" clrIdx="0">
    <p:extLst>
      <p:ext uri="{19B8F6BF-5375-455C-9EA6-DF929625EA0E}">
        <p15:presenceInfo xmlns:p15="http://schemas.microsoft.com/office/powerpoint/2012/main" userId="App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61"/>
    <p:restoredTop sz="94677"/>
  </p:normalViewPr>
  <p:slideViewPr>
    <p:cSldViewPr snapToGrid="0" snapToObjects="1">
      <p:cViewPr varScale="1">
        <p:scale>
          <a:sx n="98" d="100"/>
          <a:sy n="98" d="100"/>
        </p:scale>
        <p:origin x="9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141F8-EB3E-6845-9874-ECC0D2402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A389F4-7EE8-F148-8FEB-623ED2B62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771710-9A59-424E-9E9B-0A9F222B6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5C1BA-0F27-D343-9B7E-F91561C81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9FC9C-A58F-8540-A9AE-EAFCADF8A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742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A0373-DC7A-094F-87A3-D03A0F002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44F30F-5034-7F43-AE11-38C86DF6D6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323B13-3EAF-B141-BC0A-98FDF3B07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29FA78-A2A5-4A49-B255-B372A4F23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B4B357-6048-124C-9E3D-7207E7ABA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56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7CB1C7-1F4F-4C4A-BD55-178538082E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20FAA2-D4FA-DC4E-8465-A8B5D935D43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81C3F0-DD18-284F-95CA-61092D9B0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C9220-D05E-2E49-8FF7-550C51178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29B4A0-504F-F243-8478-986DA5F17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348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15678-E070-DD42-88EE-19DA119A1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4F958-3C79-A54A-A244-EC43089D7D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8D676-373D-3D46-BD57-65F652717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511EA8-1787-7A45-9636-E85074524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56213-D2DF-DD45-A240-4D149C28D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339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1E73B-3F60-1746-BB6C-4711A7C9E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04A389-EF1D-6C4D-878F-A8156AE82A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08E1F7-4B3D-FC4A-9E90-6F59213D4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870E5-2A8E-D243-89A1-277BE50CD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1FE022-7818-D84D-8211-9FD1B486A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885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B64FF-6197-9A4E-83AC-BDD26CAED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004478-BD66-6C46-B12F-5510C4658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660775-2CFB-2140-A2BA-E9B98CC5BC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16E5F2-8BC0-2941-BC7E-F57444288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D563E2-D897-124A-87DA-2EDDBB5D2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07EE65-1D3F-9745-B829-74306401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145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B117E-3008-AB49-8F90-5DA8EE60E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72B186-3E20-D14D-AABE-54D13173F6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949C00-FBDA-4F4E-9AEF-AB693F57F6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C5DD98-239E-B44D-826B-B4CC0D419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BB38CE-06CF-7C4B-9B46-15F6D6580E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287F69-D7BB-7548-929B-7EC9CAFFA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3C2EC2-AD6A-2A44-9271-250FA099A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BBE32A-1A96-CB45-94E1-941581C5F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389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DB243-BD58-2B44-B801-6F3714B12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E0B0A1-F35E-C64C-A89D-ECB99406B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A8CC0D-935C-4940-AFD9-BDB97E78C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B5BC4B-B4D1-A64C-8963-6ED81E0F2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007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4C03F09-E3EB-0947-8AFF-58D5756F3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FB2853-4EDB-6344-8260-9E69FBB45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72DC89-1468-3F43-9670-49AB76821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2149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DC9C-A1D4-A74B-9E03-99593B3839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20B3BD-09F5-5E4E-823A-CEEDE9D38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A590A4-0F45-3A4B-8123-DB3D25DF2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E52A75-0A11-2F41-8BB9-2976132205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19FCBA-6276-4447-BE04-23B1562E8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71707D-4DF9-1947-9921-06546AE9D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391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43D6A-DF0F-194D-A343-A7D07A10A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70BE0B-2308-404B-BCBD-865174CBEA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E7F2CF-E33E-084E-BABB-81FBF1F95F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932915-A153-CC4D-8021-00AD2DAD7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C2AFB2-B219-DC42-B0F0-35FEC9D41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EF6F32-2414-F04D-AA68-D93B91B72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93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08CBE1-CC4D-1A42-B853-A4944AC2C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A3794A-2A1B-734C-B975-A1AA71575C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50CC2A-6CB0-7041-BDFF-8DE08D4C7B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0C4CD-BE5F-9746-9E34-18796B226D3F}" type="datetimeFigureOut">
              <a:rPr lang="en-US" smtClean="0"/>
              <a:t>3/11/19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9D7C46-8992-D94F-B1A6-429195E98D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F6E8A-0B8A-BC40-B476-11E80E3F73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2EB65-73AB-4B4E-8654-DB1F2E3718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04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4AC44-E603-F242-877B-595C623836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Motivation for new WID proposal on </a:t>
            </a:r>
            <a:br>
              <a:rPr lang="en-US" sz="4000" dirty="0"/>
            </a:br>
            <a:r>
              <a:rPr lang="en-US" sz="4000" dirty="0"/>
              <a:t>UE assisted performance enhancement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C257C9F-D698-FE46-A0CA-DA16371D20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25204"/>
            <a:ext cx="9144000" cy="1332596"/>
          </a:xfrm>
        </p:spPr>
        <p:txBody>
          <a:bodyPr/>
          <a:lstStyle/>
          <a:p>
            <a:r>
              <a:rPr lang="en-US" dirty="0"/>
              <a:t>Apple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19BFD6-A207-AC45-88A2-9AA20CC37E4D}"/>
              </a:ext>
            </a:extLst>
          </p:cNvPr>
          <p:cNvSpPr txBox="1"/>
          <p:nvPr/>
        </p:nvSpPr>
        <p:spPr>
          <a:xfrm>
            <a:off x="410967" y="383957"/>
            <a:ext cx="43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b="1"/>
            </a:lvl1pPr>
          </a:lstStyle>
          <a:p>
            <a:r>
              <a:rPr lang="en-US" dirty="0"/>
              <a:t>3GPP TSG RAN meeting#8</a:t>
            </a:r>
            <a:r>
              <a:rPr lang="en-US" altLang="zh-CN" dirty="0"/>
              <a:t>3</a:t>
            </a:r>
          </a:p>
          <a:p>
            <a:r>
              <a:rPr lang="en-US" dirty="0"/>
              <a:t>Shenzhen, China, March 18-21, 2019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89D2C4-E062-D749-8AFC-9E6D4BB2D2B6}"/>
              </a:ext>
            </a:extLst>
          </p:cNvPr>
          <p:cNvSpPr/>
          <p:nvPr/>
        </p:nvSpPr>
        <p:spPr>
          <a:xfrm flipH="1">
            <a:off x="9811820" y="337790"/>
            <a:ext cx="1284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RP-190259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508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57EE-F4AA-2C42-A90A-23DE18B27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F558C-4B94-2C49-A2B0-48EFFD4EC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sz="2400" dirty="0"/>
              <a:t>Limitation of current NW scheduling and configuration</a:t>
            </a:r>
          </a:p>
          <a:p>
            <a:pPr lvl="1"/>
            <a:r>
              <a:rPr lang="en-US" sz="2000" dirty="0"/>
              <a:t>For short-term scheduling</a:t>
            </a:r>
            <a:endParaRPr lang="en-US" sz="2000" dirty="0">
              <a:effectLst/>
            </a:endParaRPr>
          </a:p>
          <a:p>
            <a:pPr lvl="2"/>
            <a:r>
              <a:rPr lang="en-US" sz="1800" dirty="0"/>
              <a:t>Based on short term traffic statistics, e.g. flow control, buffer status, and UE radio quality, etc.</a:t>
            </a:r>
          </a:p>
          <a:p>
            <a:pPr lvl="1"/>
            <a:r>
              <a:rPr lang="en-US" sz="2000" dirty="0"/>
              <a:t>For long-term scheduling/network resource allocation</a:t>
            </a:r>
            <a:endParaRPr lang="en-US" sz="2000" dirty="0">
              <a:effectLst/>
            </a:endParaRPr>
          </a:p>
          <a:p>
            <a:pPr lvl="2"/>
            <a:r>
              <a:rPr lang="en-US" sz="1800" dirty="0"/>
              <a:t>E.g. </a:t>
            </a:r>
            <a:r>
              <a:rPr lang="en-US" sz="1800" dirty="0" err="1"/>
              <a:t>SCell</a:t>
            </a:r>
            <a:r>
              <a:rPr lang="en-US" sz="1800" dirty="0"/>
              <a:t> activation/deactivation, UL In-sync/out-sync state change</a:t>
            </a:r>
          </a:p>
          <a:p>
            <a:pPr lvl="2"/>
            <a:r>
              <a:rPr lang="en-US" altLang="zh-CN" sz="1800" dirty="0">
                <a:solidFill>
                  <a:srgbClr val="C00000"/>
                </a:solidFill>
              </a:rPr>
              <a:t>Long term traffic characteristics is beneficial for NW efficient long-term resource allocation. </a:t>
            </a:r>
            <a:r>
              <a:rPr lang="en-US" sz="1800" dirty="0">
                <a:solidFill>
                  <a:srgbClr val="C00000"/>
                </a:solidFill>
              </a:rPr>
              <a:t>However, current NW has limited knowledge of long-term traffic pattern.</a:t>
            </a: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09B631-8EB4-6D49-8350-D84391A11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182" y="3504252"/>
            <a:ext cx="255628" cy="2419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0614CD-2EBE-8340-9457-15EE39EA8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277" y="4365946"/>
            <a:ext cx="10291445" cy="234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202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AF45AB0-4F80-D140-8B96-54219A88B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71219"/>
            <a:ext cx="7091680" cy="25406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0757EE-F4AA-2C42-A90A-23DE18B27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F558C-4B94-2C49-A2B0-48EFFD4EC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13533" cy="4351338"/>
          </a:xfrm>
        </p:spPr>
        <p:txBody>
          <a:bodyPr/>
          <a:lstStyle/>
          <a:p>
            <a:r>
              <a:rPr lang="en-US" sz="2400" dirty="0"/>
              <a:t>Compared to NW, UE has better knowledge of long-term traffic characteristics </a:t>
            </a:r>
          </a:p>
          <a:p>
            <a:pPr lvl="1"/>
            <a:r>
              <a:rPr lang="en-US" sz="2000" dirty="0"/>
              <a:t>Limited NW knowledge of traffic pattern is via QoS/5QI parameters from CN</a:t>
            </a:r>
            <a:endParaRPr lang="en-US" sz="2000" dirty="0">
              <a:effectLst/>
            </a:endParaRPr>
          </a:p>
          <a:p>
            <a:pPr lvl="2"/>
            <a:r>
              <a:rPr lang="en-US" sz="1800" dirty="0"/>
              <a:t>Usually NW categorizes all applications using HTTP in non-GBR class. </a:t>
            </a:r>
          </a:p>
          <a:p>
            <a:pPr lvl="1"/>
            <a:r>
              <a:rPr lang="en-US" sz="2000" dirty="0"/>
              <a:t>Accurate UE knowledge of the HTTP-type service, which includes several different traffic classes</a:t>
            </a:r>
          </a:p>
          <a:p>
            <a:pPr lvl="2"/>
            <a:r>
              <a:rPr lang="en-GB" sz="1800" dirty="0"/>
              <a:t>Background Traffic</a:t>
            </a:r>
            <a:r>
              <a:rPr lang="en-US" sz="1800" dirty="0"/>
              <a:t>, </a:t>
            </a:r>
            <a:r>
              <a:rPr lang="en-GB" sz="1800" dirty="0"/>
              <a:t>Instant Messaging</a:t>
            </a:r>
            <a:r>
              <a:rPr lang="en-US" sz="1800" dirty="0"/>
              <a:t>, </a:t>
            </a:r>
            <a:r>
              <a:rPr lang="en-GB" sz="1800" dirty="0"/>
              <a:t>Gaming</a:t>
            </a:r>
            <a:r>
              <a:rPr lang="en-US" sz="1800" dirty="0"/>
              <a:t>, </a:t>
            </a:r>
            <a:r>
              <a:rPr lang="en-GB" sz="1800" dirty="0"/>
              <a:t>Interactive Content Pull</a:t>
            </a:r>
            <a:r>
              <a:rPr lang="en-US" sz="1800" dirty="0"/>
              <a:t> and </a:t>
            </a:r>
            <a:r>
              <a:rPr lang="en-GB" sz="1800" dirty="0"/>
              <a:t>HTTP Video Streaming</a:t>
            </a:r>
            <a:r>
              <a:rPr lang="en-US" sz="1800" dirty="0"/>
              <a:t>.</a:t>
            </a:r>
          </a:p>
          <a:p>
            <a:pPr lvl="1"/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095872-97F3-F048-9AE2-67E8CD21AD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7177" y="4010297"/>
            <a:ext cx="5100320" cy="216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478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8DDA35-CC59-4842-9A69-F086791BC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4912" y="4001294"/>
            <a:ext cx="6039394" cy="2768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80757EE-F4AA-2C42-A90A-23DE18B27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F558C-4B94-2C49-A2B0-48EFFD4EC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96106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400" dirty="0"/>
              <a:t>Modern smart phones nowadays have quite a lot of advanced information which could assist NW to further improve the AS-level scheduling and configuration</a:t>
            </a:r>
          </a:p>
          <a:p>
            <a:pPr lvl="1"/>
            <a:r>
              <a:rPr lang="en-US" sz="1800" dirty="0"/>
              <a:t>The information includes the application specific traffic characteristics regarding application, traffic pattern and volume, etc. </a:t>
            </a:r>
          </a:p>
          <a:p>
            <a:r>
              <a:rPr lang="en-US" sz="2400" dirty="0"/>
              <a:t>With those information could improve the performance of both UE and NW</a:t>
            </a:r>
            <a:endParaRPr lang="en-US" sz="2400" dirty="0">
              <a:effectLst/>
            </a:endParaRPr>
          </a:p>
          <a:p>
            <a:pPr lvl="1"/>
            <a:r>
              <a:rPr lang="en-US" sz="2000" dirty="0"/>
              <a:t>More efficient RRC-state/CDRX/BWP/CA management and scheduling</a:t>
            </a:r>
          </a:p>
          <a:p>
            <a:pPr lvl="1"/>
            <a:r>
              <a:rPr lang="en-US" sz="2000" dirty="0"/>
              <a:t>More efficient NW resource utilization </a:t>
            </a:r>
          </a:p>
          <a:p>
            <a:pPr lvl="1"/>
            <a:r>
              <a:rPr lang="en-US" sz="1800" dirty="0"/>
              <a:t>Better UE power consumption</a:t>
            </a:r>
          </a:p>
          <a:p>
            <a:pPr lvl="1"/>
            <a:r>
              <a:rPr lang="en-US" sz="1800" dirty="0"/>
              <a:t>Better user experience: e.g. lower latency 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622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757EE-F4AA-2C42-A90A-23DE18B27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2F558C-4B94-2C49-A2B0-48EFFD4EC1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96106" cy="4351338"/>
          </a:xfrm>
        </p:spPr>
        <p:txBody>
          <a:bodyPr>
            <a:normAutofit/>
          </a:bodyPr>
          <a:lstStyle/>
          <a:p>
            <a:r>
              <a:rPr lang="en-US" dirty="0"/>
              <a:t>To setup an R16 WI with following objectives:</a:t>
            </a:r>
          </a:p>
          <a:p>
            <a:pPr lvl="1"/>
            <a:r>
              <a:rPr lang="en-US" dirty="0"/>
              <a:t>Identify and specify mechanisms of scheduling optimization utilizing the application layer information</a:t>
            </a:r>
            <a:endParaRPr lang="en-US" dirty="0">
              <a:effectLst/>
            </a:endParaRPr>
          </a:p>
          <a:p>
            <a:pPr lvl="2"/>
            <a:r>
              <a:rPr lang="en-US" dirty="0"/>
              <a:t>Identify the limitation on current CDRX/BWP/CA/RRC-state operation due to traffic characteristics specific to applications, and potential enhancements    </a:t>
            </a:r>
          </a:p>
          <a:p>
            <a:pPr lvl="2"/>
            <a:r>
              <a:rPr lang="en-US" dirty="0"/>
              <a:t>Specify the mechanism for UE to suggest/feedback the AS configuration taking the application information into account</a:t>
            </a:r>
          </a:p>
          <a:p>
            <a:pPr lvl="2"/>
            <a:endParaRPr lang="en-US" dirty="0">
              <a:effectLst/>
            </a:endParaRPr>
          </a:p>
          <a:p>
            <a:pPr lvl="2"/>
            <a:endParaRPr lang="en-US" dirty="0"/>
          </a:p>
          <a:p>
            <a:pPr marL="228600" lvl="2">
              <a:spcBef>
                <a:spcPts val="1000"/>
              </a:spcBef>
            </a:pPr>
            <a:r>
              <a:rPr lang="en-US" sz="2800" dirty="0"/>
              <a:t>Leading WG: RAN2</a:t>
            </a:r>
          </a:p>
          <a:p>
            <a:pPr lvl="2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884828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4AC44-E603-F242-877B-595C623836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Thanks!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19BFD6-A207-AC45-88A2-9AA20CC37E4D}"/>
              </a:ext>
            </a:extLst>
          </p:cNvPr>
          <p:cNvSpPr txBox="1"/>
          <p:nvPr/>
        </p:nvSpPr>
        <p:spPr>
          <a:xfrm>
            <a:off x="410967" y="383957"/>
            <a:ext cx="4325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 meeting#8</a:t>
            </a:r>
            <a:r>
              <a:rPr lang="en-US" altLang="zh-CN" b="1" dirty="0"/>
              <a:t>3</a:t>
            </a:r>
          </a:p>
          <a:p>
            <a:r>
              <a:rPr lang="en-US" b="1" dirty="0"/>
              <a:t>Shenzhen, China, March 18-21, 2019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189D2C4-E062-D749-8AFC-9E6D4BB2D2B6}"/>
              </a:ext>
            </a:extLst>
          </p:cNvPr>
          <p:cNvSpPr/>
          <p:nvPr/>
        </p:nvSpPr>
        <p:spPr>
          <a:xfrm flipH="1">
            <a:off x="9811820" y="337790"/>
            <a:ext cx="12842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RP-190259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689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318</Words>
  <Application>Microsoft Macintosh PowerPoint</Application>
  <PresentationFormat>Widescreen</PresentationFormat>
  <Paragraphs>38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等线</vt:lpstr>
      <vt:lpstr>Arial</vt:lpstr>
      <vt:lpstr>Calibri</vt:lpstr>
      <vt:lpstr>Calibri Light</vt:lpstr>
      <vt:lpstr>Office Theme</vt:lpstr>
      <vt:lpstr>Motivation for new WID proposal on  UE assisted performance enhancement</vt:lpstr>
      <vt:lpstr>Background</vt:lpstr>
      <vt:lpstr>Background</vt:lpstr>
      <vt:lpstr>Motivation</vt:lpstr>
      <vt:lpstr>Proposal</vt:lpstr>
      <vt:lpstr>Thanks!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</dc:title>
  <dc:creator>Apple</dc:creator>
  <cp:lastModifiedBy>Apple</cp:lastModifiedBy>
  <cp:revision>208</cp:revision>
  <dcterms:created xsi:type="dcterms:W3CDTF">2018-12-01T17:56:24Z</dcterms:created>
  <dcterms:modified xsi:type="dcterms:W3CDTF">2019-03-11T10:18:26Z</dcterms:modified>
</cp:coreProperties>
</file>