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7" r:id="rId2"/>
    <p:sldId id="270" r:id="rId3"/>
    <p:sldId id="26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39EB-C728-40EF-ADC1-6226B9977483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2A0B48-F855-41E3-B1C3-39B59331B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318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933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A0B48-F855-41E3-B1C3-39B59331B6B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11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2286000"/>
            <a:ext cx="8305800" cy="1828800"/>
          </a:xfrm>
        </p:spPr>
        <p:txBody>
          <a:bodyPr/>
          <a:lstStyle/>
          <a:p>
            <a:pPr eaLnBrk="1" hangingPunct="1"/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UL sharing aspects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</a:t>
            </a:r>
            <a:endParaRPr lang="en-US" altLang="zh-CN" sz="2400" dirty="0" smtClean="0"/>
          </a:p>
          <a:p>
            <a:pPr eaLnBrk="1" hangingPunct="1"/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plenary meeting #77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	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RP-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172104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 smtClean="0"/>
              <a:t>Sapporo, Japan, 11 </a:t>
            </a:r>
            <a:r>
              <a:rPr lang="en-US" sz="1800" b="1" dirty="0"/>
              <a:t>– </a:t>
            </a:r>
            <a:r>
              <a:rPr lang="en-US" sz="1800" b="1" dirty="0" smtClean="0"/>
              <a:t>14 Sep, </a:t>
            </a:r>
            <a:r>
              <a:rPr lang="en-US" sz="1800" b="1" dirty="0"/>
              <a:t>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9.2.1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9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Definitions (already endorsed)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2" indent="-342900"/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NR-LTE </a:t>
            </a:r>
            <a:r>
              <a:rPr lang="en-US" altLang="ja-JP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coexistence with UL </a:t>
            </a: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sharing </a:t>
            </a:r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only</a:t>
            </a: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from network perspective</a:t>
            </a:r>
            <a:endParaRPr lang="en-US" altLang="ja-JP" sz="1800" dirty="0"/>
          </a:p>
          <a:p>
            <a:pPr marL="742950" lvl="2" indent="-342900"/>
            <a:r>
              <a:rPr lang="en-US" sz="2000" dirty="0" smtClean="0"/>
              <a:t>Some UEs transmit NR UL on an NR UL carrier overlapping with the bandwidth of a carrier on which other UEs transmit LTE UL</a:t>
            </a:r>
          </a:p>
          <a:p>
            <a:pPr marL="742950" lvl="2" indent="-342900"/>
            <a:r>
              <a:rPr lang="en-US" sz="2000" dirty="0" smtClean="0"/>
              <a:t>A UE is not configured with a NR </a:t>
            </a:r>
            <a:r>
              <a:rPr lang="en-US" sz="2000" dirty="0"/>
              <a:t>UL </a:t>
            </a:r>
            <a:r>
              <a:rPr lang="en-US" sz="2000" dirty="0" smtClean="0"/>
              <a:t>carrier overlapping with </a:t>
            </a:r>
            <a:r>
              <a:rPr lang="en-US" sz="2000" dirty="0"/>
              <a:t>the bandwidth of a LTE component carrier configured for the </a:t>
            </a:r>
            <a:r>
              <a:rPr lang="en-US" sz="2000" dirty="0" smtClean="0"/>
              <a:t>same UE for LTE operation</a:t>
            </a:r>
            <a:endParaRPr lang="en-US" dirty="0"/>
          </a:p>
          <a:p>
            <a:pPr marL="342900" lvl="2" indent="-342900"/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NR-LTE coexistence with UL sharing </a:t>
            </a:r>
            <a:r>
              <a:rPr lang="en-US" altLang="ja-JP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from UE perspective</a:t>
            </a:r>
            <a:endParaRPr lang="en-US" altLang="ja-JP" sz="1800" dirty="0"/>
          </a:p>
          <a:p>
            <a:pPr marL="742950" lvl="2" indent="-342900"/>
            <a:r>
              <a:rPr lang="en-US" sz="2000" dirty="0" smtClean="0"/>
              <a:t>A </a:t>
            </a:r>
            <a:r>
              <a:rPr lang="en-US" sz="2000" dirty="0"/>
              <a:t>UE is </a:t>
            </a:r>
            <a:r>
              <a:rPr lang="en-US" sz="2000" dirty="0" smtClean="0"/>
              <a:t>configured </a:t>
            </a:r>
            <a:r>
              <a:rPr lang="en-US" sz="2000" dirty="0"/>
              <a:t>with a NR UL carrier overlapping with the bandwidth of a LTE component carrier configured for the same UE for LTE </a:t>
            </a:r>
            <a:r>
              <a:rPr lang="en-US" sz="2000" dirty="0" smtClean="0"/>
              <a:t>operation</a:t>
            </a:r>
          </a:p>
          <a:p>
            <a:pPr marL="1200150" lvl="3" indent="-342900"/>
            <a:r>
              <a:rPr lang="en-US" sz="1800" dirty="0" smtClean="0"/>
              <a:t>E.g. a </a:t>
            </a:r>
            <a:r>
              <a:rPr lang="en-US" sz="1800" dirty="0"/>
              <a:t>UE supports transmitting NR UL and LTE UL within the bandwidth of an LTE component carrier configured for the </a:t>
            </a:r>
            <a:r>
              <a:rPr lang="en-US" sz="1800" dirty="0" smtClean="0"/>
              <a:t>UE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08558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516" y="1417638"/>
            <a:ext cx="8712968" cy="4525963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LTE/NR UL </a:t>
            </a:r>
            <a:r>
              <a:rPr lang="en-US" sz="2800" dirty="0"/>
              <a:t>subcarrier alignment is to be specified by Dec </a:t>
            </a:r>
            <a:r>
              <a:rPr lang="en-US" sz="2800" dirty="0" smtClean="0"/>
              <a:t>2017</a:t>
            </a:r>
          </a:p>
          <a:p>
            <a:pPr lvl="1"/>
            <a:r>
              <a:rPr lang="en-US" sz="2400" dirty="0" smtClean="0"/>
              <a:t>On-going work in RAN4</a:t>
            </a:r>
            <a:endParaRPr lang="en-US" sz="2400" dirty="0"/>
          </a:p>
          <a:p>
            <a:pPr lvl="0"/>
            <a:r>
              <a:rPr lang="en-US" sz="2800" dirty="0" smtClean="0"/>
              <a:t>Specify </a:t>
            </a:r>
            <a:r>
              <a:rPr lang="en-US" sz="2800" dirty="0"/>
              <a:t>support for SUL with and without </a:t>
            </a:r>
            <a:r>
              <a:rPr lang="en-US" sz="2800" dirty="0" smtClean="0"/>
              <a:t>LTE/NR UL </a:t>
            </a:r>
            <a:r>
              <a:rPr lang="en-US" sz="2800" dirty="0"/>
              <a:t>sharing </a:t>
            </a:r>
            <a:r>
              <a:rPr lang="en-US" sz="2800" dirty="0" smtClean="0"/>
              <a:t>only from </a:t>
            </a:r>
            <a:r>
              <a:rPr lang="en-US" sz="2800" dirty="0"/>
              <a:t>network perspective in Rel-15 by Dec </a:t>
            </a:r>
            <a:r>
              <a:rPr lang="en-US" sz="2800" dirty="0" smtClean="0"/>
              <a:t>2017</a:t>
            </a:r>
          </a:p>
          <a:p>
            <a:pPr lvl="1"/>
            <a:r>
              <a:rPr lang="en-US" sz="2400" dirty="0" smtClean="0"/>
              <a:t>As </a:t>
            </a:r>
            <a:r>
              <a:rPr lang="en-US" sz="2400" dirty="0"/>
              <a:t>in </a:t>
            </a:r>
            <a:r>
              <a:rPr lang="en-US" sz="2400" dirty="0" smtClean="0"/>
              <a:t>current RAN1/RAN4 </a:t>
            </a:r>
            <a:r>
              <a:rPr lang="en-US" sz="2400" dirty="0"/>
              <a:t>prioritization </a:t>
            </a:r>
            <a:r>
              <a:rPr lang="en-US" sz="2400" dirty="0" smtClean="0"/>
              <a:t>list</a:t>
            </a:r>
          </a:p>
          <a:p>
            <a:pPr lvl="0"/>
            <a:r>
              <a:rPr lang="en-US" sz="2800" dirty="0" smtClean="0"/>
              <a:t>Strive for specifying </a:t>
            </a:r>
            <a:r>
              <a:rPr lang="en-US" sz="2800" dirty="0"/>
              <a:t>support for LTE/NR UL sharing from UE </a:t>
            </a:r>
            <a:r>
              <a:rPr lang="en-US" sz="2800" dirty="0" smtClean="0"/>
              <a:t>perspective in Rel-15 by June 2018</a:t>
            </a:r>
            <a:endParaRPr lang="en-US" sz="2400" dirty="0" smtClean="0"/>
          </a:p>
          <a:p>
            <a:pPr lvl="1"/>
            <a:r>
              <a:rPr lang="en-US" sz="2400" dirty="0" smtClean="0"/>
              <a:t>There is no </a:t>
            </a:r>
            <a:r>
              <a:rPr lang="en-US" sz="2400" dirty="0"/>
              <a:t>NR L1/L2 impact after Dec </a:t>
            </a:r>
            <a:r>
              <a:rPr lang="en-US" sz="2400" dirty="0" smtClean="0"/>
              <a:t>2017</a:t>
            </a:r>
          </a:p>
          <a:p>
            <a:pPr lvl="1"/>
            <a:r>
              <a:rPr lang="en-US" sz="2400" dirty="0" smtClean="0"/>
              <a:t>Completion of standalone NR has priority until June 2018</a:t>
            </a:r>
          </a:p>
          <a:p>
            <a:pPr lvl="1"/>
            <a:r>
              <a:rPr lang="en-US" sz="2400" dirty="0" smtClean="0"/>
              <a:t>No additional work specific to UL sharing from UE perspective in WGs until Dec 2017</a:t>
            </a:r>
          </a:p>
        </p:txBody>
      </p:sp>
    </p:spTree>
    <p:extLst>
      <p:ext uri="{BB962C8B-B14F-4D97-AF65-F5344CB8AC3E}">
        <p14:creationId xmlns:p14="http://schemas.microsoft.com/office/powerpoint/2010/main" val="59722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2201</TotalTime>
  <Words>233</Words>
  <Application>Microsoft Office PowerPoint</Application>
  <PresentationFormat>On-screen Show (4:3)</PresentationFormat>
  <Paragraphs>23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맑은 고딕</vt:lpstr>
      <vt:lpstr>맑은 고딕</vt:lpstr>
      <vt:lpstr>MS Mincho</vt:lpstr>
      <vt:lpstr>MS PGothic</vt:lpstr>
      <vt:lpstr>宋体</vt:lpstr>
      <vt:lpstr>Arial</vt:lpstr>
      <vt:lpstr>Calibri</vt:lpstr>
      <vt:lpstr>Times New Roman</vt:lpstr>
      <vt:lpstr>Office 主题</vt:lpstr>
      <vt:lpstr>WF on UL sharing aspects</vt:lpstr>
      <vt:lpstr>Definitions (already endorsed)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</dc:title>
  <dc:creator>shenzukang</dc:creator>
  <cp:lastModifiedBy>David mazzarese</cp:lastModifiedBy>
  <cp:revision>58</cp:revision>
  <dcterms:created xsi:type="dcterms:W3CDTF">2017-09-11T14:40:11Z</dcterms:created>
  <dcterms:modified xsi:type="dcterms:W3CDTF">2017-09-14T01:29:24Z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(2)qp+5Q7DbB3QYgziG7RWlYvwdKkhjgEX44SQdzSJzSbvqtYVwfTTK454i150TiQTuPo2ydEml
cM8ARaewk8KLGr5cD96AB4GECDtIDvoU7Ieu1jZOMiiUYiIiOfgdtGnOW6VEA/h/+vJh8AVt
OieMPUkfhq3AH8a8ilkP8WkgGK+SoEZp6e1bnUb3M0vZubnagUNgYz/7pBPIlu4rnU6dVGx7
pz8HQfidrhV+9Ii4Ng</vt:lpwstr>
  </property>
  <property fmtid="{D5CDD505-2E9C-101B-9397-08002B2CF9AE}" pid="3" name="_2015_ms_pID_7253431">
    <vt:lpwstr>d+9XNmF+KH6khOUQLKbrVxcTMv7u3Oy6ZSgKApz1NgvtbxTTlLnvsZ
arbz1ixwR4ol8kEdl15haPJC+/NPgp4YgLzCExklrlLQbBUH0wUx1n4q/Od0My0iqbj8nOrv
itrV5H5FJzYklA62gs5Xf/jMZz6N+IrRn1taUV8R4Dxkiv0s/8+CgV8YOgBlCMEgPxsplhET
dHSaz5mVq1WfUU06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1505347913</vt:lpwstr>
  </property>
</Properties>
</file>